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97205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2B733-CE9D-46B3-A9F4-B2BC34C85BAC}"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27220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524150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134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1164505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387037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224841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43935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25693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301950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209508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2B733-CE9D-46B3-A9F4-B2BC34C85BAC}"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34271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2B733-CE9D-46B3-A9F4-B2BC34C85BAC}"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392663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417790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344100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5D2B733-CE9D-46B3-A9F4-B2BC34C85BAC}" type="datetimeFigureOut">
              <a:rPr lang="en-IN" smtClean="0"/>
              <a:t>20-05-2020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93555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2B733-CE9D-46B3-A9F4-B2BC34C85BAC}"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1A357A-8766-4558-8B75-A88D65A4381D}" type="slidenum">
              <a:rPr lang="en-IN" smtClean="0"/>
              <a:t>‹#›</a:t>
            </a:fld>
            <a:endParaRPr lang="en-IN"/>
          </a:p>
        </p:txBody>
      </p:sp>
    </p:spTree>
    <p:extLst>
      <p:ext uri="{BB962C8B-B14F-4D97-AF65-F5344CB8AC3E}">
        <p14:creationId xmlns:p14="http://schemas.microsoft.com/office/powerpoint/2010/main" val="90946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D2B733-CE9D-46B3-A9F4-B2BC34C85BAC}" type="datetimeFigureOut">
              <a:rPr lang="en-IN" smtClean="0"/>
              <a:t>20-05-2020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1A357A-8766-4558-8B75-A88D65A4381D}" type="slidenum">
              <a:rPr lang="en-IN" smtClean="0"/>
              <a:t>‹#›</a:t>
            </a:fld>
            <a:endParaRPr lang="en-IN"/>
          </a:p>
        </p:txBody>
      </p:sp>
    </p:spTree>
    <p:extLst>
      <p:ext uri="{BB962C8B-B14F-4D97-AF65-F5344CB8AC3E}">
        <p14:creationId xmlns:p14="http://schemas.microsoft.com/office/powerpoint/2010/main" val="288417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ancer.net/cancer-types/breast-cancer/statis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5262-2236-4752-9DEB-C901ED481DB9}"/>
              </a:ext>
            </a:extLst>
          </p:cNvPr>
          <p:cNvSpPr>
            <a:spLocks noGrp="1"/>
          </p:cNvSpPr>
          <p:nvPr>
            <p:ph type="ctrTitle"/>
          </p:nvPr>
        </p:nvSpPr>
        <p:spPr>
          <a:xfrm>
            <a:off x="155715" y="378515"/>
            <a:ext cx="8825658" cy="1378451"/>
          </a:xfrm>
        </p:spPr>
        <p:txBody>
          <a:bodyPr/>
          <a:lstStyle/>
          <a:p>
            <a:r>
              <a:rPr lang="en-US" sz="4400" dirty="0"/>
              <a:t>Breast Cancer Detection using Machine Learning Techniques</a:t>
            </a:r>
            <a:endParaRPr lang="en-IN" sz="4400" dirty="0"/>
          </a:p>
        </p:txBody>
      </p:sp>
      <p:sp>
        <p:nvSpPr>
          <p:cNvPr id="6" name="Title 1">
            <a:extLst>
              <a:ext uri="{FF2B5EF4-FFF2-40B4-BE49-F238E27FC236}">
                <a16:creationId xmlns:a16="http://schemas.microsoft.com/office/drawing/2014/main" id="{D302BCEF-7CDE-4C31-9E7E-0D3604769344}"/>
              </a:ext>
            </a:extLst>
          </p:cNvPr>
          <p:cNvSpPr txBox="1">
            <a:spLocks/>
          </p:cNvSpPr>
          <p:nvPr/>
        </p:nvSpPr>
        <p:spPr>
          <a:xfrm>
            <a:off x="155714" y="2139885"/>
            <a:ext cx="7225473" cy="5213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BIO 543 – Big Data Mining in Healthcare</a:t>
            </a:r>
            <a:endParaRPr lang="en-IN" sz="2800" dirty="0"/>
          </a:p>
        </p:txBody>
      </p:sp>
      <p:pic>
        <p:nvPicPr>
          <p:cNvPr id="7" name="Picture 6">
            <a:extLst>
              <a:ext uri="{FF2B5EF4-FFF2-40B4-BE49-F238E27FC236}">
                <a16:creationId xmlns:a16="http://schemas.microsoft.com/office/drawing/2014/main" id="{CC12ED80-C079-46F8-B603-1E626F51ECB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809995" y="5855348"/>
            <a:ext cx="4572009" cy="914402"/>
          </a:xfrm>
          <a:prstGeom prst="rect">
            <a:avLst/>
          </a:prstGeom>
        </p:spPr>
      </p:pic>
      <p:sp>
        <p:nvSpPr>
          <p:cNvPr id="8" name="Title 1">
            <a:extLst>
              <a:ext uri="{FF2B5EF4-FFF2-40B4-BE49-F238E27FC236}">
                <a16:creationId xmlns:a16="http://schemas.microsoft.com/office/drawing/2014/main" id="{07B17A64-3308-4E26-9D2C-454C307E3CE3}"/>
              </a:ext>
            </a:extLst>
          </p:cNvPr>
          <p:cNvSpPr txBox="1">
            <a:spLocks/>
          </p:cNvSpPr>
          <p:nvPr/>
        </p:nvSpPr>
        <p:spPr>
          <a:xfrm>
            <a:off x="7738007" y="3178345"/>
            <a:ext cx="4237177" cy="5213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Presented by </a:t>
            </a:r>
            <a:r>
              <a:rPr lang="en-US" sz="2800" b="1" dirty="0"/>
              <a:t>Group 35</a:t>
            </a:r>
            <a:endParaRPr lang="en-IN" sz="2800" b="1" dirty="0"/>
          </a:p>
        </p:txBody>
      </p:sp>
      <p:sp>
        <p:nvSpPr>
          <p:cNvPr id="9" name="Title 1">
            <a:extLst>
              <a:ext uri="{FF2B5EF4-FFF2-40B4-BE49-F238E27FC236}">
                <a16:creationId xmlns:a16="http://schemas.microsoft.com/office/drawing/2014/main" id="{C1D55E71-2750-4FC6-8728-15E90671F9E4}"/>
              </a:ext>
            </a:extLst>
          </p:cNvPr>
          <p:cNvSpPr txBox="1">
            <a:spLocks/>
          </p:cNvSpPr>
          <p:nvPr/>
        </p:nvSpPr>
        <p:spPr>
          <a:xfrm>
            <a:off x="6770189" y="3736936"/>
            <a:ext cx="5204995" cy="5213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Rahul Maheshwari (MT19027)</a:t>
            </a:r>
            <a:endParaRPr lang="en-IN" sz="2800" dirty="0"/>
          </a:p>
        </p:txBody>
      </p:sp>
      <p:sp>
        <p:nvSpPr>
          <p:cNvPr id="10" name="Title 1">
            <a:extLst>
              <a:ext uri="{FF2B5EF4-FFF2-40B4-BE49-F238E27FC236}">
                <a16:creationId xmlns:a16="http://schemas.microsoft.com/office/drawing/2014/main" id="{A869F2F7-73D4-4948-88E9-DE4F98792C0D}"/>
              </a:ext>
            </a:extLst>
          </p:cNvPr>
          <p:cNvSpPr txBox="1">
            <a:spLocks/>
          </p:cNvSpPr>
          <p:nvPr/>
        </p:nvSpPr>
        <p:spPr>
          <a:xfrm>
            <a:off x="8884935" y="4245897"/>
            <a:ext cx="3090249" cy="5213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Surbhi (MT19055)</a:t>
            </a:r>
            <a:endParaRPr lang="en-IN" sz="2800" dirty="0"/>
          </a:p>
        </p:txBody>
      </p:sp>
      <p:sp>
        <p:nvSpPr>
          <p:cNvPr id="11" name="Title 1">
            <a:extLst>
              <a:ext uri="{FF2B5EF4-FFF2-40B4-BE49-F238E27FC236}">
                <a16:creationId xmlns:a16="http://schemas.microsoft.com/office/drawing/2014/main" id="{73EC730F-CBA0-4E6B-9053-DC479B6362CE}"/>
              </a:ext>
            </a:extLst>
          </p:cNvPr>
          <p:cNvSpPr txBox="1">
            <a:spLocks/>
          </p:cNvSpPr>
          <p:nvPr/>
        </p:nvSpPr>
        <p:spPr>
          <a:xfrm>
            <a:off x="7335628" y="4729144"/>
            <a:ext cx="4669238" cy="5213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Nikunj Agarwal (MT19093)</a:t>
            </a:r>
            <a:endParaRPr lang="en-IN" sz="2800" dirty="0"/>
          </a:p>
        </p:txBody>
      </p:sp>
      <p:sp>
        <p:nvSpPr>
          <p:cNvPr id="12" name="Title 1">
            <a:extLst>
              <a:ext uri="{FF2B5EF4-FFF2-40B4-BE49-F238E27FC236}">
                <a16:creationId xmlns:a16="http://schemas.microsoft.com/office/drawing/2014/main" id="{73B257B9-1AD3-4A74-A9AD-76CCD96611C2}"/>
              </a:ext>
            </a:extLst>
          </p:cNvPr>
          <p:cNvSpPr txBox="1">
            <a:spLocks/>
          </p:cNvSpPr>
          <p:nvPr/>
        </p:nvSpPr>
        <p:spPr>
          <a:xfrm>
            <a:off x="7089130" y="5199993"/>
            <a:ext cx="4886054" cy="5213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Sumedha Bhatia (MT19129)</a:t>
            </a:r>
            <a:endParaRPr lang="en-IN" sz="2800" dirty="0"/>
          </a:p>
        </p:txBody>
      </p:sp>
    </p:spTree>
    <p:extLst>
      <p:ext uri="{BB962C8B-B14F-4D97-AF65-F5344CB8AC3E}">
        <p14:creationId xmlns:p14="http://schemas.microsoft.com/office/powerpoint/2010/main" val="364633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657421"/>
            <a:ext cx="8946541" cy="4865927"/>
          </a:xfrm>
        </p:spPr>
        <p:txBody>
          <a:bodyPr>
            <a:normAutofit/>
          </a:bodyPr>
          <a:lstStyle/>
          <a:p>
            <a:r>
              <a:rPr lang="en-US" dirty="0"/>
              <a:t>For model training and testing purposes, the entire data has been split into a ratio of 75:25 train-test data and normalized with the help of MinMaxScaler.</a:t>
            </a:r>
          </a:p>
          <a:p>
            <a:r>
              <a:rPr lang="en-US" dirty="0"/>
              <a:t>Correlation between features were analyzed and based on that PPS (Predictive Power Score) and PCA (Principal Component Analysis) was performed.</a:t>
            </a:r>
          </a:p>
          <a:p>
            <a:r>
              <a:rPr lang="en-US" dirty="0"/>
              <a:t>Methodology involved application of sophisticated machine learning models such as LR (Logistic Regression), SVM (Support Vector Machine), RF (Random Forest), KNN (K-Nearest Neighbor) which are known to give better results with classification tasks.</a:t>
            </a:r>
          </a:p>
          <a:p>
            <a:r>
              <a:rPr lang="en-US" dirty="0"/>
              <a:t>We also applied novel Neural Network architectures such as FastAI and Multilayer Perceptron to achieve better accurate prediction models.</a:t>
            </a:r>
          </a:p>
          <a:p>
            <a:endParaRPr lang="en-IN" dirty="0"/>
          </a:p>
        </p:txBody>
      </p:sp>
    </p:spTree>
    <p:extLst>
      <p:ext uri="{BB962C8B-B14F-4D97-AF65-F5344CB8AC3E}">
        <p14:creationId xmlns:p14="http://schemas.microsoft.com/office/powerpoint/2010/main" val="314435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Results</a:t>
            </a:r>
            <a:br>
              <a:rPr lang="en-IN" dirty="0"/>
            </a:br>
            <a:endParaRPr lang="en-IN" dirty="0"/>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657421"/>
            <a:ext cx="8946541" cy="4865927"/>
          </a:xfrm>
        </p:spPr>
        <p:txBody>
          <a:bodyPr>
            <a:normAutofit/>
          </a:bodyPr>
          <a:lstStyle/>
          <a:p>
            <a:r>
              <a:rPr lang="en-US" dirty="0"/>
              <a:t>For the purpose of detection and prediction of Breast Cancer, ML Models were applied on the normalized data. RF (Random Forest), SVM (Support Vector Machine), KNN (K-Nearest Neighbor), LR (Logistic Regression), were applied.</a:t>
            </a:r>
          </a:p>
          <a:p>
            <a:r>
              <a:rPr lang="en-US" dirty="0"/>
              <a:t>We presented MLP (Multilayer Perceptron) and FastAI as the novel method for classification of breast cancer.</a:t>
            </a:r>
          </a:p>
          <a:p>
            <a:r>
              <a:rPr lang="en-US" dirty="0"/>
              <a:t>We have compared results for each model, and within each model four variations have been presented.</a:t>
            </a:r>
          </a:p>
          <a:p>
            <a:pPr marL="0" indent="0">
              <a:buNone/>
            </a:pPr>
            <a:r>
              <a:rPr lang="en-US" dirty="0"/>
              <a:t>	• model without feature selection without cross validation</a:t>
            </a:r>
          </a:p>
          <a:p>
            <a:pPr marL="0" indent="0">
              <a:buNone/>
            </a:pPr>
            <a:r>
              <a:rPr lang="en-US" dirty="0"/>
              <a:t>	• model without feature selection with cross validation</a:t>
            </a:r>
          </a:p>
          <a:p>
            <a:pPr marL="0" indent="0">
              <a:buNone/>
            </a:pPr>
            <a:r>
              <a:rPr lang="en-US" dirty="0"/>
              <a:t>	• model with feature selection without cross validation</a:t>
            </a:r>
          </a:p>
          <a:p>
            <a:pPr marL="0" indent="0">
              <a:buNone/>
            </a:pPr>
            <a:r>
              <a:rPr lang="en-US" dirty="0"/>
              <a:t>	• model with feature selection with cross validation</a:t>
            </a:r>
            <a:endParaRPr lang="en-IN" dirty="0"/>
          </a:p>
        </p:txBody>
      </p:sp>
    </p:spTree>
    <p:extLst>
      <p:ext uri="{BB962C8B-B14F-4D97-AF65-F5344CB8AC3E}">
        <p14:creationId xmlns:p14="http://schemas.microsoft.com/office/powerpoint/2010/main" val="170064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D4B8960-B82C-41F7-8C9D-20BC86E4303F}"/>
              </a:ext>
            </a:extLst>
          </p:cNvPr>
          <p:cNvSpPr txBox="1">
            <a:spLocks/>
          </p:cNvSpPr>
          <p:nvPr/>
        </p:nvSpPr>
        <p:spPr>
          <a:xfrm>
            <a:off x="7475455" y="1336910"/>
            <a:ext cx="4341922" cy="486592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Fig 1 shows the results obtained by a comparison plot between all the models and their respective accuracy, these accuracies were obtained after fine tuning each and every model. Split ratio was 75:25.</a:t>
            </a:r>
          </a:p>
          <a:p>
            <a:r>
              <a:rPr lang="en-US" dirty="0"/>
              <a:t>Fig 2 shows the results obtained after performing 5-fold cross validation (for unbiased results) by splitting data set into 80:20 for training and testing.</a:t>
            </a:r>
          </a:p>
          <a:p>
            <a:r>
              <a:rPr lang="en-US" dirty="0"/>
              <a:t>Best accuracy for 1</a:t>
            </a:r>
            <a:r>
              <a:rPr lang="en-US" baseline="30000" dirty="0"/>
              <a:t>st</a:t>
            </a:r>
            <a:r>
              <a:rPr lang="en-US" dirty="0"/>
              <a:t> variation was reported by SVM.</a:t>
            </a:r>
          </a:p>
          <a:p>
            <a:r>
              <a:rPr lang="en-US" dirty="0"/>
              <a:t>Best accuracy for 2</a:t>
            </a:r>
            <a:r>
              <a:rPr lang="en-US" baseline="30000" dirty="0"/>
              <a:t>nd</a:t>
            </a:r>
            <a:r>
              <a:rPr lang="en-US" dirty="0"/>
              <a:t> variation was reported by FastAI.</a:t>
            </a:r>
            <a:endParaRPr lang="en-IN" dirty="0"/>
          </a:p>
        </p:txBody>
      </p:sp>
      <p:sp>
        <p:nvSpPr>
          <p:cNvPr id="10" name="Content Placeholder 2">
            <a:extLst>
              <a:ext uri="{FF2B5EF4-FFF2-40B4-BE49-F238E27FC236}">
                <a16:creationId xmlns:a16="http://schemas.microsoft.com/office/drawing/2014/main" id="{6C093A87-B893-43F5-B408-3589EF5FEC5C}"/>
              </a:ext>
            </a:extLst>
          </p:cNvPr>
          <p:cNvSpPr txBox="1">
            <a:spLocks/>
          </p:cNvSpPr>
          <p:nvPr/>
        </p:nvSpPr>
        <p:spPr>
          <a:xfrm>
            <a:off x="1520870" y="5608824"/>
            <a:ext cx="752566" cy="424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Fig 1 </a:t>
            </a:r>
            <a:endParaRPr lang="en-IN" dirty="0"/>
          </a:p>
        </p:txBody>
      </p:sp>
      <p:sp>
        <p:nvSpPr>
          <p:cNvPr id="11" name="Content Placeholder 2">
            <a:extLst>
              <a:ext uri="{FF2B5EF4-FFF2-40B4-BE49-F238E27FC236}">
                <a16:creationId xmlns:a16="http://schemas.microsoft.com/office/drawing/2014/main" id="{48170054-4998-4BF4-A3D5-8838E2C0AC4C}"/>
              </a:ext>
            </a:extLst>
          </p:cNvPr>
          <p:cNvSpPr txBox="1">
            <a:spLocks/>
          </p:cNvSpPr>
          <p:nvPr/>
        </p:nvSpPr>
        <p:spPr>
          <a:xfrm>
            <a:off x="5348472" y="5608824"/>
            <a:ext cx="752566" cy="424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Fig 2 </a:t>
            </a:r>
            <a:endParaRPr lang="en-IN" dirty="0"/>
          </a:p>
        </p:txBody>
      </p:sp>
      <p:sp>
        <p:nvSpPr>
          <p:cNvPr id="16" name="Title 1">
            <a:extLst>
              <a:ext uri="{FF2B5EF4-FFF2-40B4-BE49-F238E27FC236}">
                <a16:creationId xmlns:a16="http://schemas.microsoft.com/office/drawing/2014/main" id="{07D7F1C0-1CCB-4A2D-9D1C-72B856479136}"/>
              </a:ext>
            </a:extLst>
          </p:cNvPr>
          <p:cNvSpPr>
            <a:spLocks noGrp="1"/>
          </p:cNvSpPr>
          <p:nvPr>
            <p:ph type="title"/>
          </p:nvPr>
        </p:nvSpPr>
        <p:spPr>
          <a:xfrm>
            <a:off x="646111" y="452718"/>
            <a:ext cx="9404723" cy="1400530"/>
          </a:xfrm>
        </p:spPr>
        <p:txBody>
          <a:bodyPr/>
          <a:lstStyle/>
          <a:p>
            <a:r>
              <a:rPr lang="en-IN" dirty="0"/>
              <a:t>Accuracy Plots</a:t>
            </a:r>
            <a:br>
              <a:rPr lang="en-IN" dirty="0"/>
            </a:br>
            <a:endParaRPr lang="en-IN" dirty="0"/>
          </a:p>
        </p:txBody>
      </p:sp>
      <p:pic>
        <p:nvPicPr>
          <p:cNvPr id="2" name="Picture 1">
            <a:extLst>
              <a:ext uri="{FF2B5EF4-FFF2-40B4-BE49-F238E27FC236}">
                <a16:creationId xmlns:a16="http://schemas.microsoft.com/office/drawing/2014/main" id="{8B660882-3850-4911-9C8C-27A37858604A}"/>
              </a:ext>
            </a:extLst>
          </p:cNvPr>
          <p:cNvPicPr>
            <a:picLocks noChangeAspect="1"/>
          </p:cNvPicPr>
          <p:nvPr/>
        </p:nvPicPr>
        <p:blipFill>
          <a:blip r:embed="rId2"/>
          <a:stretch>
            <a:fillRect/>
          </a:stretch>
        </p:blipFill>
        <p:spPr>
          <a:xfrm>
            <a:off x="75414" y="1349505"/>
            <a:ext cx="3610449" cy="4158987"/>
          </a:xfrm>
          <a:prstGeom prst="rect">
            <a:avLst/>
          </a:prstGeom>
        </p:spPr>
      </p:pic>
      <p:pic>
        <p:nvPicPr>
          <p:cNvPr id="3" name="Picture 2">
            <a:extLst>
              <a:ext uri="{FF2B5EF4-FFF2-40B4-BE49-F238E27FC236}">
                <a16:creationId xmlns:a16="http://schemas.microsoft.com/office/drawing/2014/main" id="{3B6D9E9A-9B9C-462F-8FA2-06AC7208273D}"/>
              </a:ext>
            </a:extLst>
          </p:cNvPr>
          <p:cNvPicPr>
            <a:picLocks noChangeAspect="1"/>
          </p:cNvPicPr>
          <p:nvPr/>
        </p:nvPicPr>
        <p:blipFill>
          <a:blip r:embed="rId3"/>
          <a:stretch>
            <a:fillRect/>
          </a:stretch>
        </p:blipFill>
        <p:spPr>
          <a:xfrm>
            <a:off x="3741512" y="1358724"/>
            <a:ext cx="3733943" cy="4149768"/>
          </a:xfrm>
          <a:prstGeom prst="rect">
            <a:avLst/>
          </a:prstGeom>
        </p:spPr>
      </p:pic>
    </p:spTree>
    <p:extLst>
      <p:ext uri="{BB962C8B-B14F-4D97-AF65-F5344CB8AC3E}">
        <p14:creationId xmlns:p14="http://schemas.microsoft.com/office/powerpoint/2010/main" val="293849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D4B8960-B82C-41F7-8C9D-20BC86E4303F}"/>
              </a:ext>
            </a:extLst>
          </p:cNvPr>
          <p:cNvSpPr txBox="1">
            <a:spLocks/>
          </p:cNvSpPr>
          <p:nvPr/>
        </p:nvSpPr>
        <p:spPr>
          <a:xfrm>
            <a:off x="7475455" y="1336910"/>
            <a:ext cx="4341922" cy="537497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Fig 1 shows the results obtained by a comparison plot between all the models and their respective accuracy, these accuracies were obtained after applying feature selection and fine tuning each and every model. Split ratio was 75:25.</a:t>
            </a:r>
          </a:p>
          <a:p>
            <a:r>
              <a:rPr lang="en-US" dirty="0"/>
              <a:t>Fig 2 shows the results obtained after performing 5-fold cross validation (for unbiased results) by splitting data set into 80:20 for training and testing.</a:t>
            </a:r>
          </a:p>
          <a:p>
            <a:r>
              <a:rPr lang="en-US" dirty="0"/>
              <a:t>Best accuracy for 3</a:t>
            </a:r>
            <a:r>
              <a:rPr lang="en-US" baseline="30000" dirty="0"/>
              <a:t>rd</a:t>
            </a:r>
            <a:r>
              <a:rPr lang="en-US" dirty="0"/>
              <a:t> variation was reported by SVM.</a:t>
            </a:r>
          </a:p>
          <a:p>
            <a:r>
              <a:rPr lang="en-US" dirty="0"/>
              <a:t>Best accuracy for 4</a:t>
            </a:r>
            <a:r>
              <a:rPr lang="en-US" baseline="30000" dirty="0"/>
              <a:t>th</a:t>
            </a:r>
            <a:r>
              <a:rPr lang="en-US" dirty="0"/>
              <a:t> variation was reported by FastAI.</a:t>
            </a:r>
          </a:p>
          <a:p>
            <a:r>
              <a:rPr lang="en-US" dirty="0"/>
              <a:t>Feature selection negatively impacted SVM’s cross validation accuracy.</a:t>
            </a:r>
            <a:endParaRPr lang="en-IN" dirty="0"/>
          </a:p>
        </p:txBody>
      </p:sp>
      <p:sp>
        <p:nvSpPr>
          <p:cNvPr id="10" name="Content Placeholder 2">
            <a:extLst>
              <a:ext uri="{FF2B5EF4-FFF2-40B4-BE49-F238E27FC236}">
                <a16:creationId xmlns:a16="http://schemas.microsoft.com/office/drawing/2014/main" id="{9D100599-59E2-4A49-95AC-3EA7DE8CA365}"/>
              </a:ext>
            </a:extLst>
          </p:cNvPr>
          <p:cNvSpPr txBox="1">
            <a:spLocks/>
          </p:cNvSpPr>
          <p:nvPr/>
        </p:nvSpPr>
        <p:spPr>
          <a:xfrm>
            <a:off x="1520870" y="5608824"/>
            <a:ext cx="752566" cy="424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Fig 1 </a:t>
            </a:r>
            <a:endParaRPr lang="en-IN" dirty="0"/>
          </a:p>
        </p:txBody>
      </p:sp>
      <p:sp>
        <p:nvSpPr>
          <p:cNvPr id="11" name="Content Placeholder 2">
            <a:extLst>
              <a:ext uri="{FF2B5EF4-FFF2-40B4-BE49-F238E27FC236}">
                <a16:creationId xmlns:a16="http://schemas.microsoft.com/office/drawing/2014/main" id="{ED7DF417-2F10-45B5-8F25-01C622DE8D9E}"/>
              </a:ext>
            </a:extLst>
          </p:cNvPr>
          <p:cNvSpPr txBox="1">
            <a:spLocks/>
          </p:cNvSpPr>
          <p:nvPr/>
        </p:nvSpPr>
        <p:spPr>
          <a:xfrm>
            <a:off x="5343434" y="5605795"/>
            <a:ext cx="752566" cy="424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Fig 2 </a:t>
            </a:r>
            <a:endParaRPr lang="en-IN" dirty="0"/>
          </a:p>
        </p:txBody>
      </p:sp>
      <p:sp>
        <p:nvSpPr>
          <p:cNvPr id="12" name="Title 1">
            <a:extLst>
              <a:ext uri="{FF2B5EF4-FFF2-40B4-BE49-F238E27FC236}">
                <a16:creationId xmlns:a16="http://schemas.microsoft.com/office/drawing/2014/main" id="{945352E1-8D70-4A11-9262-5F337D5792C9}"/>
              </a:ext>
            </a:extLst>
          </p:cNvPr>
          <p:cNvSpPr>
            <a:spLocks noGrp="1"/>
          </p:cNvSpPr>
          <p:nvPr>
            <p:ph type="title"/>
          </p:nvPr>
        </p:nvSpPr>
        <p:spPr>
          <a:xfrm>
            <a:off x="646111" y="452718"/>
            <a:ext cx="9404723" cy="1400530"/>
          </a:xfrm>
        </p:spPr>
        <p:txBody>
          <a:bodyPr/>
          <a:lstStyle/>
          <a:p>
            <a:r>
              <a:rPr lang="en-IN" dirty="0"/>
              <a:t>Accuracy Plots</a:t>
            </a:r>
            <a:br>
              <a:rPr lang="en-IN" dirty="0"/>
            </a:br>
            <a:endParaRPr lang="en-IN" dirty="0"/>
          </a:p>
        </p:txBody>
      </p:sp>
      <p:pic>
        <p:nvPicPr>
          <p:cNvPr id="2" name="Picture 1">
            <a:extLst>
              <a:ext uri="{FF2B5EF4-FFF2-40B4-BE49-F238E27FC236}">
                <a16:creationId xmlns:a16="http://schemas.microsoft.com/office/drawing/2014/main" id="{6821030A-EE15-4D01-A638-6D2C9729EE56}"/>
              </a:ext>
            </a:extLst>
          </p:cNvPr>
          <p:cNvPicPr>
            <a:picLocks noChangeAspect="1"/>
          </p:cNvPicPr>
          <p:nvPr/>
        </p:nvPicPr>
        <p:blipFill>
          <a:blip r:embed="rId2"/>
          <a:stretch>
            <a:fillRect/>
          </a:stretch>
        </p:blipFill>
        <p:spPr>
          <a:xfrm>
            <a:off x="101837" y="1336910"/>
            <a:ext cx="3590632" cy="4158986"/>
          </a:xfrm>
          <a:prstGeom prst="rect">
            <a:avLst/>
          </a:prstGeom>
        </p:spPr>
      </p:pic>
      <p:pic>
        <p:nvPicPr>
          <p:cNvPr id="3" name="Picture 2">
            <a:extLst>
              <a:ext uri="{FF2B5EF4-FFF2-40B4-BE49-F238E27FC236}">
                <a16:creationId xmlns:a16="http://schemas.microsoft.com/office/drawing/2014/main" id="{1A43C848-4F9F-46F1-B83D-DBE04D578DCD}"/>
              </a:ext>
            </a:extLst>
          </p:cNvPr>
          <p:cNvPicPr>
            <a:picLocks noChangeAspect="1"/>
          </p:cNvPicPr>
          <p:nvPr/>
        </p:nvPicPr>
        <p:blipFill>
          <a:blip r:embed="rId3"/>
          <a:stretch>
            <a:fillRect/>
          </a:stretch>
        </p:blipFill>
        <p:spPr>
          <a:xfrm>
            <a:off x="3773565" y="1336910"/>
            <a:ext cx="3701889" cy="4184180"/>
          </a:xfrm>
          <a:prstGeom prst="rect">
            <a:avLst/>
          </a:prstGeom>
        </p:spPr>
      </p:pic>
    </p:spTree>
    <p:extLst>
      <p:ext uri="{BB962C8B-B14F-4D97-AF65-F5344CB8AC3E}">
        <p14:creationId xmlns:p14="http://schemas.microsoft.com/office/powerpoint/2010/main" val="220105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Discussions/Conclusion</a:t>
            </a:r>
            <a:br>
              <a:rPr lang="en-IN" dirty="0"/>
            </a:br>
            <a:endParaRPr lang="en-IN" dirty="0"/>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657421"/>
            <a:ext cx="8946541" cy="4865927"/>
          </a:xfrm>
        </p:spPr>
        <p:txBody>
          <a:bodyPr>
            <a:normAutofit fontScale="92500" lnSpcReduction="10000"/>
          </a:bodyPr>
          <a:lstStyle/>
          <a:p>
            <a:r>
              <a:rPr lang="en-US" dirty="0"/>
              <a:t>A tabular collection of the results produced in the experiment is presented which states which model performed the best and for which variation.</a:t>
            </a:r>
          </a:p>
          <a:p>
            <a:endParaRPr lang="en-IN" dirty="0"/>
          </a:p>
          <a:p>
            <a:endParaRPr lang="en-IN" dirty="0"/>
          </a:p>
          <a:p>
            <a:endParaRPr lang="en-IN" dirty="0"/>
          </a:p>
          <a:p>
            <a:endParaRPr lang="en-IN" dirty="0"/>
          </a:p>
          <a:p>
            <a:endParaRPr lang="en-IN" dirty="0"/>
          </a:p>
          <a:p>
            <a:r>
              <a:rPr lang="en-US" dirty="0"/>
              <a:t>The highest accuracy of SVM is a clear indication of the potential of SVM to be used for such medical testing purposes.</a:t>
            </a:r>
          </a:p>
          <a:p>
            <a:r>
              <a:rPr lang="en-US" dirty="0"/>
              <a:t>The cross-validation models used here belong to variation 2 &amp; 4, and the only model performing good in these is the FastAI classifier. FastAI gives a constant and almost similar accuracy for single training and Cross validation training.</a:t>
            </a:r>
            <a:endParaRPr lang="en-IN" dirty="0"/>
          </a:p>
        </p:txBody>
      </p:sp>
      <p:pic>
        <p:nvPicPr>
          <p:cNvPr id="4" name="Picture 3">
            <a:extLst>
              <a:ext uri="{FF2B5EF4-FFF2-40B4-BE49-F238E27FC236}">
                <a16:creationId xmlns:a16="http://schemas.microsoft.com/office/drawing/2014/main" id="{B7C096FA-33F6-4249-805D-C9F5744742DA}"/>
              </a:ext>
            </a:extLst>
          </p:cNvPr>
          <p:cNvPicPr>
            <a:picLocks noChangeAspect="1"/>
          </p:cNvPicPr>
          <p:nvPr/>
        </p:nvPicPr>
        <p:blipFill>
          <a:blip r:embed="rId2"/>
          <a:stretch>
            <a:fillRect/>
          </a:stretch>
        </p:blipFill>
        <p:spPr>
          <a:xfrm>
            <a:off x="2238196" y="2579296"/>
            <a:ext cx="5509737" cy="1699407"/>
          </a:xfrm>
          <a:prstGeom prst="rect">
            <a:avLst/>
          </a:prstGeom>
        </p:spPr>
      </p:pic>
    </p:spTree>
    <p:extLst>
      <p:ext uri="{BB962C8B-B14F-4D97-AF65-F5344CB8AC3E}">
        <p14:creationId xmlns:p14="http://schemas.microsoft.com/office/powerpoint/2010/main" val="143215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657421"/>
            <a:ext cx="8946541" cy="4865927"/>
          </a:xfrm>
        </p:spPr>
        <p:txBody>
          <a:bodyPr>
            <a:normAutofit/>
          </a:bodyPr>
          <a:lstStyle/>
          <a:p>
            <a:r>
              <a:rPr lang="en-US" dirty="0"/>
              <a:t>However, the FastAI model could also have been improvised using the Optuna framework for hyper-parameter optimization.</a:t>
            </a:r>
          </a:p>
          <a:p>
            <a:r>
              <a:rPr lang="en-US" dirty="0"/>
              <a:t>Few of the critical attributes like S-phase fraction and DNA index were not available in the dataset [2]. Their inclusion in the dataset may enhance the predictive capabilities of the machine learning models which can be considered as the future scope of this study.</a:t>
            </a:r>
          </a:p>
          <a:p>
            <a:r>
              <a:rPr lang="en-US" dirty="0"/>
              <a:t>Overall, the studies discussed in this paper have focused on development and advancement of predictive models using supervised machine and deep leaning techniques that can be used by medical experts for early detection of breast cancer in patients in a more economical manner than the conventional diagnosis methods.</a:t>
            </a:r>
          </a:p>
          <a:p>
            <a:endParaRPr lang="en-IN" dirty="0"/>
          </a:p>
        </p:txBody>
      </p:sp>
    </p:spTree>
    <p:extLst>
      <p:ext uri="{BB962C8B-B14F-4D97-AF65-F5344CB8AC3E}">
        <p14:creationId xmlns:p14="http://schemas.microsoft.com/office/powerpoint/2010/main" val="233903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550479"/>
            <a:ext cx="8946541" cy="4854803"/>
          </a:xfrm>
        </p:spPr>
        <p:txBody>
          <a:bodyPr>
            <a:normAutofit/>
          </a:bodyPr>
          <a:lstStyle/>
          <a:p>
            <a:pPr marL="0" indent="0">
              <a:buNone/>
            </a:pPr>
            <a:r>
              <a:rPr lang="en-US" sz="1400" dirty="0"/>
              <a:t>[1] Ch. </a:t>
            </a:r>
            <a:r>
              <a:rPr lang="en-US" sz="1400" dirty="0" err="1"/>
              <a:t>Shravya</a:t>
            </a:r>
            <a:r>
              <a:rPr lang="en-US" sz="1400" dirty="0"/>
              <a:t>, K. </a:t>
            </a:r>
            <a:r>
              <a:rPr lang="en-US" sz="1400" dirty="0" err="1"/>
              <a:t>Pravalika</a:t>
            </a:r>
            <a:r>
              <a:rPr lang="en-US" sz="1400" dirty="0"/>
              <a:t>, Shaik </a:t>
            </a:r>
            <a:r>
              <a:rPr lang="en-US" sz="1400" dirty="0" err="1"/>
              <a:t>Subhani</a:t>
            </a:r>
            <a:r>
              <a:rPr lang="en-US" sz="1400" dirty="0"/>
              <a:t>, ”Prediction of Breast Cancer Using Supervised Machine Learning Techniques”, International Journal of Innovative Technology and Exploring Engineering (IJITEE) ISSN:2278-3075, Volume-8 Issue-6, April 2019.</a:t>
            </a:r>
          </a:p>
          <a:p>
            <a:pPr marL="0" indent="0">
              <a:buNone/>
            </a:pPr>
            <a:r>
              <a:rPr lang="en-IN" sz="1400" dirty="0"/>
              <a:t>[2] </a:t>
            </a:r>
            <a:r>
              <a:rPr lang="en-IN" sz="1400" dirty="0" err="1"/>
              <a:t>Eshlaghy</a:t>
            </a:r>
            <a:r>
              <a:rPr lang="en-IN" sz="1400" dirty="0"/>
              <a:t>, A.T. </a:t>
            </a:r>
            <a:r>
              <a:rPr lang="en-IN" sz="1400" dirty="0" err="1"/>
              <a:t>Pourebrahimi</a:t>
            </a:r>
            <a:r>
              <a:rPr lang="en-IN" sz="1400" dirty="0"/>
              <a:t>, Alireza Ebrahimi, Mansour </a:t>
            </a:r>
            <a:r>
              <a:rPr lang="en-IN" sz="1400" dirty="0" err="1"/>
              <a:t>Razavi</a:t>
            </a:r>
            <a:r>
              <a:rPr lang="en-IN" sz="1400" dirty="0"/>
              <a:t>, A.R. </a:t>
            </a:r>
            <a:r>
              <a:rPr lang="en-IN" sz="1400" dirty="0" err="1"/>
              <a:t>Ghasem</a:t>
            </a:r>
            <a:r>
              <a:rPr lang="en-IN" sz="1400" dirty="0"/>
              <a:t> Ahmad, Leila. (2013). Using three machine learning techniques for predicting breast cancer recurrence. Journal of Health Medical Informatics. 4. 124-130.</a:t>
            </a:r>
          </a:p>
          <a:p>
            <a:pPr marL="0" indent="0">
              <a:buNone/>
            </a:pPr>
            <a:r>
              <a:rPr lang="en-IN" sz="1400" dirty="0"/>
              <a:t>[3] Mandeep Rana, et. Al, “Breast Cancer Diagnosis and Recurrence Prediction using Machine Learning Techniques”, IJRET ISSN: 2321-7308, </a:t>
            </a:r>
            <a:r>
              <a:rPr lang="en-US" sz="1400" dirty="0"/>
              <a:t>Volume: 04 Issue: 04, April 2015.</a:t>
            </a:r>
          </a:p>
          <a:p>
            <a:pPr marL="0" indent="0">
              <a:buNone/>
            </a:pPr>
            <a:r>
              <a:rPr lang="en-US" sz="1400" dirty="0"/>
              <a:t>[4] Jain, A. K., </a:t>
            </a:r>
            <a:r>
              <a:rPr lang="en-US" sz="1400" dirty="0" err="1"/>
              <a:t>Murty</a:t>
            </a:r>
            <a:r>
              <a:rPr lang="en-US" sz="1400" dirty="0"/>
              <a:t>, M. N., and Flynn, P. J., 1999, “Data Clustering: A Review,” ACM Computing Surveys (CSUR), 31(3), 264-323.</a:t>
            </a:r>
          </a:p>
          <a:p>
            <a:pPr marL="0" indent="0">
              <a:buNone/>
            </a:pPr>
            <a:r>
              <a:rPr lang="en-US" sz="1400" dirty="0"/>
              <a:t>[5] Habib </a:t>
            </a:r>
            <a:r>
              <a:rPr lang="en-US" sz="1400" dirty="0" err="1"/>
              <a:t>Dhahri</a:t>
            </a:r>
            <a:r>
              <a:rPr lang="en-US" sz="1400" dirty="0"/>
              <a:t>, et. Al, “Automated Breast Cancer Diagnosis Based on Machine Learning Algorithms”, Journal of Healthcare Engineering, </a:t>
            </a:r>
            <a:r>
              <a:rPr lang="fr-FR" sz="1400" dirty="0"/>
              <a:t>Volume 2019, Article ID 4253641, </a:t>
            </a:r>
            <a:r>
              <a:rPr lang="fr-FR" sz="1400" dirty="0" err="1"/>
              <a:t>February</a:t>
            </a:r>
            <a:r>
              <a:rPr lang="fr-FR" sz="1400" dirty="0"/>
              <a:t> 2019.</a:t>
            </a:r>
          </a:p>
          <a:p>
            <a:pPr marL="0" indent="0">
              <a:buNone/>
            </a:pPr>
            <a:r>
              <a:rPr lang="fr-FR" sz="1400" dirty="0"/>
              <a:t>[6] </a:t>
            </a:r>
            <a:r>
              <a:rPr lang="fr-FR" sz="1400" dirty="0" err="1"/>
              <a:t>Shahnorbanun</a:t>
            </a:r>
            <a:r>
              <a:rPr lang="fr-FR" sz="1400" dirty="0"/>
              <a:t> </a:t>
            </a:r>
            <a:r>
              <a:rPr lang="fr-FR" sz="1400" dirty="0" err="1"/>
              <a:t>Sahran</a:t>
            </a:r>
            <a:r>
              <a:rPr lang="fr-FR" sz="1400" dirty="0"/>
              <a:t>, et. Al, </a:t>
            </a:r>
            <a:r>
              <a:rPr lang="en-US" sz="1400" dirty="0"/>
              <a:t>”Machine Learning Methods for Breast Cancer Diagnostic”, </a:t>
            </a:r>
            <a:r>
              <a:rPr lang="en-US" sz="1400" dirty="0" err="1"/>
              <a:t>IntechOpen</a:t>
            </a:r>
            <a:r>
              <a:rPr lang="en-US" sz="1400" dirty="0"/>
              <a:t>, November 2018.</a:t>
            </a:r>
          </a:p>
          <a:p>
            <a:pPr marL="0" indent="0">
              <a:buNone/>
            </a:pPr>
            <a:r>
              <a:rPr lang="en-IN" sz="1400" dirty="0"/>
              <a:t>[7] </a:t>
            </a:r>
            <a:r>
              <a:rPr lang="en-IN" sz="1400" dirty="0" err="1"/>
              <a:t>AlirezaOsarech</a:t>
            </a:r>
            <a:r>
              <a:rPr lang="en-IN" sz="1400" dirty="0"/>
              <a:t>, </a:t>
            </a:r>
            <a:r>
              <a:rPr lang="en-IN" sz="1400" dirty="0" err="1"/>
              <a:t>BitaShadgar</a:t>
            </a:r>
            <a:r>
              <a:rPr lang="en-IN" sz="1400" dirty="0"/>
              <a:t>,”A Computer Aided Diagnosis System for Breast </a:t>
            </a:r>
            <a:r>
              <a:rPr lang="en-IN" sz="1400" dirty="0" err="1"/>
              <a:t>Cancer”,International</a:t>
            </a:r>
            <a:r>
              <a:rPr lang="en-IN" sz="1400" dirty="0"/>
              <a:t> Journal of Computer Science Issues, Vol. 8, Issue 2, March 2011</a:t>
            </a:r>
          </a:p>
          <a:p>
            <a:endParaRPr lang="en-IN" dirty="0"/>
          </a:p>
        </p:txBody>
      </p:sp>
    </p:spTree>
    <p:extLst>
      <p:ext uri="{BB962C8B-B14F-4D97-AF65-F5344CB8AC3E}">
        <p14:creationId xmlns:p14="http://schemas.microsoft.com/office/powerpoint/2010/main" val="102448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592253"/>
            <a:ext cx="8946541" cy="3673494"/>
          </a:xfrm>
        </p:spPr>
        <p:txBody>
          <a:bodyPr/>
          <a:lstStyle/>
          <a:p>
            <a:r>
              <a:rPr lang="en-US" dirty="0"/>
              <a:t>Breast Cancer affects nearly 10% of the women across the world and is listed among the top 10 cause of deaths in women by the World Health Organization(WHO).</a:t>
            </a:r>
          </a:p>
          <a:p>
            <a:r>
              <a:rPr lang="en-US" dirty="0"/>
              <a:t>It is claimed as the second highest cause of death in women in the US by the American Society of Clinical Oncology (ASCO).</a:t>
            </a:r>
          </a:p>
          <a:p>
            <a:r>
              <a:rPr lang="en-US" dirty="0"/>
              <a:t>Major studies have proved that the rate of survival in breast cancer is nearly 91% five years after it was first diagnosed and nearly 84% ten years after its diagnosis. (</a:t>
            </a:r>
            <a:r>
              <a:rPr lang="en-US" dirty="0">
                <a:hlinkClick r:id="rId2"/>
              </a:rPr>
              <a:t>Reference</a:t>
            </a:r>
            <a:r>
              <a:rPr lang="en-US" dirty="0"/>
              <a:t>)</a:t>
            </a:r>
          </a:p>
          <a:p>
            <a:r>
              <a:rPr lang="en-US" dirty="0"/>
              <a:t>The high survival rates hence provide the importance for its early detection.</a:t>
            </a:r>
            <a:endParaRPr lang="en-IN" dirty="0"/>
          </a:p>
        </p:txBody>
      </p:sp>
    </p:spTree>
    <p:extLst>
      <p:ext uri="{BB962C8B-B14F-4D97-AF65-F5344CB8AC3E}">
        <p14:creationId xmlns:p14="http://schemas.microsoft.com/office/powerpoint/2010/main" val="414437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592252"/>
            <a:ext cx="8946541" cy="4242939"/>
          </a:xfrm>
        </p:spPr>
        <p:txBody>
          <a:bodyPr/>
          <a:lstStyle/>
          <a:p>
            <a:r>
              <a:rPr lang="en-US" dirty="0"/>
              <a:t>Breast Cancer detection involves classification of tumor as </a:t>
            </a:r>
            <a:r>
              <a:rPr lang="en-US" b="1" dirty="0"/>
              <a:t>Benign</a:t>
            </a:r>
            <a:r>
              <a:rPr lang="en-US" dirty="0"/>
              <a:t> or </a:t>
            </a:r>
            <a:r>
              <a:rPr lang="en-US" b="1" dirty="0"/>
              <a:t>Malignant</a:t>
            </a:r>
            <a:r>
              <a:rPr lang="en-US" dirty="0"/>
              <a:t>.</a:t>
            </a:r>
          </a:p>
          <a:p>
            <a:r>
              <a:rPr lang="en-US" dirty="0"/>
              <a:t>3 different diagnosis methods are present – Mammography, Ultrasound, MRI.</a:t>
            </a:r>
          </a:p>
          <a:p>
            <a:r>
              <a:rPr lang="en-US" dirty="0"/>
              <a:t>Existing inaccurate and time consuming detection procedures lead to the use of novel machine learning and data mining techniques to be applied for the detection of breast cancer with the help of patient’s records.</a:t>
            </a:r>
          </a:p>
          <a:p>
            <a:r>
              <a:rPr lang="en-US" dirty="0"/>
              <a:t>The fast and accurate results of such techniques are evident of their usefulness.</a:t>
            </a:r>
            <a:endParaRPr lang="en-IN" dirty="0"/>
          </a:p>
        </p:txBody>
      </p:sp>
    </p:spTree>
    <p:extLst>
      <p:ext uri="{BB962C8B-B14F-4D97-AF65-F5344CB8AC3E}">
        <p14:creationId xmlns:p14="http://schemas.microsoft.com/office/powerpoint/2010/main" val="187361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Existing Methods</a:t>
            </a:r>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2" y="1743080"/>
            <a:ext cx="9082350" cy="4874535"/>
          </a:xfrm>
        </p:spPr>
        <p:txBody>
          <a:bodyPr>
            <a:normAutofit/>
          </a:bodyPr>
          <a:lstStyle/>
          <a:p>
            <a:r>
              <a:rPr lang="en-IN" dirty="0"/>
              <a:t>Many research papers have performed similar task in order to achieve high accuracy on the UCI Wisconsin Diagnostic Breast Cancer data set (WDBC).</a:t>
            </a:r>
          </a:p>
          <a:p>
            <a:r>
              <a:rPr lang="en-IN" dirty="0"/>
              <a:t>One such existing system used SVM and KNN and reported that SVM performed better with an accuracy of 92.7% [1].</a:t>
            </a:r>
          </a:p>
          <a:p>
            <a:r>
              <a:rPr lang="en-IN" dirty="0"/>
              <a:t>One approach using Decision Tree (C4.5), Radial basis neural networks, SVM using WEKA was performed and reported highest accuracy of 95.7% with SVM [2].</a:t>
            </a:r>
          </a:p>
          <a:p>
            <a:r>
              <a:rPr lang="en-US" dirty="0"/>
              <a:t>Mandeep Rana et. Al worked on the diagnosis and the prediction of recurrence of breast cancer by applying KNN, SVM, Naïve Bayes and Logistic Regression techniques, programmed in MATLAB with 94.96% and 72% accuracies for detection and prediction of recurrence respectively. [3].</a:t>
            </a:r>
            <a:endParaRPr lang="en-IN" dirty="0"/>
          </a:p>
        </p:txBody>
      </p:sp>
    </p:spTree>
    <p:extLst>
      <p:ext uri="{BB962C8B-B14F-4D97-AF65-F5344CB8AC3E}">
        <p14:creationId xmlns:p14="http://schemas.microsoft.com/office/powerpoint/2010/main" val="16286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592252"/>
            <a:ext cx="8946541" cy="4497463"/>
          </a:xfrm>
        </p:spPr>
        <p:txBody>
          <a:bodyPr>
            <a:normAutofit/>
          </a:bodyPr>
          <a:lstStyle/>
          <a:p>
            <a:r>
              <a:rPr lang="en-IN" dirty="0"/>
              <a:t>Clustering methods were also mentioned in some of the researches which classifies benign and malignant tumour based on some clusters created using K means and other clustering algorithms [4].</a:t>
            </a:r>
          </a:p>
          <a:p>
            <a:r>
              <a:rPr lang="en-IN" dirty="0"/>
              <a:t>Another research paper implemented AdaBoost, Gaussian Naïve Bayes, LDA, QDA, etc. and achieved highest accuracy of 96.5% [5].</a:t>
            </a:r>
          </a:p>
          <a:p>
            <a:r>
              <a:rPr lang="en-IN" dirty="0"/>
              <a:t>Detection of breast cancer was also performed using diagnostic images using CNN and ensemble networks. Best accuracy observed was 90.8% [6].</a:t>
            </a:r>
          </a:p>
          <a:p>
            <a:r>
              <a:rPr lang="en-IN" dirty="0"/>
              <a:t>Another research paper used 2 different benchmark datasets and reported 98.80% and 96.63% accuracies respectively [7].</a:t>
            </a:r>
          </a:p>
        </p:txBody>
      </p:sp>
    </p:spTree>
    <p:extLst>
      <p:ext uri="{BB962C8B-B14F-4D97-AF65-F5344CB8AC3E}">
        <p14:creationId xmlns:p14="http://schemas.microsoft.com/office/powerpoint/2010/main" val="286537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Research base paper</a:t>
            </a:r>
            <a:br>
              <a:rPr lang="en-IN" dirty="0"/>
            </a:br>
            <a:endParaRPr lang="en-IN" dirty="0"/>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3985842"/>
            <a:ext cx="8946541" cy="3261671"/>
          </a:xfrm>
        </p:spPr>
        <p:txBody>
          <a:bodyPr/>
          <a:lstStyle/>
          <a:p>
            <a:r>
              <a:rPr lang="en-IN" dirty="0"/>
              <a:t>Research base paper used the UCI Wisconsin Diagnostic Breast Cancer Data set (WDBC) for all their experiments.</a:t>
            </a:r>
          </a:p>
          <a:p>
            <a:r>
              <a:rPr lang="en-IN" dirty="0"/>
              <a:t>Methodology involves use of classification techniques like Support Vector Machine (SVM), K-Nearest </a:t>
            </a:r>
            <a:r>
              <a:rPr lang="en-IN" dirty="0" err="1"/>
              <a:t>Neighbor</a:t>
            </a:r>
            <a:r>
              <a:rPr lang="en-IN" dirty="0"/>
              <a:t> (K-NN), Logistic Regression, with Dimensionality Reduction technique i.e. Principal Component Analysis (PCA).</a:t>
            </a:r>
          </a:p>
        </p:txBody>
      </p:sp>
      <p:sp>
        <p:nvSpPr>
          <p:cNvPr id="4" name="Title 1">
            <a:extLst>
              <a:ext uri="{FF2B5EF4-FFF2-40B4-BE49-F238E27FC236}">
                <a16:creationId xmlns:a16="http://schemas.microsoft.com/office/drawing/2014/main" id="{7414F658-11E3-4638-A750-5097F80480B1}"/>
              </a:ext>
            </a:extLst>
          </p:cNvPr>
          <p:cNvSpPr txBox="1">
            <a:spLocks/>
          </p:cNvSpPr>
          <p:nvPr/>
        </p:nvSpPr>
        <p:spPr>
          <a:xfrm>
            <a:off x="646111" y="1320679"/>
            <a:ext cx="8345488" cy="10162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Prediction of Breast Cancer Using Supervised</a:t>
            </a:r>
          </a:p>
          <a:p>
            <a:r>
              <a:rPr lang="en-US" sz="2400" b="1" dirty="0"/>
              <a:t>Machine Learning Techniques</a:t>
            </a:r>
            <a:endParaRPr lang="en-IN" sz="2400" b="1" dirty="0"/>
          </a:p>
        </p:txBody>
      </p:sp>
      <p:sp>
        <p:nvSpPr>
          <p:cNvPr id="6" name="Title 1">
            <a:extLst>
              <a:ext uri="{FF2B5EF4-FFF2-40B4-BE49-F238E27FC236}">
                <a16:creationId xmlns:a16="http://schemas.microsoft.com/office/drawing/2014/main" id="{7341572A-BA09-42A2-8F73-AB5E01483B2E}"/>
              </a:ext>
            </a:extLst>
          </p:cNvPr>
          <p:cNvSpPr txBox="1">
            <a:spLocks/>
          </p:cNvSpPr>
          <p:nvPr/>
        </p:nvSpPr>
        <p:spPr>
          <a:xfrm>
            <a:off x="946637" y="2219280"/>
            <a:ext cx="8345488"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Published under </a:t>
            </a:r>
            <a:r>
              <a:rPr lang="en-US" sz="1800" b="1" dirty="0"/>
              <a:t>IJITEE</a:t>
            </a:r>
          </a:p>
          <a:p>
            <a:r>
              <a:rPr lang="en-US" sz="1800" dirty="0"/>
              <a:t>ISSN: 2278-3075, Volume-8 Issue-6, April 2019</a:t>
            </a:r>
          </a:p>
          <a:p>
            <a:r>
              <a:rPr lang="en-US" sz="1800" dirty="0"/>
              <a:t>By</a:t>
            </a:r>
          </a:p>
          <a:p>
            <a:r>
              <a:rPr lang="en-IN" sz="1800" dirty="0"/>
              <a:t>Ch. </a:t>
            </a:r>
            <a:r>
              <a:rPr lang="en-IN" sz="1800" dirty="0" err="1"/>
              <a:t>Shravya</a:t>
            </a:r>
            <a:r>
              <a:rPr lang="en-IN" sz="1800" dirty="0"/>
              <a:t>, K. </a:t>
            </a:r>
            <a:r>
              <a:rPr lang="en-IN" sz="1800" dirty="0" err="1"/>
              <a:t>Pravalika</a:t>
            </a:r>
            <a:r>
              <a:rPr lang="en-IN" sz="1800" dirty="0"/>
              <a:t> , Shaik </a:t>
            </a:r>
            <a:r>
              <a:rPr lang="en-IN" sz="1800" dirty="0" err="1"/>
              <a:t>Subhani</a:t>
            </a:r>
            <a:endParaRPr lang="en-IN" sz="1800" dirty="0"/>
          </a:p>
        </p:txBody>
      </p:sp>
    </p:spTree>
    <p:extLst>
      <p:ext uri="{BB962C8B-B14F-4D97-AF65-F5344CB8AC3E}">
        <p14:creationId xmlns:p14="http://schemas.microsoft.com/office/powerpoint/2010/main" val="379204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592252"/>
            <a:ext cx="8946541" cy="4497463"/>
          </a:xfrm>
        </p:spPr>
        <p:txBody>
          <a:bodyPr>
            <a:normAutofit/>
          </a:bodyPr>
          <a:lstStyle/>
          <a:p>
            <a:r>
              <a:rPr lang="en-IN" dirty="0"/>
              <a:t>Feature selection and feature projection was performed based on the analysis of correlation between features.</a:t>
            </a:r>
          </a:p>
          <a:p>
            <a:r>
              <a:rPr lang="en-IN" dirty="0"/>
              <a:t>Supervised Classification models were applied as the task was to perform binary classification. Therefore following models were applied – </a:t>
            </a:r>
          </a:p>
          <a:p>
            <a:pPr marL="0" indent="0">
              <a:buNone/>
            </a:pPr>
            <a:r>
              <a:rPr lang="en-US" dirty="0"/>
              <a:t>	1. Logistic Regression</a:t>
            </a:r>
          </a:p>
          <a:p>
            <a:pPr marL="0" indent="0">
              <a:buNone/>
            </a:pPr>
            <a:r>
              <a:rPr lang="en-US" dirty="0"/>
              <a:t>	2. Nearest Neighbor</a:t>
            </a:r>
          </a:p>
          <a:p>
            <a:pPr marL="0" indent="0">
              <a:buNone/>
            </a:pPr>
            <a:r>
              <a:rPr lang="en-US" dirty="0"/>
              <a:t>	3. Support Vector Machines</a:t>
            </a:r>
            <a:endParaRPr lang="en-IN" dirty="0"/>
          </a:p>
          <a:p>
            <a:pPr marL="0" indent="0">
              <a:buNone/>
            </a:pPr>
            <a:r>
              <a:rPr lang="en-US" dirty="0"/>
              <a:t>With all the models they got almost similar accuracies with highest of 92.78% with Support Vector Machines (SVM). </a:t>
            </a:r>
          </a:p>
        </p:txBody>
      </p:sp>
    </p:spTree>
    <p:extLst>
      <p:ext uri="{BB962C8B-B14F-4D97-AF65-F5344CB8AC3E}">
        <p14:creationId xmlns:p14="http://schemas.microsoft.com/office/powerpoint/2010/main" val="38374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592252"/>
            <a:ext cx="8946541" cy="4497463"/>
          </a:xfrm>
        </p:spPr>
        <p:txBody>
          <a:bodyPr>
            <a:normAutofit/>
          </a:bodyPr>
          <a:lstStyle/>
          <a:p>
            <a:r>
              <a:rPr lang="en-IN" dirty="0"/>
              <a:t>The use of machine learning techniques along with sophisticated dimensionality reduction methods such as PCA (Principal Component Analysis) resulted in highly accurate results.</a:t>
            </a:r>
          </a:p>
          <a:p>
            <a:r>
              <a:rPr lang="en-IN" dirty="0"/>
              <a:t>Future research suggested in the research paper was to include novel techniques to achieve even higher accuracy.</a:t>
            </a:r>
          </a:p>
          <a:p>
            <a:r>
              <a:rPr lang="en-IN" dirty="0"/>
              <a:t>The research was done on a data set containing only numerical features but can be combined with images of the patients’ so as to give better predictions. </a:t>
            </a:r>
          </a:p>
        </p:txBody>
      </p:sp>
    </p:spTree>
    <p:extLst>
      <p:ext uri="{BB962C8B-B14F-4D97-AF65-F5344CB8AC3E}">
        <p14:creationId xmlns:p14="http://schemas.microsoft.com/office/powerpoint/2010/main" val="27289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2ED-3EB6-4CCC-AC95-F5754A59C481}"/>
              </a:ext>
            </a:extLst>
          </p:cNvPr>
          <p:cNvSpPr>
            <a:spLocks noGrp="1"/>
          </p:cNvSpPr>
          <p:nvPr>
            <p:ph type="title"/>
          </p:nvPr>
        </p:nvSpPr>
        <p:spPr/>
        <p:txBody>
          <a:bodyPr/>
          <a:lstStyle/>
          <a:p>
            <a:r>
              <a:rPr lang="en-IN" dirty="0"/>
              <a:t>Materials and Methods</a:t>
            </a:r>
            <a:br>
              <a:rPr lang="en-IN" dirty="0"/>
            </a:br>
            <a:endParaRPr lang="en-IN" dirty="0"/>
          </a:p>
        </p:txBody>
      </p:sp>
      <p:sp>
        <p:nvSpPr>
          <p:cNvPr id="3" name="Content Placeholder 2">
            <a:extLst>
              <a:ext uri="{FF2B5EF4-FFF2-40B4-BE49-F238E27FC236}">
                <a16:creationId xmlns:a16="http://schemas.microsoft.com/office/drawing/2014/main" id="{10900507-43BD-427A-BBA7-7E389A19E9EF}"/>
              </a:ext>
            </a:extLst>
          </p:cNvPr>
          <p:cNvSpPr>
            <a:spLocks noGrp="1"/>
          </p:cNvSpPr>
          <p:nvPr>
            <p:ph idx="1"/>
          </p:nvPr>
        </p:nvSpPr>
        <p:spPr>
          <a:xfrm>
            <a:off x="646111" y="1657421"/>
            <a:ext cx="8946541" cy="4865927"/>
          </a:xfrm>
        </p:spPr>
        <p:txBody>
          <a:bodyPr>
            <a:normAutofit/>
          </a:bodyPr>
          <a:lstStyle/>
          <a:p>
            <a:r>
              <a:rPr lang="en-IN" dirty="0"/>
              <a:t>The data set was obtained from UCI repository of open source data sets.</a:t>
            </a:r>
          </a:p>
          <a:p>
            <a:r>
              <a:rPr lang="en-IN" dirty="0"/>
              <a:t>Wisconsin Diagnostic Breast Cancer (WDBC) data set is used as it is one of the most popular data set to be used in similar tasks performed in various research papers.</a:t>
            </a:r>
          </a:p>
          <a:p>
            <a:r>
              <a:rPr lang="en-US" dirty="0"/>
              <a:t>The dataset mentioned consists of 569 data points with 32 attributes each. Out of these 32 attributes, one of them is the classifier output, Benign(B) or Malignant(M).</a:t>
            </a:r>
          </a:p>
          <a:p>
            <a:r>
              <a:rPr lang="en-US" dirty="0"/>
              <a:t>The given data has been analyzed so that relationship between various attributes can be determined. Thereafter, data preprocessing has been done to normalize the data. Finally, attribute selection and dimensionality reduction has been performed.</a:t>
            </a:r>
            <a:endParaRPr lang="en-IN" dirty="0"/>
          </a:p>
        </p:txBody>
      </p:sp>
    </p:spTree>
    <p:extLst>
      <p:ext uri="{BB962C8B-B14F-4D97-AF65-F5344CB8AC3E}">
        <p14:creationId xmlns:p14="http://schemas.microsoft.com/office/powerpoint/2010/main" val="2139259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298</TotalTime>
  <Words>1717</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Breast Cancer Detection using Machine Learning Techniques</vt:lpstr>
      <vt:lpstr>Introduction</vt:lpstr>
      <vt:lpstr>PowerPoint Presentation</vt:lpstr>
      <vt:lpstr>Existing Methods</vt:lpstr>
      <vt:lpstr>PowerPoint Presentation</vt:lpstr>
      <vt:lpstr>Research base paper </vt:lpstr>
      <vt:lpstr>PowerPoint Presentation</vt:lpstr>
      <vt:lpstr>PowerPoint Presentation</vt:lpstr>
      <vt:lpstr>Materials and Methods </vt:lpstr>
      <vt:lpstr>PowerPoint Presentation</vt:lpstr>
      <vt:lpstr>Results </vt:lpstr>
      <vt:lpstr>Accuracy Plots </vt:lpstr>
      <vt:lpstr>Accuracy Plots </vt:lpstr>
      <vt:lpstr>Discussions/Conclusion </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Machine Learning Techniques</dc:title>
  <dc:creator>Rahul Maheshwari</dc:creator>
  <cp:lastModifiedBy>Rahul Maheshwari</cp:lastModifiedBy>
  <cp:revision>31</cp:revision>
  <dcterms:created xsi:type="dcterms:W3CDTF">2020-05-20T03:40:32Z</dcterms:created>
  <dcterms:modified xsi:type="dcterms:W3CDTF">2020-05-20T17:37:45Z</dcterms:modified>
</cp:coreProperties>
</file>