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Nunito"/>
      <p:regular r:id="rId19"/>
      <p:bold r:id="rId20"/>
      <p:italic r:id="rId21"/>
      <p:boldItalic r:id="rId22"/>
    </p:embeddedFont>
    <p:embeddedFont>
      <p:font typeface="Maven Pro"/>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7D77E52-B873-4DB7-A564-9AF1D1A5B49A}">
  <a:tblStyle styleId="{97D77E52-B873-4DB7-A564-9AF1D1A5B49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11" Type="http://schemas.openxmlformats.org/officeDocument/2006/relationships/slide" Target="slides/slide6.xml"/><Relationship Id="rId22" Type="http://schemas.openxmlformats.org/officeDocument/2006/relationships/font" Target="fonts/Nunito-boldItalic.fntdata"/><Relationship Id="rId10" Type="http://schemas.openxmlformats.org/officeDocument/2006/relationships/slide" Target="slides/slide5.xml"/><Relationship Id="rId21" Type="http://schemas.openxmlformats.org/officeDocument/2006/relationships/font" Target="fonts/Nunito-italic.fntdata"/><Relationship Id="rId13" Type="http://schemas.openxmlformats.org/officeDocument/2006/relationships/slide" Target="slides/slide8.xml"/><Relationship Id="rId24" Type="http://schemas.openxmlformats.org/officeDocument/2006/relationships/font" Target="fonts/MavenPro-bold.fntdata"/><Relationship Id="rId12" Type="http://schemas.openxmlformats.org/officeDocument/2006/relationships/slide" Target="slides/slide7.xml"/><Relationship Id="rId23" Type="http://schemas.openxmlformats.org/officeDocument/2006/relationships/font" Target="fonts/MavenPr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Google Shape;443;g510aec76b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510aec76b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Google Shape;453;g5654f1463e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5654f1463e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8" name="Shape 478"/>
        <p:cNvGrpSpPr/>
        <p:nvPr/>
      </p:nvGrpSpPr>
      <p:grpSpPr>
        <a:xfrm>
          <a:off x="0" y="0"/>
          <a:ext cx="0" cy="0"/>
          <a:chOff x="0" y="0"/>
          <a:chExt cx="0" cy="0"/>
        </a:xfrm>
      </p:grpSpPr>
      <p:sp>
        <p:nvSpPr>
          <p:cNvPr id="479" name="Google Shape;479;g5654f1463e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5654f1463e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6" name="Shape 486"/>
        <p:cNvGrpSpPr/>
        <p:nvPr/>
      </p:nvGrpSpPr>
      <p:grpSpPr>
        <a:xfrm>
          <a:off x="0" y="0"/>
          <a:ext cx="0" cy="0"/>
          <a:chOff x="0" y="0"/>
          <a:chExt cx="0" cy="0"/>
        </a:xfrm>
      </p:grpSpPr>
      <p:sp>
        <p:nvSpPr>
          <p:cNvPr id="487" name="Google Shape;487;g5654f1463e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5654f1463e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57dfe2de29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57dfe2de29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5654f1463e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5654f1463e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5654f1463e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5654f1463e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5654f1463e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5654f1463e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5659ca7de9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5659ca7de9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g5654f1463e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5654f1463e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g5654f1463e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5654f1463e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1" name="Shape 431"/>
        <p:cNvGrpSpPr/>
        <p:nvPr/>
      </p:nvGrpSpPr>
      <p:grpSpPr>
        <a:xfrm>
          <a:off x="0" y="0"/>
          <a:ext cx="0" cy="0"/>
          <a:chOff x="0" y="0"/>
          <a:chExt cx="0" cy="0"/>
        </a:xfrm>
      </p:grpSpPr>
      <p:sp>
        <p:nvSpPr>
          <p:cNvPr id="432" name="Google Shape;432;g5654f1463e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5654f1463e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jpg"/><Relationship Id="rId4" Type="http://schemas.openxmlformats.org/officeDocument/2006/relationships/image" Target="../media/image26.jpg"/><Relationship Id="rId5" Type="http://schemas.openxmlformats.org/officeDocument/2006/relationships/hyperlink" Target="https://factordaily.com/india-driving-dataset-iiit-hyderabad/" TargetMode="External"/><Relationship Id="rId6" Type="http://schemas.openxmlformats.org/officeDocument/2006/relationships/hyperlink" Target="https://www.indiandrives.com/tag/tips-for-driving-on-indian-road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jpg"/><Relationship Id="rId4" Type="http://schemas.openxmlformats.org/officeDocument/2006/relationships/hyperlink" Target="https://www.youtube.com/watch?v=bdLL73ZHdak"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image" Target="../media/image30.png"/><Relationship Id="rId6" Type="http://schemas.openxmlformats.org/officeDocument/2006/relationships/image" Target="../media/image21.png"/><Relationship Id="rId7" Type="http://schemas.openxmlformats.org/officeDocument/2006/relationships/image" Target="../media/image4.png"/></Relationships>
</file>

<file path=ppt/slides/_rels/slide6.xml.rels><?xml version="1.0" encoding="UTF-8" standalone="yes"?><Relationships xmlns="http://schemas.openxmlformats.org/package/2006/relationships"><Relationship Id="rId11" Type="http://schemas.openxmlformats.org/officeDocument/2006/relationships/image" Target="../media/image6.png"/><Relationship Id="rId10" Type="http://schemas.openxmlformats.org/officeDocument/2006/relationships/image" Target="../media/image7.png"/><Relationship Id="rId13" Type="http://schemas.openxmlformats.org/officeDocument/2006/relationships/image" Target="../media/image19.png"/><Relationship Id="rId12" Type="http://schemas.openxmlformats.org/officeDocument/2006/relationships/image" Target="../media/image13.png"/><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12.png"/><Relationship Id="rId9" Type="http://schemas.openxmlformats.org/officeDocument/2006/relationships/image" Target="../media/image11.png"/><Relationship Id="rId15" Type="http://schemas.openxmlformats.org/officeDocument/2006/relationships/image" Target="../media/image17.png"/><Relationship Id="rId14" Type="http://schemas.openxmlformats.org/officeDocument/2006/relationships/hyperlink" Target="https://ieeexplore.ieee.org/document/5457496" TargetMode="External"/><Relationship Id="rId16" Type="http://schemas.openxmlformats.org/officeDocument/2006/relationships/image" Target="../media/image18.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3.png"/><Relationship Id="rId8"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0.png"/><Relationship Id="rId4" Type="http://schemas.openxmlformats.org/officeDocument/2006/relationships/image" Target="../media/image23.png"/><Relationship Id="rId5"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8.png"/><Relationship Id="rId4" Type="http://schemas.openxmlformats.org/officeDocument/2006/relationships/image" Target="../media/image22.png"/><Relationship Id="rId5"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Embedded Stereo Vision</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Rahul Bhartari</a:t>
            </a:r>
            <a:endParaRPr sz="2400"/>
          </a:p>
          <a:p>
            <a:pPr indent="0" lvl="0" marL="0" rtl="0" algn="l">
              <a:spcBef>
                <a:spcPts val="0"/>
              </a:spcBef>
              <a:spcAft>
                <a:spcPts val="0"/>
              </a:spcAft>
              <a:buNone/>
            </a:pPr>
            <a:r>
              <a:rPr lang="en" sz="1200"/>
              <a:t>Autonomous Vehicles Engineer</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5" name="Shape 445"/>
        <p:cNvGrpSpPr/>
        <p:nvPr/>
      </p:nvGrpSpPr>
      <p:grpSpPr>
        <a:xfrm>
          <a:off x="0" y="0"/>
          <a:ext cx="0" cy="0"/>
          <a:chOff x="0" y="0"/>
          <a:chExt cx="0" cy="0"/>
        </a:xfrm>
      </p:grpSpPr>
      <p:sp>
        <p:nvSpPr>
          <p:cNvPr id="446" name="Google Shape;446;p22"/>
          <p:cNvSpPr txBox="1"/>
          <p:nvPr>
            <p:ph type="title"/>
          </p:nvPr>
        </p:nvSpPr>
        <p:spPr>
          <a:xfrm>
            <a:off x="618375" y="200700"/>
            <a:ext cx="7554600" cy="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Results</a:t>
            </a:r>
            <a:endParaRPr sz="2400"/>
          </a:p>
        </p:txBody>
      </p:sp>
      <p:sp>
        <p:nvSpPr>
          <p:cNvPr id="447" name="Google Shape;447;p22"/>
          <p:cNvSpPr txBox="1"/>
          <p:nvPr>
            <p:ph idx="1" type="body"/>
          </p:nvPr>
        </p:nvSpPr>
        <p:spPr>
          <a:xfrm>
            <a:off x="1144675" y="801375"/>
            <a:ext cx="7486200" cy="524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200"/>
              <a:t>Locally consistent stereo aggregation significantly improves the quality of disparity map, but takes significant amount of time for calculation.</a:t>
            </a:r>
            <a:endParaRPr sz="1200"/>
          </a:p>
        </p:txBody>
      </p:sp>
      <p:graphicFrame>
        <p:nvGraphicFramePr>
          <p:cNvPr id="448" name="Google Shape;448;p22"/>
          <p:cNvGraphicFramePr/>
          <p:nvPr/>
        </p:nvGraphicFramePr>
        <p:xfrm>
          <a:off x="4043350" y="1325775"/>
          <a:ext cx="3000000" cy="3000000"/>
        </p:xfrm>
        <a:graphic>
          <a:graphicData uri="http://schemas.openxmlformats.org/drawingml/2006/table">
            <a:tbl>
              <a:tblPr>
                <a:noFill/>
                <a:tableStyleId>{97D77E52-B873-4DB7-A564-9AF1D1A5B49A}</a:tableStyleId>
              </a:tblPr>
              <a:tblGrid>
                <a:gridCol w="1445625"/>
                <a:gridCol w="1067275"/>
                <a:gridCol w="1067275"/>
                <a:gridCol w="1007350"/>
              </a:tblGrid>
              <a:tr h="632350">
                <a:tc>
                  <a:txBody>
                    <a:bodyPr>
                      <a:noAutofit/>
                    </a:bodyPr>
                    <a:lstStyle/>
                    <a:p>
                      <a:pPr indent="0" lvl="0" marL="0" rtl="0" algn="just">
                        <a:spcBef>
                          <a:spcPts val="0"/>
                        </a:spcBef>
                        <a:spcAft>
                          <a:spcPts val="0"/>
                        </a:spcAft>
                        <a:buNone/>
                      </a:pPr>
                      <a:r>
                        <a:rPr b="1" lang="en" sz="1000"/>
                        <a:t>Time taken for processing a Frame</a:t>
                      </a:r>
                      <a:endParaRPr b="1" sz="1000"/>
                    </a:p>
                    <a:p>
                      <a:pPr indent="0" lvl="0" marL="0" rtl="0" algn="just">
                        <a:spcBef>
                          <a:spcPts val="0"/>
                        </a:spcBef>
                        <a:spcAft>
                          <a:spcPts val="0"/>
                        </a:spcAft>
                        <a:buNone/>
                      </a:pPr>
                      <a:r>
                        <a:t/>
                      </a:r>
                      <a:endParaRPr b="1" sz="1000"/>
                    </a:p>
                  </a:txBody>
                  <a:tcPr marT="91425" marB="91425" marR="91425" marL="91425"/>
                </a:tc>
                <a:tc>
                  <a:txBody>
                    <a:bodyPr>
                      <a:noAutofit/>
                    </a:bodyPr>
                    <a:lstStyle/>
                    <a:p>
                      <a:pPr indent="0" lvl="0" marL="0" rtl="0" algn="l">
                        <a:spcBef>
                          <a:spcPts val="0"/>
                        </a:spcBef>
                        <a:spcAft>
                          <a:spcPts val="0"/>
                        </a:spcAft>
                        <a:buNone/>
                      </a:pPr>
                      <a:r>
                        <a:rPr b="1" lang="en" sz="1000"/>
                        <a:t>Intel Core i7 @4.2GHz</a:t>
                      </a:r>
                      <a:endParaRPr b="1" sz="1000"/>
                    </a:p>
                    <a:p>
                      <a:pPr indent="0" lvl="0" marL="0" rtl="0" algn="l">
                        <a:spcBef>
                          <a:spcPts val="0"/>
                        </a:spcBef>
                        <a:spcAft>
                          <a:spcPts val="0"/>
                        </a:spcAft>
                        <a:buNone/>
                      </a:pPr>
                      <a:r>
                        <a:rPr b="1" lang="en" sz="1000"/>
                        <a:t>(1 Thread)</a:t>
                      </a:r>
                      <a:endParaRPr b="1" sz="1000"/>
                    </a:p>
                  </a:txBody>
                  <a:tcPr marT="91425" marB="91425" marR="91425" marL="91425"/>
                </a:tc>
                <a:tc>
                  <a:txBody>
                    <a:bodyPr>
                      <a:noAutofit/>
                    </a:bodyPr>
                    <a:lstStyle/>
                    <a:p>
                      <a:pPr indent="0" lvl="0" marL="0" rtl="0" algn="l">
                        <a:spcBef>
                          <a:spcPts val="0"/>
                        </a:spcBef>
                        <a:spcAft>
                          <a:spcPts val="0"/>
                        </a:spcAft>
                        <a:buNone/>
                      </a:pPr>
                      <a:r>
                        <a:rPr b="1" lang="en" sz="1000"/>
                        <a:t>Intel Core i7 @4.2GHz</a:t>
                      </a:r>
                      <a:endParaRPr b="1" sz="1000"/>
                    </a:p>
                    <a:p>
                      <a:pPr indent="0" lvl="0" marL="0" rtl="0" algn="l">
                        <a:spcBef>
                          <a:spcPts val="0"/>
                        </a:spcBef>
                        <a:spcAft>
                          <a:spcPts val="0"/>
                        </a:spcAft>
                        <a:buNone/>
                      </a:pPr>
                      <a:r>
                        <a:rPr b="1" lang="en" sz="1000"/>
                        <a:t>(4 Threads)</a:t>
                      </a:r>
                      <a:endParaRPr b="1" sz="1000"/>
                    </a:p>
                  </a:txBody>
                  <a:tcPr marT="91425" marB="91425" marR="91425" marL="91425"/>
                </a:tc>
                <a:tc>
                  <a:txBody>
                    <a:bodyPr>
                      <a:noAutofit/>
                    </a:bodyPr>
                    <a:lstStyle/>
                    <a:p>
                      <a:pPr indent="0" lvl="0" marL="0" rtl="0" algn="l">
                        <a:spcBef>
                          <a:spcPts val="0"/>
                        </a:spcBef>
                        <a:spcAft>
                          <a:spcPts val="0"/>
                        </a:spcAft>
                        <a:buNone/>
                      </a:pPr>
                      <a:r>
                        <a:rPr b="1" lang="en" sz="1000"/>
                        <a:t>ARM Cortex A72 @1.9GHz</a:t>
                      </a:r>
                      <a:endParaRPr b="1" sz="1000"/>
                    </a:p>
                  </a:txBody>
                  <a:tcPr marT="91425" marB="91425" marR="91425" marL="91425"/>
                </a:tc>
              </a:tr>
              <a:tr h="387200">
                <a:tc>
                  <a:txBody>
                    <a:bodyPr>
                      <a:noAutofit/>
                    </a:bodyPr>
                    <a:lstStyle/>
                    <a:p>
                      <a:pPr indent="0" lvl="0" marL="0" rtl="0" algn="l">
                        <a:spcBef>
                          <a:spcPts val="0"/>
                        </a:spcBef>
                        <a:spcAft>
                          <a:spcPts val="0"/>
                        </a:spcAft>
                        <a:buNone/>
                      </a:pPr>
                      <a:r>
                        <a:rPr lang="en" sz="1000"/>
                        <a:t>Plain NCC @320x240</a:t>
                      </a:r>
                      <a:endParaRPr sz="1000"/>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000"/>
                        <a:t>--</a:t>
                      </a:r>
                      <a:endParaRPr sz="1000"/>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000"/>
                        <a:t>--</a:t>
                      </a:r>
                      <a:endParaRPr sz="1000"/>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000"/>
                        <a:t>134 ms (8fps)</a:t>
                      </a:r>
                      <a:endParaRPr sz="1000"/>
                    </a:p>
                  </a:txBody>
                  <a:tcPr marT="91425" marB="91425" marR="91425" marL="91425">
                    <a:lnB cap="flat" cmpd="sng" w="9525">
                      <a:solidFill>
                        <a:srgbClr val="9E9E9E"/>
                      </a:solidFill>
                      <a:prstDash val="solid"/>
                      <a:round/>
                      <a:headEnd len="sm" w="sm" type="none"/>
                      <a:tailEnd len="sm" w="sm" type="none"/>
                    </a:lnB>
                  </a:tcPr>
                </a:tc>
              </a:tr>
              <a:tr h="387200">
                <a:tc>
                  <a:txBody>
                    <a:bodyPr>
                      <a:noAutofit/>
                    </a:bodyPr>
                    <a:lstStyle/>
                    <a:p>
                      <a:pPr indent="0" lvl="0" marL="0" rtl="0" algn="l">
                        <a:spcBef>
                          <a:spcPts val="0"/>
                        </a:spcBef>
                        <a:spcAft>
                          <a:spcPts val="0"/>
                        </a:spcAft>
                        <a:buNone/>
                      </a:pPr>
                      <a:r>
                        <a:rPr lang="en" sz="1000"/>
                        <a:t>Plain NCC @426x240</a:t>
                      </a:r>
                      <a:endParaRPr b="1"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000"/>
                        <a:t>66 ms</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000"/>
                        <a:t>16 ms (60fps)</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000"/>
                        <a:t>231 ms</a:t>
                      </a:r>
                      <a:endParaRPr b="1"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7200">
                <a:tc>
                  <a:txBody>
                    <a:bodyPr>
                      <a:noAutofit/>
                    </a:bodyPr>
                    <a:lstStyle/>
                    <a:p>
                      <a:pPr indent="0" lvl="0" marL="0" rtl="0" algn="l">
                        <a:spcBef>
                          <a:spcPts val="0"/>
                        </a:spcBef>
                        <a:spcAft>
                          <a:spcPts val="0"/>
                        </a:spcAft>
                        <a:buNone/>
                      </a:pPr>
                      <a:r>
                        <a:rPr lang="en" sz="1000"/>
                        <a:t>Plain NCC @480x272</a:t>
                      </a:r>
                      <a:endParaRPr b="1"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000"/>
                        <a:t>96 ms</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000"/>
                        <a:t>24 ms (41fps)</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000"/>
                        <a:t>324 ms</a:t>
                      </a:r>
                      <a:endParaRPr b="1"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7200">
                <a:tc>
                  <a:txBody>
                    <a:bodyPr>
                      <a:noAutofit/>
                    </a:bodyPr>
                    <a:lstStyle/>
                    <a:p>
                      <a:pPr indent="0" lvl="0" marL="0" rtl="0" algn="l">
                        <a:spcBef>
                          <a:spcPts val="0"/>
                        </a:spcBef>
                        <a:spcAft>
                          <a:spcPts val="0"/>
                        </a:spcAft>
                        <a:buNone/>
                      </a:pPr>
                      <a:r>
                        <a:rPr lang="en" sz="1000"/>
                        <a:t>Plain NCC @640x480</a:t>
                      </a:r>
                      <a:endParaRPr b="1"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000"/>
                        <a:t>268 ms</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000"/>
                        <a:t>67 ms (15fps)</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000"/>
                        <a:t>971 ms</a:t>
                      </a:r>
                      <a:endParaRPr b="1"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7200">
                <a:tc>
                  <a:txBody>
                    <a:bodyPr>
                      <a:noAutofit/>
                    </a:bodyPr>
                    <a:lstStyle/>
                    <a:p>
                      <a:pPr indent="0" lvl="0" marL="0" rtl="0" algn="l">
                        <a:spcBef>
                          <a:spcPts val="0"/>
                        </a:spcBef>
                        <a:spcAft>
                          <a:spcPts val="0"/>
                        </a:spcAft>
                        <a:buNone/>
                      </a:pPr>
                      <a:r>
                        <a:rPr lang="en" sz="1000"/>
                        <a:t>NCC + LC @480x272</a:t>
                      </a:r>
                      <a:endParaRPr b="1"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000"/>
                        <a:t>2.8 s</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000"/>
                        <a:t>720 ms</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000"/>
                        <a:t>9.6 s</a:t>
                      </a:r>
                      <a:endParaRPr b="1"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7200">
                <a:tc>
                  <a:txBody>
                    <a:bodyPr>
                      <a:noAutofit/>
                    </a:bodyPr>
                    <a:lstStyle/>
                    <a:p>
                      <a:pPr indent="0" lvl="0" marL="0" rtl="0" algn="l">
                        <a:spcBef>
                          <a:spcPts val="0"/>
                        </a:spcBef>
                        <a:spcAft>
                          <a:spcPts val="0"/>
                        </a:spcAft>
                        <a:buNone/>
                      </a:pPr>
                      <a:r>
                        <a:rPr lang="en" sz="1000"/>
                        <a:t>NCC + LC @640x480</a:t>
                      </a:r>
                      <a:endParaRPr b="1"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000"/>
                        <a:t>6.9 s</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000"/>
                        <a:t>1.8 s</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000"/>
                        <a:t>22 s</a:t>
                      </a:r>
                      <a:endParaRPr b="1"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449" name="Google Shape;449;p22"/>
          <p:cNvSpPr txBox="1"/>
          <p:nvPr/>
        </p:nvSpPr>
        <p:spPr>
          <a:xfrm>
            <a:off x="4043350" y="4308725"/>
            <a:ext cx="4587600" cy="3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Nunito"/>
                <a:ea typeface="Nunito"/>
                <a:cs typeface="Nunito"/>
                <a:sym typeface="Nunito"/>
              </a:rPr>
              <a:t>Table 2:</a:t>
            </a:r>
            <a:r>
              <a:rPr lang="en" sz="800">
                <a:latin typeface="Nunito"/>
                <a:ea typeface="Nunito"/>
                <a:cs typeface="Nunito"/>
                <a:sym typeface="Nunito"/>
              </a:rPr>
              <a:t> Processing time for single frame (left-right) disparity calculation on Intel and ARM CPUs.</a:t>
            </a:r>
            <a:endParaRPr sz="800">
              <a:latin typeface="Nunito"/>
              <a:ea typeface="Nunito"/>
              <a:cs typeface="Nunito"/>
              <a:sym typeface="Nunito"/>
            </a:endParaRPr>
          </a:p>
        </p:txBody>
      </p:sp>
      <p:pic>
        <p:nvPicPr>
          <p:cNvPr id="450" name="Google Shape;450;p22"/>
          <p:cNvPicPr preferRelativeResize="0"/>
          <p:nvPr/>
        </p:nvPicPr>
        <p:blipFill>
          <a:blip r:embed="rId3">
            <a:alphaModFix/>
          </a:blip>
          <a:stretch>
            <a:fillRect/>
          </a:stretch>
        </p:blipFill>
        <p:spPr>
          <a:xfrm>
            <a:off x="599200" y="1756600"/>
            <a:ext cx="3394400" cy="2101600"/>
          </a:xfrm>
          <a:prstGeom prst="rect">
            <a:avLst/>
          </a:prstGeom>
          <a:noFill/>
          <a:ln>
            <a:noFill/>
          </a:ln>
        </p:spPr>
      </p:pic>
      <p:sp>
        <p:nvSpPr>
          <p:cNvPr id="451" name="Google Shape;451;p22"/>
          <p:cNvSpPr txBox="1"/>
          <p:nvPr/>
        </p:nvSpPr>
        <p:spPr>
          <a:xfrm>
            <a:off x="599200" y="3858200"/>
            <a:ext cx="3394500" cy="38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Nunito"/>
                <a:ea typeface="Nunito"/>
                <a:cs typeface="Nunito"/>
                <a:sym typeface="Nunito"/>
              </a:rPr>
              <a:t>Figure 12:</a:t>
            </a:r>
            <a:r>
              <a:rPr lang="en" sz="800">
                <a:latin typeface="Nunito"/>
                <a:ea typeface="Nunito"/>
                <a:cs typeface="Nunito"/>
                <a:sym typeface="Nunito"/>
              </a:rPr>
              <a:t> NCC+LC disparity map.</a:t>
            </a:r>
            <a:endParaRPr sz="800">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5" name="Shape 455"/>
        <p:cNvGrpSpPr/>
        <p:nvPr/>
      </p:nvGrpSpPr>
      <p:grpSpPr>
        <a:xfrm>
          <a:off x="0" y="0"/>
          <a:ext cx="0" cy="0"/>
          <a:chOff x="0" y="0"/>
          <a:chExt cx="0" cy="0"/>
        </a:xfrm>
      </p:grpSpPr>
      <p:sp>
        <p:nvSpPr>
          <p:cNvPr id="456" name="Google Shape;456;p23"/>
          <p:cNvSpPr txBox="1"/>
          <p:nvPr>
            <p:ph type="title"/>
          </p:nvPr>
        </p:nvSpPr>
        <p:spPr>
          <a:xfrm>
            <a:off x="618375" y="200700"/>
            <a:ext cx="7554600" cy="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Stereo Depth Perception Video Pipeline </a:t>
            </a:r>
            <a:endParaRPr sz="2400"/>
          </a:p>
        </p:txBody>
      </p:sp>
      <p:sp>
        <p:nvSpPr>
          <p:cNvPr id="457" name="Google Shape;457;p23"/>
          <p:cNvSpPr txBox="1"/>
          <p:nvPr>
            <p:ph idx="1" type="body"/>
          </p:nvPr>
        </p:nvSpPr>
        <p:spPr>
          <a:xfrm>
            <a:off x="1144675" y="801375"/>
            <a:ext cx="7486200" cy="524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200"/>
              <a:t>This is a unique pipeline for stereo video stream, which can save a lot of computation and memory.</a:t>
            </a:r>
            <a:endParaRPr sz="1200"/>
          </a:p>
        </p:txBody>
      </p:sp>
      <p:sp>
        <p:nvSpPr>
          <p:cNvPr id="458" name="Google Shape;458;p23"/>
          <p:cNvSpPr/>
          <p:nvPr/>
        </p:nvSpPr>
        <p:spPr>
          <a:xfrm>
            <a:off x="929950" y="1524350"/>
            <a:ext cx="2090100" cy="402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Stereo Images @720p</a:t>
            </a:r>
            <a:endParaRPr sz="1200"/>
          </a:p>
        </p:txBody>
      </p:sp>
      <p:sp>
        <p:nvSpPr>
          <p:cNvPr id="459" name="Google Shape;459;p23"/>
          <p:cNvSpPr/>
          <p:nvPr/>
        </p:nvSpPr>
        <p:spPr>
          <a:xfrm>
            <a:off x="929950" y="3465750"/>
            <a:ext cx="2090100" cy="848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Stage 1: NCC only</a:t>
            </a:r>
            <a:endParaRPr sz="1200"/>
          </a:p>
        </p:txBody>
      </p:sp>
      <p:sp>
        <p:nvSpPr>
          <p:cNvPr id="460" name="Google Shape;460;p23"/>
          <p:cNvSpPr/>
          <p:nvPr/>
        </p:nvSpPr>
        <p:spPr>
          <a:xfrm>
            <a:off x="929950" y="2495050"/>
            <a:ext cx="2090100" cy="402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Resize to</a:t>
            </a:r>
            <a:r>
              <a:rPr lang="en" sz="1200"/>
              <a:t> 240p</a:t>
            </a:r>
            <a:endParaRPr sz="1200"/>
          </a:p>
        </p:txBody>
      </p:sp>
      <p:sp>
        <p:nvSpPr>
          <p:cNvPr id="461" name="Google Shape;461;p23"/>
          <p:cNvSpPr/>
          <p:nvPr/>
        </p:nvSpPr>
        <p:spPr>
          <a:xfrm>
            <a:off x="3686388" y="2833000"/>
            <a:ext cx="1217400" cy="524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Previous frame (NCC)</a:t>
            </a:r>
            <a:endParaRPr sz="1200"/>
          </a:p>
        </p:txBody>
      </p:sp>
      <p:cxnSp>
        <p:nvCxnSpPr>
          <p:cNvPr id="462" name="Google Shape;462;p23"/>
          <p:cNvCxnSpPr>
            <a:endCxn id="460" idx="0"/>
          </p:cNvCxnSpPr>
          <p:nvPr/>
        </p:nvCxnSpPr>
        <p:spPr>
          <a:xfrm>
            <a:off x="1975000" y="1926850"/>
            <a:ext cx="0" cy="568200"/>
          </a:xfrm>
          <a:prstGeom prst="straightConnector1">
            <a:avLst/>
          </a:prstGeom>
          <a:noFill/>
          <a:ln cap="flat" cmpd="sng" w="9525">
            <a:solidFill>
              <a:schemeClr val="dk2"/>
            </a:solidFill>
            <a:prstDash val="solid"/>
            <a:round/>
            <a:headEnd len="med" w="med" type="none"/>
            <a:tailEnd len="med" w="med" type="triangle"/>
          </a:ln>
        </p:spPr>
      </p:cxnSp>
      <p:cxnSp>
        <p:nvCxnSpPr>
          <p:cNvPr id="463" name="Google Shape;463;p23"/>
          <p:cNvCxnSpPr>
            <a:endCxn id="459" idx="0"/>
          </p:cNvCxnSpPr>
          <p:nvPr/>
        </p:nvCxnSpPr>
        <p:spPr>
          <a:xfrm>
            <a:off x="1975000" y="2897550"/>
            <a:ext cx="0" cy="568200"/>
          </a:xfrm>
          <a:prstGeom prst="straightConnector1">
            <a:avLst/>
          </a:prstGeom>
          <a:noFill/>
          <a:ln cap="flat" cmpd="sng" w="9525">
            <a:solidFill>
              <a:schemeClr val="dk2"/>
            </a:solidFill>
            <a:prstDash val="solid"/>
            <a:round/>
            <a:headEnd len="med" w="med" type="none"/>
            <a:tailEnd len="med" w="med" type="triangle"/>
          </a:ln>
        </p:spPr>
      </p:cxnSp>
      <p:sp>
        <p:nvSpPr>
          <p:cNvPr id="464" name="Google Shape;464;p23"/>
          <p:cNvSpPr/>
          <p:nvPr/>
        </p:nvSpPr>
        <p:spPr>
          <a:xfrm>
            <a:off x="3686400" y="3945150"/>
            <a:ext cx="2539800" cy="369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Disparity Upsampling to 720p</a:t>
            </a:r>
            <a:endParaRPr sz="1200"/>
          </a:p>
        </p:txBody>
      </p:sp>
      <p:cxnSp>
        <p:nvCxnSpPr>
          <p:cNvPr id="465" name="Google Shape;465;p23"/>
          <p:cNvCxnSpPr>
            <a:stCxn id="459" idx="3"/>
            <a:endCxn id="464" idx="1"/>
          </p:cNvCxnSpPr>
          <p:nvPr/>
        </p:nvCxnSpPr>
        <p:spPr>
          <a:xfrm>
            <a:off x="3020050" y="3889950"/>
            <a:ext cx="666300" cy="239700"/>
          </a:xfrm>
          <a:prstGeom prst="bentConnector3">
            <a:avLst>
              <a:gd fmla="val 51208" name="adj1"/>
            </a:avLst>
          </a:prstGeom>
          <a:noFill/>
          <a:ln cap="flat" cmpd="sng" w="9525">
            <a:solidFill>
              <a:schemeClr val="dk2"/>
            </a:solidFill>
            <a:prstDash val="solid"/>
            <a:round/>
            <a:headEnd len="med" w="med" type="none"/>
            <a:tailEnd len="med" w="med" type="triangle"/>
          </a:ln>
        </p:spPr>
      </p:cxnSp>
      <p:cxnSp>
        <p:nvCxnSpPr>
          <p:cNvPr id="466" name="Google Shape;466;p23"/>
          <p:cNvCxnSpPr>
            <a:stCxn id="459" idx="3"/>
            <a:endCxn id="461" idx="1"/>
          </p:cNvCxnSpPr>
          <p:nvPr/>
        </p:nvCxnSpPr>
        <p:spPr>
          <a:xfrm flipH="1" rot="10800000">
            <a:off x="3020050" y="3095250"/>
            <a:ext cx="666300" cy="794700"/>
          </a:xfrm>
          <a:prstGeom prst="bentConnector3">
            <a:avLst>
              <a:gd fmla="val 50495" name="adj1"/>
            </a:avLst>
          </a:prstGeom>
          <a:noFill/>
          <a:ln cap="flat" cmpd="sng" w="9525">
            <a:solidFill>
              <a:schemeClr val="dk2"/>
            </a:solidFill>
            <a:prstDash val="solid"/>
            <a:round/>
            <a:headEnd len="med" w="med" type="none"/>
            <a:tailEnd len="med" w="med" type="triangle"/>
          </a:ln>
        </p:spPr>
      </p:cxnSp>
      <p:sp>
        <p:nvSpPr>
          <p:cNvPr id="467" name="Google Shape;467;p23"/>
          <p:cNvSpPr/>
          <p:nvPr/>
        </p:nvSpPr>
        <p:spPr>
          <a:xfrm>
            <a:off x="5023650" y="1776100"/>
            <a:ext cx="1136100" cy="1056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Patch</a:t>
            </a:r>
            <a:endParaRPr/>
          </a:p>
          <a:p>
            <a:pPr indent="0" lvl="0" marL="0" rtl="0" algn="ctr">
              <a:spcBef>
                <a:spcPts val="0"/>
              </a:spcBef>
              <a:spcAft>
                <a:spcPts val="0"/>
              </a:spcAft>
              <a:buNone/>
            </a:pPr>
            <a:r>
              <a:rPr lang="en"/>
              <a:t>Scheduler</a:t>
            </a:r>
            <a:endParaRPr/>
          </a:p>
        </p:txBody>
      </p:sp>
      <p:cxnSp>
        <p:nvCxnSpPr>
          <p:cNvPr id="468" name="Google Shape;468;p23"/>
          <p:cNvCxnSpPr>
            <a:stCxn id="461" idx="3"/>
            <a:endCxn id="467" idx="2"/>
          </p:cNvCxnSpPr>
          <p:nvPr/>
        </p:nvCxnSpPr>
        <p:spPr>
          <a:xfrm flipH="1" rot="10800000">
            <a:off x="4903788" y="2833000"/>
            <a:ext cx="687900" cy="262200"/>
          </a:xfrm>
          <a:prstGeom prst="bentConnector2">
            <a:avLst/>
          </a:prstGeom>
          <a:noFill/>
          <a:ln cap="flat" cmpd="sng" w="9525">
            <a:solidFill>
              <a:schemeClr val="dk2"/>
            </a:solidFill>
            <a:prstDash val="solid"/>
            <a:round/>
            <a:headEnd len="med" w="med" type="none"/>
            <a:tailEnd len="med" w="med" type="triangle"/>
          </a:ln>
        </p:spPr>
      </p:cxnSp>
      <p:sp>
        <p:nvSpPr>
          <p:cNvPr id="469" name="Google Shape;469;p23"/>
          <p:cNvSpPr/>
          <p:nvPr/>
        </p:nvSpPr>
        <p:spPr>
          <a:xfrm>
            <a:off x="6643975" y="2593850"/>
            <a:ext cx="1986900" cy="848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Stage 2: NCC + LC</a:t>
            </a:r>
            <a:endParaRPr sz="1200"/>
          </a:p>
        </p:txBody>
      </p:sp>
      <p:cxnSp>
        <p:nvCxnSpPr>
          <p:cNvPr id="470" name="Google Shape;470;p23"/>
          <p:cNvCxnSpPr>
            <a:stCxn id="464" idx="3"/>
            <a:endCxn id="469" idx="2"/>
          </p:cNvCxnSpPr>
          <p:nvPr/>
        </p:nvCxnSpPr>
        <p:spPr>
          <a:xfrm flipH="1" rot="10800000">
            <a:off x="6226200" y="3442350"/>
            <a:ext cx="1411200" cy="687300"/>
          </a:xfrm>
          <a:prstGeom prst="bentConnector2">
            <a:avLst/>
          </a:prstGeom>
          <a:noFill/>
          <a:ln cap="flat" cmpd="sng" w="9525">
            <a:solidFill>
              <a:schemeClr val="dk2"/>
            </a:solidFill>
            <a:prstDash val="solid"/>
            <a:round/>
            <a:headEnd len="med" w="med" type="none"/>
            <a:tailEnd len="med" w="med" type="triangle"/>
          </a:ln>
        </p:spPr>
      </p:cxnSp>
      <p:cxnSp>
        <p:nvCxnSpPr>
          <p:cNvPr id="471" name="Google Shape;471;p23"/>
          <p:cNvCxnSpPr>
            <a:stCxn id="467" idx="3"/>
            <a:endCxn id="469" idx="1"/>
          </p:cNvCxnSpPr>
          <p:nvPr/>
        </p:nvCxnSpPr>
        <p:spPr>
          <a:xfrm>
            <a:off x="6159750" y="2304550"/>
            <a:ext cx="484200" cy="713400"/>
          </a:xfrm>
          <a:prstGeom prst="bentConnector3">
            <a:avLst>
              <a:gd fmla="val 50003" name="adj1"/>
            </a:avLst>
          </a:prstGeom>
          <a:noFill/>
          <a:ln cap="flat" cmpd="sng" w="9525">
            <a:solidFill>
              <a:schemeClr val="dk2"/>
            </a:solidFill>
            <a:prstDash val="solid"/>
            <a:round/>
            <a:headEnd len="med" w="med" type="none"/>
            <a:tailEnd len="med" w="med" type="triangle"/>
          </a:ln>
        </p:spPr>
      </p:cxnSp>
      <p:sp>
        <p:nvSpPr>
          <p:cNvPr id="472" name="Google Shape;472;p23"/>
          <p:cNvSpPr/>
          <p:nvPr/>
        </p:nvSpPr>
        <p:spPr>
          <a:xfrm>
            <a:off x="6643975" y="1524350"/>
            <a:ext cx="1986900" cy="402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Post Processing</a:t>
            </a:r>
            <a:endParaRPr sz="1200"/>
          </a:p>
        </p:txBody>
      </p:sp>
      <p:cxnSp>
        <p:nvCxnSpPr>
          <p:cNvPr id="473" name="Google Shape;473;p23"/>
          <p:cNvCxnSpPr>
            <a:stCxn id="469" idx="0"/>
            <a:endCxn id="472" idx="2"/>
          </p:cNvCxnSpPr>
          <p:nvPr/>
        </p:nvCxnSpPr>
        <p:spPr>
          <a:xfrm rot="10800000">
            <a:off x="7637425" y="1926950"/>
            <a:ext cx="0" cy="666900"/>
          </a:xfrm>
          <a:prstGeom prst="straightConnector1">
            <a:avLst/>
          </a:prstGeom>
          <a:noFill/>
          <a:ln cap="flat" cmpd="sng" w="9525">
            <a:solidFill>
              <a:schemeClr val="dk2"/>
            </a:solidFill>
            <a:prstDash val="solid"/>
            <a:round/>
            <a:headEnd len="med" w="med" type="none"/>
            <a:tailEnd len="med" w="med" type="triangle"/>
          </a:ln>
        </p:spPr>
      </p:cxnSp>
      <p:cxnSp>
        <p:nvCxnSpPr>
          <p:cNvPr id="474" name="Google Shape;474;p23"/>
          <p:cNvCxnSpPr>
            <a:stCxn id="472" idx="0"/>
          </p:cNvCxnSpPr>
          <p:nvPr/>
        </p:nvCxnSpPr>
        <p:spPr>
          <a:xfrm rot="10800000">
            <a:off x="7636225" y="1354550"/>
            <a:ext cx="1200" cy="169800"/>
          </a:xfrm>
          <a:prstGeom prst="straightConnector1">
            <a:avLst/>
          </a:prstGeom>
          <a:noFill/>
          <a:ln cap="flat" cmpd="sng" w="9525">
            <a:solidFill>
              <a:schemeClr val="dk2"/>
            </a:solidFill>
            <a:prstDash val="solid"/>
            <a:round/>
            <a:headEnd len="med" w="med" type="none"/>
            <a:tailEnd len="med" w="med" type="triangle"/>
          </a:ln>
        </p:spPr>
      </p:cxnSp>
      <p:sp>
        <p:nvSpPr>
          <p:cNvPr id="475" name="Google Shape;475;p23"/>
          <p:cNvSpPr txBox="1"/>
          <p:nvPr/>
        </p:nvSpPr>
        <p:spPr>
          <a:xfrm>
            <a:off x="6901075" y="1076500"/>
            <a:ext cx="1471500" cy="3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Nunito"/>
                <a:ea typeface="Nunito"/>
                <a:cs typeface="Nunito"/>
                <a:sym typeface="Nunito"/>
              </a:rPr>
              <a:t>Output Disparity Map</a:t>
            </a:r>
            <a:endParaRPr sz="1000">
              <a:latin typeface="Nunito"/>
              <a:ea typeface="Nunito"/>
              <a:cs typeface="Nunito"/>
              <a:sym typeface="Nunito"/>
            </a:endParaRPr>
          </a:p>
        </p:txBody>
      </p:sp>
      <p:sp>
        <p:nvSpPr>
          <p:cNvPr id="476" name="Google Shape;476;p23"/>
          <p:cNvSpPr txBox="1"/>
          <p:nvPr/>
        </p:nvSpPr>
        <p:spPr>
          <a:xfrm>
            <a:off x="929950" y="4340400"/>
            <a:ext cx="3394500" cy="38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Nunito"/>
                <a:ea typeface="Nunito"/>
                <a:cs typeface="Nunito"/>
                <a:sym typeface="Nunito"/>
              </a:rPr>
              <a:t>Figure 13:</a:t>
            </a:r>
            <a:r>
              <a:rPr lang="en" sz="800">
                <a:latin typeface="Nunito"/>
                <a:ea typeface="Nunito"/>
                <a:cs typeface="Nunito"/>
                <a:sym typeface="Nunito"/>
              </a:rPr>
              <a:t> Pipeline for processing stereo video stream.</a:t>
            </a:r>
            <a:endParaRPr sz="800">
              <a:latin typeface="Nunito"/>
              <a:ea typeface="Nunito"/>
              <a:cs typeface="Nunito"/>
              <a:sym typeface="Nunito"/>
            </a:endParaRPr>
          </a:p>
        </p:txBody>
      </p:sp>
      <p:cxnSp>
        <p:nvCxnSpPr>
          <p:cNvPr id="477" name="Google Shape;477;p23"/>
          <p:cNvCxnSpPr>
            <a:stCxn id="459" idx="3"/>
            <a:endCxn id="467" idx="1"/>
          </p:cNvCxnSpPr>
          <p:nvPr/>
        </p:nvCxnSpPr>
        <p:spPr>
          <a:xfrm flipH="1" rot="10800000">
            <a:off x="3020050" y="2304450"/>
            <a:ext cx="2003700" cy="1585500"/>
          </a:xfrm>
          <a:prstGeom prst="bentConnector3">
            <a:avLst>
              <a:gd fmla="val 16791" name="adj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1" name="Shape 481"/>
        <p:cNvGrpSpPr/>
        <p:nvPr/>
      </p:nvGrpSpPr>
      <p:grpSpPr>
        <a:xfrm>
          <a:off x="0" y="0"/>
          <a:ext cx="0" cy="0"/>
          <a:chOff x="0" y="0"/>
          <a:chExt cx="0" cy="0"/>
        </a:xfrm>
      </p:grpSpPr>
      <p:sp>
        <p:nvSpPr>
          <p:cNvPr id="482" name="Google Shape;482;p24"/>
          <p:cNvSpPr txBox="1"/>
          <p:nvPr>
            <p:ph type="title"/>
          </p:nvPr>
        </p:nvSpPr>
        <p:spPr>
          <a:xfrm>
            <a:off x="618375" y="200700"/>
            <a:ext cx="7554600" cy="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Work in Progress ...</a:t>
            </a:r>
            <a:endParaRPr sz="2400"/>
          </a:p>
        </p:txBody>
      </p:sp>
      <p:sp>
        <p:nvSpPr>
          <p:cNvPr id="483" name="Google Shape;483;p24"/>
          <p:cNvSpPr txBox="1"/>
          <p:nvPr>
            <p:ph idx="1" type="body"/>
          </p:nvPr>
        </p:nvSpPr>
        <p:spPr>
          <a:xfrm>
            <a:off x="4264200" y="1511213"/>
            <a:ext cx="3989700" cy="246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Tasks to be completed:</a:t>
            </a:r>
            <a:endParaRPr/>
          </a:p>
          <a:p>
            <a:pPr indent="-311150" lvl="0" marL="457200" rtl="0" algn="l">
              <a:spcBef>
                <a:spcPts val="1600"/>
              </a:spcBef>
              <a:spcAft>
                <a:spcPts val="0"/>
              </a:spcAft>
              <a:buSzPts val="1300"/>
              <a:buChar char="●"/>
            </a:pPr>
            <a:r>
              <a:rPr lang="en"/>
              <a:t>Stereo video pipeline</a:t>
            </a:r>
            <a:endParaRPr/>
          </a:p>
          <a:p>
            <a:pPr indent="-311150" lvl="0" marL="457200" rtl="0" algn="l">
              <a:spcBef>
                <a:spcPts val="0"/>
              </a:spcBef>
              <a:spcAft>
                <a:spcPts val="0"/>
              </a:spcAft>
              <a:buSzPts val="1300"/>
              <a:buChar char="●"/>
            </a:pPr>
            <a:r>
              <a:rPr lang="en"/>
              <a:t>Pipeline testing on ARM</a:t>
            </a:r>
            <a:endParaRPr/>
          </a:p>
          <a:p>
            <a:pPr indent="0" lvl="0" marL="0" rtl="0" algn="l">
              <a:spcBef>
                <a:spcPts val="1600"/>
              </a:spcBef>
              <a:spcAft>
                <a:spcPts val="0"/>
              </a:spcAft>
              <a:buNone/>
            </a:pPr>
            <a:r>
              <a:rPr lang="en"/>
              <a:t>This project can be further improved by:</a:t>
            </a:r>
            <a:endParaRPr/>
          </a:p>
          <a:p>
            <a:pPr indent="-311150" lvl="0" marL="457200" rtl="0" algn="l">
              <a:spcBef>
                <a:spcPts val="1600"/>
              </a:spcBef>
              <a:spcAft>
                <a:spcPts val="0"/>
              </a:spcAft>
              <a:buSzPts val="1300"/>
              <a:buChar char="●"/>
            </a:pPr>
            <a:r>
              <a:rPr lang="en"/>
              <a:t>Using OpenCL for using ARM Mali GPU for computations.</a:t>
            </a:r>
            <a:endParaRPr/>
          </a:p>
          <a:p>
            <a:pPr indent="-311150" lvl="0" marL="457200" rtl="0" algn="l">
              <a:spcBef>
                <a:spcPts val="0"/>
              </a:spcBef>
              <a:spcAft>
                <a:spcPts val="0"/>
              </a:spcAft>
              <a:buSzPts val="1300"/>
              <a:buChar char="●"/>
            </a:pPr>
            <a:r>
              <a:rPr lang="en"/>
              <a:t>Using NEON intrinsics or ARM Compute Library.</a:t>
            </a:r>
            <a:endParaRPr/>
          </a:p>
        </p:txBody>
      </p:sp>
      <p:sp>
        <p:nvSpPr>
          <p:cNvPr id="484" name="Google Shape;484;p24"/>
          <p:cNvSpPr txBox="1"/>
          <p:nvPr>
            <p:ph idx="1" type="body"/>
          </p:nvPr>
        </p:nvSpPr>
        <p:spPr>
          <a:xfrm>
            <a:off x="1144675" y="801375"/>
            <a:ext cx="7486200" cy="524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200"/>
              <a:t>Stereo video pipeline can save approximately 84% of computations and memory required.</a:t>
            </a:r>
            <a:endParaRPr sz="1200"/>
          </a:p>
        </p:txBody>
      </p:sp>
      <p:pic>
        <p:nvPicPr>
          <p:cNvPr id="485" name="Google Shape;485;p24"/>
          <p:cNvPicPr preferRelativeResize="0"/>
          <p:nvPr/>
        </p:nvPicPr>
        <p:blipFill>
          <a:blip r:embed="rId3">
            <a:alphaModFix/>
          </a:blip>
          <a:stretch>
            <a:fillRect/>
          </a:stretch>
        </p:blipFill>
        <p:spPr>
          <a:xfrm>
            <a:off x="1144675" y="1696688"/>
            <a:ext cx="2659325" cy="2090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9" name="Shape 489"/>
        <p:cNvGrpSpPr/>
        <p:nvPr/>
      </p:nvGrpSpPr>
      <p:grpSpPr>
        <a:xfrm>
          <a:off x="0" y="0"/>
          <a:ext cx="0" cy="0"/>
          <a:chOff x="0" y="0"/>
          <a:chExt cx="0" cy="0"/>
        </a:xfrm>
      </p:grpSpPr>
      <p:sp>
        <p:nvSpPr>
          <p:cNvPr id="490" name="Google Shape;490;p25"/>
          <p:cNvSpPr txBox="1"/>
          <p:nvPr>
            <p:ph type="ctrTitle"/>
          </p:nvPr>
        </p:nvSpPr>
        <p:spPr>
          <a:xfrm>
            <a:off x="2444250" y="1635288"/>
            <a:ext cx="4255500" cy="187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618375" y="200700"/>
            <a:ext cx="7991100" cy="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Object Detection and Tracking for ADAS</a:t>
            </a:r>
            <a:endParaRPr sz="2400"/>
          </a:p>
        </p:txBody>
      </p:sp>
      <p:sp>
        <p:nvSpPr>
          <p:cNvPr id="284" name="Google Shape;284;p14"/>
          <p:cNvSpPr txBox="1"/>
          <p:nvPr>
            <p:ph idx="1" type="body"/>
          </p:nvPr>
        </p:nvSpPr>
        <p:spPr>
          <a:xfrm>
            <a:off x="1144675" y="801375"/>
            <a:ext cx="7464900" cy="9510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200"/>
              <a:t>In next generation vehicles, </a:t>
            </a:r>
            <a:r>
              <a:rPr b="1" lang="en" sz="1200"/>
              <a:t>E</a:t>
            </a:r>
            <a:r>
              <a:rPr lang="en" sz="1200"/>
              <a:t>mergency </a:t>
            </a:r>
            <a:r>
              <a:rPr b="1" lang="en" sz="1200"/>
              <a:t>B</a:t>
            </a:r>
            <a:r>
              <a:rPr lang="en" sz="1200"/>
              <a:t>rake </a:t>
            </a:r>
            <a:r>
              <a:rPr b="1" lang="en" sz="1200"/>
              <a:t>A</a:t>
            </a:r>
            <a:r>
              <a:rPr lang="en" sz="1200"/>
              <a:t>ssist and </a:t>
            </a:r>
            <a:r>
              <a:rPr b="1" lang="en" sz="1200"/>
              <a:t>A</a:t>
            </a:r>
            <a:r>
              <a:rPr lang="en" sz="1200"/>
              <a:t>utomatic </a:t>
            </a:r>
            <a:r>
              <a:rPr b="1" lang="en" sz="1200"/>
              <a:t>B</a:t>
            </a:r>
            <a:r>
              <a:rPr lang="en" sz="1200"/>
              <a:t>raking </a:t>
            </a:r>
            <a:r>
              <a:rPr b="1" lang="en" sz="1200"/>
              <a:t>S</a:t>
            </a:r>
            <a:r>
              <a:rPr lang="en" sz="1200"/>
              <a:t>ys</a:t>
            </a:r>
            <a:r>
              <a:rPr lang="en" sz="1200"/>
              <a:t>t</a:t>
            </a:r>
            <a:r>
              <a:rPr lang="en" sz="1200"/>
              <a:t>em will be crucial components of </a:t>
            </a:r>
            <a:r>
              <a:rPr b="1" lang="en" sz="1200"/>
              <a:t>A</a:t>
            </a:r>
            <a:r>
              <a:rPr lang="en" sz="1200"/>
              <a:t>dvanced </a:t>
            </a:r>
            <a:r>
              <a:rPr b="1" lang="en" sz="1200"/>
              <a:t>D</a:t>
            </a:r>
            <a:r>
              <a:rPr lang="en" sz="1200"/>
              <a:t>river </a:t>
            </a:r>
            <a:r>
              <a:rPr b="1" lang="en" sz="1200"/>
              <a:t>A</a:t>
            </a:r>
            <a:r>
              <a:rPr lang="en" sz="1200"/>
              <a:t>ssistance </a:t>
            </a:r>
            <a:r>
              <a:rPr b="1" lang="en" sz="1200"/>
              <a:t>S</a:t>
            </a:r>
            <a:r>
              <a:rPr lang="en" sz="1200"/>
              <a:t>ystems (ADAS). These systems need an object detection and tracking system for efficient functioning due to highly unpredictable traffic in India. At the same time, cost of the system must be low enough to be sold in Indian market.</a:t>
            </a:r>
            <a:endParaRPr sz="1200"/>
          </a:p>
        </p:txBody>
      </p:sp>
      <p:pic>
        <p:nvPicPr>
          <p:cNvPr id="285" name="Google Shape;285;p14"/>
          <p:cNvPicPr preferRelativeResize="0"/>
          <p:nvPr/>
        </p:nvPicPr>
        <p:blipFill rotWithShape="1">
          <a:blip r:embed="rId3">
            <a:alphaModFix/>
          </a:blip>
          <a:srcRect b="0" l="0" r="25026" t="18513"/>
          <a:stretch/>
        </p:blipFill>
        <p:spPr>
          <a:xfrm>
            <a:off x="618375" y="1933825"/>
            <a:ext cx="3511100" cy="2514800"/>
          </a:xfrm>
          <a:prstGeom prst="rect">
            <a:avLst/>
          </a:prstGeom>
          <a:noFill/>
          <a:ln>
            <a:noFill/>
          </a:ln>
        </p:spPr>
      </p:pic>
      <p:pic>
        <p:nvPicPr>
          <p:cNvPr id="286" name="Google Shape;286;p14"/>
          <p:cNvPicPr preferRelativeResize="0"/>
          <p:nvPr/>
        </p:nvPicPr>
        <p:blipFill>
          <a:blip r:embed="rId4">
            <a:alphaModFix/>
          </a:blip>
          <a:stretch>
            <a:fillRect/>
          </a:stretch>
        </p:blipFill>
        <p:spPr>
          <a:xfrm>
            <a:off x="4475450" y="1933825"/>
            <a:ext cx="4134024" cy="2514799"/>
          </a:xfrm>
          <a:prstGeom prst="rect">
            <a:avLst/>
          </a:prstGeom>
          <a:noFill/>
          <a:ln>
            <a:noFill/>
          </a:ln>
        </p:spPr>
      </p:pic>
      <p:sp>
        <p:nvSpPr>
          <p:cNvPr id="287" name="Google Shape;287;p14"/>
          <p:cNvSpPr txBox="1"/>
          <p:nvPr/>
        </p:nvSpPr>
        <p:spPr>
          <a:xfrm>
            <a:off x="4475450" y="4448625"/>
            <a:ext cx="3321900" cy="3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t>Figure 2:</a:t>
            </a:r>
            <a:r>
              <a:rPr lang="en" sz="800"/>
              <a:t> Object detection on Indian roads dataset</a:t>
            </a:r>
            <a:endParaRPr sz="800"/>
          </a:p>
          <a:p>
            <a:pPr indent="0" lvl="0" marL="0" rtl="0" algn="l">
              <a:spcBef>
                <a:spcPts val="0"/>
              </a:spcBef>
              <a:spcAft>
                <a:spcPts val="0"/>
              </a:spcAft>
              <a:buNone/>
            </a:pPr>
            <a:r>
              <a:rPr b="1" lang="en" sz="700"/>
              <a:t>S</a:t>
            </a:r>
            <a:r>
              <a:rPr b="1" lang="en" sz="700"/>
              <a:t>ource:</a:t>
            </a:r>
            <a:r>
              <a:rPr lang="en" sz="700"/>
              <a:t> </a:t>
            </a:r>
            <a:r>
              <a:rPr lang="en" sz="700" u="sng">
                <a:solidFill>
                  <a:schemeClr val="hlink"/>
                </a:solidFill>
                <a:hlinkClick r:id="rId5"/>
              </a:rPr>
              <a:t>https://factordaily.com/india-driving-dataset-iiit-hyderabad/</a:t>
            </a:r>
            <a:endParaRPr sz="700">
              <a:latin typeface="Nunito"/>
              <a:ea typeface="Nunito"/>
              <a:cs typeface="Nunito"/>
              <a:sym typeface="Nunito"/>
            </a:endParaRPr>
          </a:p>
        </p:txBody>
      </p:sp>
      <p:sp>
        <p:nvSpPr>
          <p:cNvPr id="288" name="Google Shape;288;p14"/>
          <p:cNvSpPr txBox="1"/>
          <p:nvPr/>
        </p:nvSpPr>
        <p:spPr>
          <a:xfrm>
            <a:off x="618375" y="4448625"/>
            <a:ext cx="3321900" cy="3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t>Figure 1:</a:t>
            </a:r>
            <a:r>
              <a:rPr lang="en" sz="800"/>
              <a:t> Chaotic situation of traffic on Indian roads</a:t>
            </a:r>
            <a:endParaRPr sz="800"/>
          </a:p>
          <a:p>
            <a:pPr indent="0" lvl="0" marL="0" rtl="0" algn="l">
              <a:spcBef>
                <a:spcPts val="0"/>
              </a:spcBef>
              <a:spcAft>
                <a:spcPts val="0"/>
              </a:spcAft>
              <a:buNone/>
            </a:pPr>
            <a:r>
              <a:rPr b="1" lang="en" sz="700"/>
              <a:t>Source: </a:t>
            </a:r>
            <a:r>
              <a:rPr lang="en" sz="700" u="sng">
                <a:solidFill>
                  <a:schemeClr val="hlink"/>
                </a:solidFill>
                <a:hlinkClick r:id="rId6"/>
              </a:rPr>
              <a:t>https://www.indiandrives.com/tag/tips-for-driving-on-indian-roads/</a:t>
            </a:r>
            <a:endParaRPr sz="700">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000"/>
                                        <p:tgtEl>
                                          <p:spTgt spid="285"/>
                                        </p:tgtEl>
                                      </p:cBhvr>
                                    </p:animEffect>
                                  </p:childTnLst>
                                </p:cTn>
                              </p:par>
                              <p:par>
                                <p:cTn fill="hold" nodeType="with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1000"/>
                                        <p:tgtEl>
                                          <p:spTgt spid="2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1000"/>
                                        <p:tgtEl>
                                          <p:spTgt spid="286"/>
                                        </p:tgtEl>
                                      </p:cBhvr>
                                    </p:animEffect>
                                  </p:childTnLst>
                                </p:cTn>
                              </p:par>
                              <p:par>
                                <p:cTn fill="hold" nodeType="with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000"/>
                                        <p:tgtEl>
                                          <p:spTgt spid="2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15"/>
          <p:cNvSpPr/>
          <p:nvPr/>
        </p:nvSpPr>
        <p:spPr>
          <a:xfrm>
            <a:off x="3718707" y="1801263"/>
            <a:ext cx="1344300" cy="13443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5"/>
          <p:cNvSpPr txBox="1"/>
          <p:nvPr>
            <p:ph type="title"/>
          </p:nvPr>
        </p:nvSpPr>
        <p:spPr>
          <a:xfrm>
            <a:off x="618375" y="200700"/>
            <a:ext cx="7554600" cy="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My Role and proposed system</a:t>
            </a:r>
            <a:endParaRPr sz="2400"/>
          </a:p>
        </p:txBody>
      </p:sp>
      <p:sp>
        <p:nvSpPr>
          <p:cNvPr id="295" name="Google Shape;295;p15"/>
          <p:cNvSpPr txBox="1"/>
          <p:nvPr>
            <p:ph idx="1" type="body"/>
          </p:nvPr>
        </p:nvSpPr>
        <p:spPr>
          <a:xfrm>
            <a:off x="1144675" y="801375"/>
            <a:ext cx="7592700" cy="52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Role :</a:t>
            </a:r>
            <a:r>
              <a:rPr lang="en" sz="1200"/>
              <a:t> Solely Responsible for R&amp;D		</a:t>
            </a:r>
            <a:r>
              <a:rPr b="1" lang="en" sz="1200"/>
              <a:t>Problem</a:t>
            </a:r>
            <a:r>
              <a:rPr b="1" lang="en" sz="1200"/>
              <a:t> :</a:t>
            </a:r>
            <a:r>
              <a:rPr lang="en" sz="1200"/>
              <a:t> Stereo </a:t>
            </a:r>
            <a:r>
              <a:rPr lang="en" sz="1200"/>
              <a:t>matching</a:t>
            </a:r>
            <a:r>
              <a:rPr lang="en" sz="1200"/>
              <a:t> algorithm on ARM SOC</a:t>
            </a:r>
            <a:endParaRPr sz="1200"/>
          </a:p>
          <a:p>
            <a:pPr indent="0" lvl="0" marL="0" rtl="0" algn="l">
              <a:spcBef>
                <a:spcPts val="1600"/>
              </a:spcBef>
              <a:spcAft>
                <a:spcPts val="1600"/>
              </a:spcAft>
              <a:buNone/>
            </a:pPr>
            <a:r>
              <a:t/>
            </a:r>
            <a:endParaRPr sz="1200"/>
          </a:p>
        </p:txBody>
      </p:sp>
      <p:sp>
        <p:nvSpPr>
          <p:cNvPr id="296" name="Google Shape;296;p15"/>
          <p:cNvSpPr/>
          <p:nvPr/>
        </p:nvSpPr>
        <p:spPr>
          <a:xfrm>
            <a:off x="3802301" y="2092758"/>
            <a:ext cx="1200300" cy="374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Left Camera</a:t>
            </a:r>
            <a:endParaRPr sz="1200"/>
          </a:p>
        </p:txBody>
      </p:sp>
      <p:sp>
        <p:nvSpPr>
          <p:cNvPr id="297" name="Google Shape;297;p15"/>
          <p:cNvSpPr/>
          <p:nvPr/>
        </p:nvSpPr>
        <p:spPr>
          <a:xfrm>
            <a:off x="3802301" y="2660484"/>
            <a:ext cx="1200300" cy="374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Right</a:t>
            </a:r>
            <a:r>
              <a:rPr lang="en" sz="1200"/>
              <a:t> Camera</a:t>
            </a:r>
            <a:endParaRPr sz="1200"/>
          </a:p>
        </p:txBody>
      </p:sp>
      <p:sp>
        <p:nvSpPr>
          <p:cNvPr id="298" name="Google Shape;298;p15"/>
          <p:cNvSpPr/>
          <p:nvPr/>
        </p:nvSpPr>
        <p:spPr>
          <a:xfrm rot="8483664">
            <a:off x="3449708" y="2101788"/>
            <a:ext cx="396182" cy="392106"/>
          </a:xfrm>
          <a:prstGeom prst="diagStrip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5"/>
          <p:cNvSpPr/>
          <p:nvPr/>
        </p:nvSpPr>
        <p:spPr>
          <a:xfrm rot="8483664">
            <a:off x="3449708" y="2651655"/>
            <a:ext cx="396182" cy="392106"/>
          </a:xfrm>
          <a:prstGeom prst="diagStrip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0" name="Google Shape;300;p15"/>
          <p:cNvPicPr preferRelativeResize="0"/>
          <p:nvPr/>
        </p:nvPicPr>
        <p:blipFill>
          <a:blip r:embed="rId3">
            <a:alphaModFix/>
          </a:blip>
          <a:stretch>
            <a:fillRect/>
          </a:stretch>
        </p:blipFill>
        <p:spPr>
          <a:xfrm>
            <a:off x="618384" y="1787831"/>
            <a:ext cx="2532682" cy="1344179"/>
          </a:xfrm>
          <a:prstGeom prst="rect">
            <a:avLst/>
          </a:prstGeom>
          <a:noFill/>
          <a:ln>
            <a:noFill/>
          </a:ln>
        </p:spPr>
      </p:pic>
      <p:sp>
        <p:nvSpPr>
          <p:cNvPr id="301" name="Google Shape;301;p15"/>
          <p:cNvSpPr txBox="1"/>
          <p:nvPr/>
        </p:nvSpPr>
        <p:spPr>
          <a:xfrm>
            <a:off x="618375" y="3132002"/>
            <a:ext cx="30000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t>Source: </a:t>
            </a:r>
            <a:r>
              <a:rPr lang="en" sz="700" u="sng">
                <a:solidFill>
                  <a:schemeClr val="hlink"/>
                </a:solidFill>
                <a:hlinkClick r:id="rId4"/>
              </a:rPr>
              <a:t>https://www.youtube.com/watch?v=bdLL73ZHdak</a:t>
            </a:r>
            <a:endParaRPr sz="700"/>
          </a:p>
        </p:txBody>
      </p:sp>
      <p:sp>
        <p:nvSpPr>
          <p:cNvPr id="302" name="Google Shape;302;p15"/>
          <p:cNvSpPr txBox="1"/>
          <p:nvPr/>
        </p:nvSpPr>
        <p:spPr>
          <a:xfrm>
            <a:off x="3714500" y="1755125"/>
            <a:ext cx="1344300" cy="33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latin typeface="Nunito"/>
                <a:ea typeface="Nunito"/>
                <a:cs typeface="Nunito"/>
                <a:sym typeface="Nunito"/>
              </a:rPr>
              <a:t>Stereo Camera</a:t>
            </a:r>
            <a:endParaRPr b="1" sz="1200">
              <a:latin typeface="Nunito"/>
              <a:ea typeface="Nunito"/>
              <a:cs typeface="Nunito"/>
              <a:sym typeface="Nunito"/>
            </a:endParaRPr>
          </a:p>
        </p:txBody>
      </p:sp>
      <p:sp>
        <p:nvSpPr>
          <p:cNvPr id="303" name="Google Shape;303;p15"/>
          <p:cNvSpPr/>
          <p:nvPr/>
        </p:nvSpPr>
        <p:spPr>
          <a:xfrm>
            <a:off x="5471450" y="2597950"/>
            <a:ext cx="1316700" cy="4947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Stereo Disparity Calculation</a:t>
            </a:r>
            <a:endParaRPr sz="1200"/>
          </a:p>
        </p:txBody>
      </p:sp>
      <p:sp>
        <p:nvSpPr>
          <p:cNvPr id="304" name="Google Shape;304;p15"/>
          <p:cNvSpPr/>
          <p:nvPr/>
        </p:nvSpPr>
        <p:spPr>
          <a:xfrm>
            <a:off x="7133165" y="3902190"/>
            <a:ext cx="1366200" cy="494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Object Detection</a:t>
            </a:r>
            <a:endParaRPr sz="1200"/>
          </a:p>
        </p:txBody>
      </p:sp>
      <p:sp>
        <p:nvSpPr>
          <p:cNvPr id="305" name="Google Shape;305;p15"/>
          <p:cNvSpPr/>
          <p:nvPr/>
        </p:nvSpPr>
        <p:spPr>
          <a:xfrm>
            <a:off x="7170803" y="2597958"/>
            <a:ext cx="1290900" cy="4947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Disparity Clustering</a:t>
            </a:r>
            <a:endParaRPr sz="1200"/>
          </a:p>
        </p:txBody>
      </p:sp>
      <p:cxnSp>
        <p:nvCxnSpPr>
          <p:cNvPr id="306" name="Google Shape;306;p15"/>
          <p:cNvCxnSpPr>
            <a:stCxn id="296" idx="3"/>
            <a:endCxn id="303" idx="1"/>
          </p:cNvCxnSpPr>
          <p:nvPr/>
        </p:nvCxnSpPr>
        <p:spPr>
          <a:xfrm>
            <a:off x="5002601" y="2280108"/>
            <a:ext cx="468900" cy="565200"/>
          </a:xfrm>
          <a:prstGeom prst="bentConnector3">
            <a:avLst>
              <a:gd fmla="val 49995" name="adj1"/>
            </a:avLst>
          </a:prstGeom>
          <a:noFill/>
          <a:ln cap="flat" cmpd="sng" w="9525">
            <a:solidFill>
              <a:schemeClr val="dk2"/>
            </a:solidFill>
            <a:prstDash val="solid"/>
            <a:round/>
            <a:headEnd len="med" w="med" type="none"/>
            <a:tailEnd len="med" w="med" type="triangle"/>
          </a:ln>
        </p:spPr>
      </p:cxnSp>
      <p:sp>
        <p:nvSpPr>
          <p:cNvPr id="307" name="Google Shape;307;p15"/>
          <p:cNvSpPr/>
          <p:nvPr/>
        </p:nvSpPr>
        <p:spPr>
          <a:xfrm>
            <a:off x="5470774" y="3904272"/>
            <a:ext cx="1316700" cy="491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Object Tracking</a:t>
            </a:r>
            <a:endParaRPr sz="1200"/>
          </a:p>
        </p:txBody>
      </p:sp>
      <p:sp>
        <p:nvSpPr>
          <p:cNvPr id="308" name="Google Shape;308;p15"/>
          <p:cNvSpPr/>
          <p:nvPr/>
        </p:nvSpPr>
        <p:spPr>
          <a:xfrm>
            <a:off x="3683557" y="3902473"/>
            <a:ext cx="1441500" cy="4947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Collision Warning</a:t>
            </a:r>
            <a:endParaRPr sz="1200"/>
          </a:p>
        </p:txBody>
      </p:sp>
      <p:sp>
        <p:nvSpPr>
          <p:cNvPr id="309" name="Google Shape;309;p15"/>
          <p:cNvSpPr/>
          <p:nvPr/>
        </p:nvSpPr>
        <p:spPr>
          <a:xfrm>
            <a:off x="1712850" y="3756550"/>
            <a:ext cx="1388700" cy="786000"/>
          </a:xfrm>
          <a:prstGeom prst="rect">
            <a:avLst/>
          </a:prstGeom>
          <a:solidFill>
            <a:srgbClr val="F3F3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Vehicle Control System</a:t>
            </a:r>
            <a:endParaRPr/>
          </a:p>
        </p:txBody>
      </p:sp>
      <p:cxnSp>
        <p:nvCxnSpPr>
          <p:cNvPr id="310" name="Google Shape;310;p15"/>
          <p:cNvCxnSpPr>
            <a:stCxn id="296" idx="3"/>
            <a:endCxn id="304" idx="3"/>
          </p:cNvCxnSpPr>
          <p:nvPr/>
        </p:nvCxnSpPr>
        <p:spPr>
          <a:xfrm>
            <a:off x="5002601" y="2280108"/>
            <a:ext cx="3496800" cy="1869300"/>
          </a:xfrm>
          <a:prstGeom prst="bentConnector3">
            <a:avLst>
              <a:gd fmla="val 106809" name="adj1"/>
            </a:avLst>
          </a:prstGeom>
          <a:noFill/>
          <a:ln cap="flat" cmpd="sng" w="9525">
            <a:solidFill>
              <a:srgbClr val="6AA84F"/>
            </a:solidFill>
            <a:prstDash val="solid"/>
            <a:round/>
            <a:headEnd len="med" w="med" type="none"/>
            <a:tailEnd len="med" w="med" type="triangle"/>
          </a:ln>
        </p:spPr>
      </p:cxnSp>
      <p:sp>
        <p:nvSpPr>
          <p:cNvPr id="311" name="Google Shape;311;p15"/>
          <p:cNvSpPr txBox="1"/>
          <p:nvPr/>
        </p:nvSpPr>
        <p:spPr>
          <a:xfrm>
            <a:off x="618375" y="4545800"/>
            <a:ext cx="5960100" cy="33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Nunito"/>
                <a:ea typeface="Nunito"/>
                <a:cs typeface="Nunito"/>
                <a:sym typeface="Nunito"/>
              </a:rPr>
              <a:t>Figure 3:</a:t>
            </a:r>
            <a:r>
              <a:rPr lang="en" sz="800">
                <a:latin typeface="Nunito"/>
                <a:ea typeface="Nunito"/>
                <a:cs typeface="Nunito"/>
                <a:sym typeface="Nunito"/>
              </a:rPr>
              <a:t> Proposed System which needs to be run on a low cost and low power ARM SOCs</a:t>
            </a:r>
            <a:endParaRPr sz="800">
              <a:latin typeface="Nunito"/>
              <a:ea typeface="Nunito"/>
              <a:cs typeface="Nunito"/>
              <a:sym typeface="Nunito"/>
            </a:endParaRPr>
          </a:p>
        </p:txBody>
      </p:sp>
      <p:sp>
        <p:nvSpPr>
          <p:cNvPr id="312" name="Google Shape;312;p15"/>
          <p:cNvSpPr txBox="1"/>
          <p:nvPr/>
        </p:nvSpPr>
        <p:spPr>
          <a:xfrm>
            <a:off x="618375" y="1288975"/>
            <a:ext cx="7491900" cy="4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Real Time Object Detection and Tracking using Stereo Vision</a:t>
            </a:r>
            <a:endParaRPr b="1">
              <a:latin typeface="Nunito"/>
              <a:ea typeface="Nunito"/>
              <a:cs typeface="Nunito"/>
              <a:sym typeface="Nunito"/>
            </a:endParaRPr>
          </a:p>
        </p:txBody>
      </p:sp>
      <p:cxnSp>
        <p:nvCxnSpPr>
          <p:cNvPr id="313" name="Google Shape;313;p15"/>
          <p:cNvCxnSpPr>
            <a:endCxn id="303" idx="1"/>
          </p:cNvCxnSpPr>
          <p:nvPr/>
        </p:nvCxnSpPr>
        <p:spPr>
          <a:xfrm flipH="1" rot="10800000">
            <a:off x="5002550" y="2845300"/>
            <a:ext cx="468900" cy="2400"/>
          </a:xfrm>
          <a:prstGeom prst="straightConnector1">
            <a:avLst/>
          </a:prstGeom>
          <a:noFill/>
          <a:ln cap="flat" cmpd="sng" w="9525">
            <a:solidFill>
              <a:schemeClr val="dk2"/>
            </a:solidFill>
            <a:prstDash val="solid"/>
            <a:round/>
            <a:headEnd len="med" w="med" type="none"/>
            <a:tailEnd len="med" w="med" type="triangle"/>
          </a:ln>
        </p:spPr>
      </p:cxnSp>
      <p:cxnSp>
        <p:nvCxnSpPr>
          <p:cNvPr id="314" name="Google Shape;314;p15"/>
          <p:cNvCxnSpPr>
            <a:stCxn id="303" idx="3"/>
            <a:endCxn id="305" idx="1"/>
          </p:cNvCxnSpPr>
          <p:nvPr/>
        </p:nvCxnSpPr>
        <p:spPr>
          <a:xfrm>
            <a:off x="6788150" y="2845300"/>
            <a:ext cx="382800" cy="0"/>
          </a:xfrm>
          <a:prstGeom prst="straightConnector1">
            <a:avLst/>
          </a:prstGeom>
          <a:noFill/>
          <a:ln cap="flat" cmpd="sng" w="9525">
            <a:solidFill>
              <a:schemeClr val="dk2"/>
            </a:solidFill>
            <a:prstDash val="solid"/>
            <a:round/>
            <a:headEnd len="med" w="med" type="none"/>
            <a:tailEnd len="med" w="med" type="triangle"/>
          </a:ln>
        </p:spPr>
      </p:cxnSp>
      <p:cxnSp>
        <p:nvCxnSpPr>
          <p:cNvPr id="315" name="Google Shape;315;p15"/>
          <p:cNvCxnSpPr>
            <a:endCxn id="304" idx="0"/>
          </p:cNvCxnSpPr>
          <p:nvPr/>
        </p:nvCxnSpPr>
        <p:spPr>
          <a:xfrm>
            <a:off x="7816265" y="3092790"/>
            <a:ext cx="0" cy="809400"/>
          </a:xfrm>
          <a:prstGeom prst="straightConnector1">
            <a:avLst/>
          </a:prstGeom>
          <a:noFill/>
          <a:ln cap="flat" cmpd="sng" w="9525">
            <a:solidFill>
              <a:schemeClr val="dk2"/>
            </a:solidFill>
            <a:prstDash val="solid"/>
            <a:round/>
            <a:headEnd len="med" w="med" type="none"/>
            <a:tailEnd len="med" w="med" type="triangle"/>
          </a:ln>
        </p:spPr>
      </p:cxnSp>
      <p:cxnSp>
        <p:nvCxnSpPr>
          <p:cNvPr id="316" name="Google Shape;316;p15"/>
          <p:cNvCxnSpPr>
            <a:stCxn id="304" idx="1"/>
            <a:endCxn id="307" idx="3"/>
          </p:cNvCxnSpPr>
          <p:nvPr/>
        </p:nvCxnSpPr>
        <p:spPr>
          <a:xfrm flipH="1">
            <a:off x="6787565" y="4149540"/>
            <a:ext cx="345600" cy="600"/>
          </a:xfrm>
          <a:prstGeom prst="straightConnector1">
            <a:avLst/>
          </a:prstGeom>
          <a:noFill/>
          <a:ln cap="flat" cmpd="sng" w="9525">
            <a:solidFill>
              <a:schemeClr val="dk2"/>
            </a:solidFill>
            <a:prstDash val="solid"/>
            <a:round/>
            <a:headEnd len="med" w="med" type="none"/>
            <a:tailEnd len="med" w="med" type="triangle"/>
          </a:ln>
        </p:spPr>
      </p:cxnSp>
      <p:cxnSp>
        <p:nvCxnSpPr>
          <p:cNvPr id="317" name="Google Shape;317;p15"/>
          <p:cNvCxnSpPr>
            <a:stCxn id="307" idx="1"/>
            <a:endCxn id="308" idx="3"/>
          </p:cNvCxnSpPr>
          <p:nvPr/>
        </p:nvCxnSpPr>
        <p:spPr>
          <a:xfrm rot="10800000">
            <a:off x="5125174" y="4149822"/>
            <a:ext cx="345600" cy="300"/>
          </a:xfrm>
          <a:prstGeom prst="straightConnector1">
            <a:avLst/>
          </a:prstGeom>
          <a:noFill/>
          <a:ln cap="flat" cmpd="sng" w="9525">
            <a:solidFill>
              <a:schemeClr val="dk2"/>
            </a:solidFill>
            <a:prstDash val="solid"/>
            <a:round/>
            <a:headEnd len="med" w="med" type="none"/>
            <a:tailEnd len="med" w="med" type="triangle"/>
          </a:ln>
        </p:spPr>
      </p:cxnSp>
      <p:cxnSp>
        <p:nvCxnSpPr>
          <p:cNvPr id="318" name="Google Shape;318;p15"/>
          <p:cNvCxnSpPr>
            <a:endCxn id="309" idx="3"/>
          </p:cNvCxnSpPr>
          <p:nvPr/>
        </p:nvCxnSpPr>
        <p:spPr>
          <a:xfrm rot="10800000">
            <a:off x="3101550" y="4149550"/>
            <a:ext cx="582000" cy="300"/>
          </a:xfrm>
          <a:prstGeom prst="straightConnector1">
            <a:avLst/>
          </a:prstGeom>
          <a:noFill/>
          <a:ln cap="flat" cmpd="sng" w="9525">
            <a:solidFill>
              <a:schemeClr val="dk2"/>
            </a:solidFill>
            <a:prstDash val="solid"/>
            <a:round/>
            <a:headEnd len="med" w="med" type="none"/>
            <a:tailEnd len="med" w="med" type="triangle"/>
          </a:ln>
        </p:spPr>
      </p:cxnSp>
      <p:sp>
        <p:nvSpPr>
          <p:cNvPr id="319" name="Google Shape;319;p15"/>
          <p:cNvSpPr txBox="1"/>
          <p:nvPr/>
        </p:nvSpPr>
        <p:spPr>
          <a:xfrm>
            <a:off x="5162400" y="2321550"/>
            <a:ext cx="1290900" cy="222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latin typeface="Nunito"/>
                <a:ea typeface="Nunito"/>
                <a:cs typeface="Nunito"/>
                <a:sym typeface="Nunito"/>
              </a:rPr>
              <a:t>Calibrated Images</a:t>
            </a:r>
            <a:endParaRPr sz="1000">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16"/>
          <p:cNvSpPr txBox="1"/>
          <p:nvPr>
            <p:ph type="title"/>
          </p:nvPr>
        </p:nvSpPr>
        <p:spPr>
          <a:xfrm>
            <a:off x="618375" y="200700"/>
            <a:ext cx="8012400" cy="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Stereo correspondence and disparity</a:t>
            </a:r>
            <a:endParaRPr sz="2400"/>
          </a:p>
        </p:txBody>
      </p:sp>
      <p:sp>
        <p:nvSpPr>
          <p:cNvPr id="325" name="Google Shape;325;p16"/>
          <p:cNvSpPr txBox="1"/>
          <p:nvPr>
            <p:ph idx="1" type="body"/>
          </p:nvPr>
        </p:nvSpPr>
        <p:spPr>
          <a:xfrm>
            <a:off x="1144675" y="801375"/>
            <a:ext cx="7486200" cy="524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200"/>
              <a:t>Stereo Vision refers to extraction of 3D information from two images taken by two horizontally displaced cameras by finding correspondence between pixels in these images.</a:t>
            </a:r>
            <a:endParaRPr sz="1200"/>
          </a:p>
        </p:txBody>
      </p:sp>
      <p:pic>
        <p:nvPicPr>
          <p:cNvPr id="326" name="Google Shape;326;p16"/>
          <p:cNvPicPr preferRelativeResize="0"/>
          <p:nvPr/>
        </p:nvPicPr>
        <p:blipFill>
          <a:blip r:embed="rId3">
            <a:alphaModFix/>
          </a:blip>
          <a:stretch>
            <a:fillRect/>
          </a:stretch>
        </p:blipFill>
        <p:spPr>
          <a:xfrm>
            <a:off x="618375" y="1528825"/>
            <a:ext cx="3810000" cy="1905000"/>
          </a:xfrm>
          <a:prstGeom prst="rect">
            <a:avLst/>
          </a:prstGeom>
          <a:noFill/>
          <a:ln>
            <a:noFill/>
          </a:ln>
        </p:spPr>
      </p:pic>
      <p:sp>
        <p:nvSpPr>
          <p:cNvPr id="327" name="Google Shape;327;p16"/>
          <p:cNvSpPr txBox="1"/>
          <p:nvPr/>
        </p:nvSpPr>
        <p:spPr>
          <a:xfrm>
            <a:off x="618375" y="3433825"/>
            <a:ext cx="3696300" cy="33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Nunito"/>
                <a:ea typeface="Nunito"/>
                <a:cs typeface="Nunito"/>
                <a:sym typeface="Nunito"/>
              </a:rPr>
              <a:t>Figure 4:</a:t>
            </a:r>
            <a:r>
              <a:rPr lang="en" sz="800">
                <a:latin typeface="Nunito"/>
                <a:ea typeface="Nunito"/>
                <a:cs typeface="Nunito"/>
                <a:sym typeface="Nunito"/>
              </a:rPr>
              <a:t> Two cameras taking picture of a scene from different points of view.</a:t>
            </a:r>
            <a:endParaRPr sz="800">
              <a:latin typeface="Nunito"/>
              <a:ea typeface="Nunito"/>
              <a:cs typeface="Nunito"/>
              <a:sym typeface="Nunito"/>
            </a:endParaRPr>
          </a:p>
          <a:p>
            <a:pPr indent="0" lvl="0" marL="0" rtl="0" algn="l">
              <a:spcBef>
                <a:spcPts val="0"/>
              </a:spcBef>
              <a:spcAft>
                <a:spcPts val="0"/>
              </a:spcAft>
              <a:buNone/>
            </a:pPr>
            <a:r>
              <a:rPr b="1" lang="en" sz="700">
                <a:latin typeface="Nunito"/>
                <a:ea typeface="Nunito"/>
                <a:cs typeface="Nunito"/>
                <a:sym typeface="Nunito"/>
              </a:rPr>
              <a:t>Source:</a:t>
            </a:r>
            <a:r>
              <a:rPr lang="en" sz="700">
                <a:latin typeface="Nunito"/>
                <a:ea typeface="Nunito"/>
                <a:cs typeface="Nunito"/>
                <a:sym typeface="Nunito"/>
              </a:rPr>
              <a:t> Wikipedia</a:t>
            </a:r>
            <a:endParaRPr sz="700">
              <a:latin typeface="Nunito"/>
              <a:ea typeface="Nunito"/>
              <a:cs typeface="Nunito"/>
              <a:sym typeface="Nunito"/>
            </a:endParaRPr>
          </a:p>
        </p:txBody>
      </p:sp>
      <p:sp>
        <p:nvSpPr>
          <p:cNvPr id="328" name="Google Shape;328;p16"/>
          <p:cNvSpPr txBox="1"/>
          <p:nvPr/>
        </p:nvSpPr>
        <p:spPr>
          <a:xfrm>
            <a:off x="618375" y="3852000"/>
            <a:ext cx="3862800" cy="704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200">
                <a:latin typeface="Nunito"/>
                <a:ea typeface="Nunito"/>
                <a:cs typeface="Nunito"/>
                <a:sym typeface="Nunito"/>
              </a:rPr>
              <a:t>Number of pixels by which a pixel in one image appears shifted in the other image is called </a:t>
            </a:r>
            <a:r>
              <a:rPr b="1" lang="en" sz="1200">
                <a:latin typeface="Nunito"/>
                <a:ea typeface="Nunito"/>
                <a:cs typeface="Nunito"/>
                <a:sym typeface="Nunito"/>
              </a:rPr>
              <a:t>disparity</a:t>
            </a:r>
            <a:r>
              <a:rPr lang="en" sz="1200">
                <a:latin typeface="Nunito"/>
                <a:ea typeface="Nunito"/>
                <a:cs typeface="Nunito"/>
                <a:sym typeface="Nunito"/>
              </a:rPr>
              <a:t>.</a:t>
            </a:r>
            <a:endParaRPr sz="1200">
              <a:latin typeface="Nunito"/>
              <a:ea typeface="Nunito"/>
              <a:cs typeface="Nunito"/>
              <a:sym typeface="Nunito"/>
            </a:endParaRPr>
          </a:p>
        </p:txBody>
      </p:sp>
      <p:sp>
        <p:nvSpPr>
          <p:cNvPr id="329" name="Google Shape;329;p16"/>
          <p:cNvSpPr txBox="1"/>
          <p:nvPr/>
        </p:nvSpPr>
        <p:spPr>
          <a:xfrm>
            <a:off x="5071575" y="1528825"/>
            <a:ext cx="3559200" cy="302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Stereo Correspondence Algorithms</a:t>
            </a:r>
            <a:endParaRPr b="1">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b="1" lang="en" sz="1200">
                <a:latin typeface="Nunito"/>
                <a:ea typeface="Nunito"/>
                <a:cs typeface="Nunito"/>
                <a:sym typeface="Nunito"/>
              </a:rPr>
              <a:t>Local:</a:t>
            </a:r>
            <a:endParaRPr b="1" sz="1200">
              <a:latin typeface="Nunito"/>
              <a:ea typeface="Nunito"/>
              <a:cs typeface="Nunito"/>
              <a:sym typeface="Nunito"/>
            </a:endParaRPr>
          </a:p>
          <a:p>
            <a:pPr indent="-304800" lvl="0" marL="457200" rtl="0" algn="l">
              <a:spcBef>
                <a:spcPts val="0"/>
              </a:spcBef>
              <a:spcAft>
                <a:spcPts val="0"/>
              </a:spcAft>
              <a:buSzPts val="1200"/>
              <a:buFont typeface="Nunito"/>
              <a:buChar char="●"/>
            </a:pPr>
            <a:r>
              <a:rPr lang="en" sz="1200">
                <a:latin typeface="Nunito"/>
                <a:ea typeface="Nunito"/>
                <a:cs typeface="Nunito"/>
                <a:sym typeface="Nunito"/>
              </a:rPr>
              <a:t>Semi-Global Matching</a:t>
            </a:r>
            <a:r>
              <a:rPr lang="en" sz="1200">
                <a:latin typeface="Nunito"/>
                <a:ea typeface="Nunito"/>
                <a:cs typeface="Nunito"/>
                <a:sym typeface="Nunito"/>
              </a:rPr>
              <a:t> (OpenCV)</a:t>
            </a:r>
            <a:endParaRPr sz="1200">
              <a:latin typeface="Nunito"/>
              <a:ea typeface="Nunito"/>
              <a:cs typeface="Nunito"/>
              <a:sym typeface="Nunito"/>
            </a:endParaRPr>
          </a:p>
          <a:p>
            <a:pPr indent="-304800" lvl="0" marL="457200" rtl="0" algn="l">
              <a:spcBef>
                <a:spcPts val="0"/>
              </a:spcBef>
              <a:spcAft>
                <a:spcPts val="0"/>
              </a:spcAft>
              <a:buSzPts val="1200"/>
              <a:buFont typeface="Nunito"/>
              <a:buChar char="●"/>
            </a:pPr>
            <a:r>
              <a:rPr lang="en" sz="1200">
                <a:latin typeface="Nunito"/>
                <a:ea typeface="Nunito"/>
                <a:cs typeface="Nunito"/>
                <a:sym typeface="Nunito"/>
              </a:rPr>
              <a:t>Semi-Global Block Matching (OpenCV)</a:t>
            </a:r>
            <a:endParaRPr sz="1200">
              <a:latin typeface="Nunito"/>
              <a:ea typeface="Nunito"/>
              <a:cs typeface="Nunito"/>
              <a:sym typeface="Nunito"/>
            </a:endParaRPr>
          </a:p>
          <a:p>
            <a:pPr indent="-304800" lvl="0" marL="457200" rtl="0" algn="l">
              <a:spcBef>
                <a:spcPts val="0"/>
              </a:spcBef>
              <a:spcAft>
                <a:spcPts val="0"/>
              </a:spcAft>
              <a:buSzPts val="1200"/>
              <a:buFont typeface="Nunito"/>
              <a:buChar char="●"/>
            </a:pPr>
            <a:r>
              <a:rPr lang="en" sz="1200">
                <a:latin typeface="Nunito"/>
                <a:ea typeface="Nunito"/>
                <a:cs typeface="Nunito"/>
                <a:sym typeface="Nunito"/>
              </a:rPr>
              <a:t>Fast Segment Based Stereo</a:t>
            </a:r>
            <a:endParaRPr sz="1200">
              <a:latin typeface="Nunito"/>
              <a:ea typeface="Nunito"/>
              <a:cs typeface="Nunito"/>
              <a:sym typeface="Nunito"/>
            </a:endParaRPr>
          </a:p>
          <a:p>
            <a:pPr indent="-304800" lvl="0" marL="457200" rtl="0" algn="l">
              <a:spcBef>
                <a:spcPts val="0"/>
              </a:spcBef>
              <a:spcAft>
                <a:spcPts val="0"/>
              </a:spcAft>
              <a:buSzPts val="1200"/>
              <a:buFont typeface="Nunito"/>
              <a:buChar char="●"/>
            </a:pPr>
            <a:r>
              <a:rPr lang="en" sz="1200">
                <a:latin typeface="Nunito"/>
                <a:ea typeface="Nunito"/>
                <a:cs typeface="Nunito"/>
                <a:sym typeface="Nunito"/>
              </a:rPr>
              <a:t>Adaptive Support Weights</a:t>
            </a:r>
            <a:endParaRPr sz="1200">
              <a:latin typeface="Nunito"/>
              <a:ea typeface="Nunito"/>
              <a:cs typeface="Nunito"/>
              <a:sym typeface="Nunito"/>
            </a:endParaRPr>
          </a:p>
          <a:p>
            <a:pPr indent="-304800" lvl="0" marL="457200" rtl="0" algn="l">
              <a:spcBef>
                <a:spcPts val="0"/>
              </a:spcBef>
              <a:spcAft>
                <a:spcPts val="0"/>
              </a:spcAft>
              <a:buSzPts val="1200"/>
              <a:buFont typeface="Nunito"/>
              <a:buChar char="●"/>
            </a:pPr>
            <a:r>
              <a:rPr lang="en" sz="1200">
                <a:latin typeface="Nunito"/>
                <a:ea typeface="Nunito"/>
                <a:cs typeface="Nunito"/>
                <a:sym typeface="Nunito"/>
              </a:rPr>
              <a:t>Fast Bilateral Stereo</a:t>
            </a:r>
            <a:endParaRPr sz="1200">
              <a:latin typeface="Nunito"/>
              <a:ea typeface="Nunito"/>
              <a:cs typeface="Nunito"/>
              <a:sym typeface="Nunito"/>
            </a:endParaRPr>
          </a:p>
          <a:p>
            <a:pPr indent="0" lvl="0" marL="0" rtl="0" algn="l">
              <a:spcBef>
                <a:spcPts val="0"/>
              </a:spcBef>
              <a:spcAft>
                <a:spcPts val="0"/>
              </a:spcAft>
              <a:buNone/>
            </a:pPr>
            <a:r>
              <a:t/>
            </a:r>
            <a:endParaRPr sz="1200">
              <a:latin typeface="Nunito"/>
              <a:ea typeface="Nunito"/>
              <a:cs typeface="Nunito"/>
              <a:sym typeface="Nunito"/>
            </a:endParaRPr>
          </a:p>
          <a:p>
            <a:pPr indent="0" lvl="0" marL="0" rtl="0" algn="l">
              <a:spcBef>
                <a:spcPts val="0"/>
              </a:spcBef>
              <a:spcAft>
                <a:spcPts val="0"/>
              </a:spcAft>
              <a:buNone/>
            </a:pPr>
            <a:r>
              <a:rPr b="1" lang="en" sz="1200">
                <a:latin typeface="Nunito"/>
                <a:ea typeface="Nunito"/>
                <a:cs typeface="Nunito"/>
                <a:sym typeface="Nunito"/>
              </a:rPr>
              <a:t>Global:</a:t>
            </a:r>
            <a:endParaRPr b="1" sz="1200">
              <a:latin typeface="Nunito"/>
              <a:ea typeface="Nunito"/>
              <a:cs typeface="Nunito"/>
              <a:sym typeface="Nunito"/>
            </a:endParaRPr>
          </a:p>
          <a:p>
            <a:pPr indent="-304800" lvl="0" marL="457200" rtl="0" algn="l">
              <a:spcBef>
                <a:spcPts val="0"/>
              </a:spcBef>
              <a:spcAft>
                <a:spcPts val="0"/>
              </a:spcAft>
              <a:buSzPts val="1200"/>
              <a:buFont typeface="Nunito"/>
              <a:buChar char="●"/>
            </a:pPr>
            <a:r>
              <a:rPr lang="en" sz="1200">
                <a:latin typeface="Nunito"/>
                <a:ea typeface="Nunito"/>
                <a:cs typeface="Nunito"/>
                <a:sym typeface="Nunito"/>
              </a:rPr>
              <a:t>Stereo matching using Graph cuts</a:t>
            </a:r>
            <a:endParaRPr sz="1200">
              <a:latin typeface="Nunito"/>
              <a:ea typeface="Nunito"/>
              <a:cs typeface="Nunito"/>
              <a:sym typeface="Nunito"/>
            </a:endParaRPr>
          </a:p>
          <a:p>
            <a:pPr indent="-304800" lvl="0" marL="457200" rtl="0" algn="l">
              <a:spcBef>
                <a:spcPts val="0"/>
              </a:spcBef>
              <a:spcAft>
                <a:spcPts val="0"/>
              </a:spcAft>
              <a:buSzPts val="1200"/>
              <a:buFont typeface="Nunito"/>
              <a:buChar char="●"/>
            </a:pPr>
            <a:r>
              <a:rPr lang="en" sz="1200">
                <a:latin typeface="Nunito"/>
                <a:ea typeface="Nunito"/>
                <a:cs typeface="Nunito"/>
                <a:sym typeface="Nunito"/>
              </a:rPr>
              <a:t>Stereo matching using Belief Propagation</a:t>
            </a:r>
            <a:endParaRPr sz="1200">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pic>
        <p:nvPicPr>
          <p:cNvPr id="334" name="Google Shape;334;p17"/>
          <p:cNvPicPr preferRelativeResize="0"/>
          <p:nvPr/>
        </p:nvPicPr>
        <p:blipFill>
          <a:blip r:embed="rId3">
            <a:alphaModFix/>
          </a:blip>
          <a:stretch>
            <a:fillRect/>
          </a:stretch>
        </p:blipFill>
        <p:spPr>
          <a:xfrm>
            <a:off x="5691526" y="1780825"/>
            <a:ext cx="3051028" cy="574275"/>
          </a:xfrm>
          <a:prstGeom prst="rect">
            <a:avLst/>
          </a:prstGeom>
          <a:noFill/>
          <a:ln>
            <a:noFill/>
          </a:ln>
        </p:spPr>
      </p:pic>
      <p:sp>
        <p:nvSpPr>
          <p:cNvPr id="335" name="Google Shape;335;p17"/>
          <p:cNvSpPr txBox="1"/>
          <p:nvPr/>
        </p:nvSpPr>
        <p:spPr>
          <a:xfrm>
            <a:off x="5725375" y="2363875"/>
            <a:ext cx="2748300" cy="12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Nunito"/>
                <a:ea typeface="Nunito"/>
                <a:cs typeface="Nunito"/>
                <a:sym typeface="Nunito"/>
              </a:rPr>
              <a:t>Where,</a:t>
            </a:r>
            <a:endParaRPr sz="1000">
              <a:latin typeface="Nunito"/>
              <a:ea typeface="Nunito"/>
              <a:cs typeface="Nunito"/>
              <a:sym typeface="Nunito"/>
            </a:endParaRPr>
          </a:p>
          <a:p>
            <a:pPr indent="0" lvl="0" marL="0" rtl="0" algn="l">
              <a:spcBef>
                <a:spcPts val="0"/>
              </a:spcBef>
              <a:spcAft>
                <a:spcPts val="0"/>
              </a:spcAft>
              <a:buNone/>
            </a:pPr>
            <a:r>
              <a:rPr lang="en" sz="1000">
                <a:latin typeface="Nunito"/>
                <a:ea typeface="Nunito"/>
                <a:cs typeface="Nunito"/>
                <a:sym typeface="Nunito"/>
              </a:rPr>
              <a:t>   is mean of pixels in the square block</a:t>
            </a:r>
            <a:endParaRPr sz="1000">
              <a:latin typeface="Nunito"/>
              <a:ea typeface="Nunito"/>
              <a:cs typeface="Nunito"/>
              <a:sym typeface="Nunito"/>
            </a:endParaRPr>
          </a:p>
          <a:p>
            <a:pPr indent="0" lvl="0" marL="0" rtl="0" algn="l">
              <a:spcBef>
                <a:spcPts val="0"/>
              </a:spcBef>
              <a:spcAft>
                <a:spcPts val="0"/>
              </a:spcAft>
              <a:buNone/>
            </a:pPr>
            <a:r>
              <a:rPr lang="en" sz="1000">
                <a:latin typeface="Nunito"/>
                <a:ea typeface="Nunito"/>
                <a:cs typeface="Nunito"/>
                <a:sym typeface="Nunito"/>
              </a:rPr>
              <a:t>   is standard deviation for the block</a:t>
            </a:r>
            <a:endParaRPr sz="1000">
              <a:latin typeface="Nunito"/>
              <a:ea typeface="Nunito"/>
              <a:cs typeface="Nunito"/>
              <a:sym typeface="Nunito"/>
            </a:endParaRPr>
          </a:p>
          <a:p>
            <a:pPr indent="0" lvl="0" marL="0" rtl="0" algn="l">
              <a:spcBef>
                <a:spcPts val="0"/>
              </a:spcBef>
              <a:spcAft>
                <a:spcPts val="0"/>
              </a:spcAft>
              <a:buNone/>
            </a:pPr>
            <a:r>
              <a:rPr lang="en" sz="1000">
                <a:latin typeface="Nunito"/>
                <a:ea typeface="Nunito"/>
                <a:cs typeface="Nunito"/>
                <a:sym typeface="Nunito"/>
              </a:rPr>
              <a:t>            is the block size</a:t>
            </a:r>
            <a:endParaRPr sz="1000">
              <a:latin typeface="Nunito"/>
              <a:ea typeface="Nunito"/>
              <a:cs typeface="Nunito"/>
              <a:sym typeface="Nunito"/>
            </a:endParaRPr>
          </a:p>
          <a:p>
            <a:pPr indent="0" lvl="0" marL="0" rtl="0" algn="l">
              <a:spcBef>
                <a:spcPts val="0"/>
              </a:spcBef>
              <a:spcAft>
                <a:spcPts val="0"/>
              </a:spcAft>
              <a:buNone/>
            </a:pPr>
            <a:r>
              <a:rPr b="1" lang="en" sz="1000">
                <a:latin typeface="Nunito"/>
                <a:ea typeface="Nunito"/>
                <a:cs typeface="Nunito"/>
                <a:sym typeface="Nunito"/>
              </a:rPr>
              <a:t>u</a:t>
            </a:r>
            <a:r>
              <a:rPr lang="en" sz="1000">
                <a:latin typeface="Nunito"/>
                <a:ea typeface="Nunito"/>
                <a:cs typeface="Nunito"/>
                <a:sym typeface="Nunito"/>
              </a:rPr>
              <a:t>, </a:t>
            </a:r>
            <a:r>
              <a:rPr b="1" lang="en" sz="1000">
                <a:latin typeface="Nunito"/>
                <a:ea typeface="Nunito"/>
                <a:cs typeface="Nunito"/>
                <a:sym typeface="Nunito"/>
              </a:rPr>
              <a:t>v</a:t>
            </a:r>
            <a:r>
              <a:rPr lang="en" sz="1000">
                <a:latin typeface="Nunito"/>
                <a:ea typeface="Nunito"/>
                <a:cs typeface="Nunito"/>
                <a:sym typeface="Nunito"/>
              </a:rPr>
              <a:t> is current pixel’s x-y index</a:t>
            </a:r>
            <a:endParaRPr sz="1000">
              <a:latin typeface="Nunito"/>
              <a:ea typeface="Nunito"/>
              <a:cs typeface="Nunito"/>
              <a:sym typeface="Nunito"/>
            </a:endParaRPr>
          </a:p>
          <a:p>
            <a:pPr indent="0" lvl="0" marL="0" rtl="0" algn="l">
              <a:spcBef>
                <a:spcPts val="0"/>
              </a:spcBef>
              <a:spcAft>
                <a:spcPts val="0"/>
              </a:spcAft>
              <a:buNone/>
            </a:pPr>
            <a:r>
              <a:rPr b="1" lang="en" sz="1000">
                <a:latin typeface="Nunito"/>
                <a:ea typeface="Nunito"/>
                <a:cs typeface="Nunito"/>
                <a:sym typeface="Nunito"/>
              </a:rPr>
              <a:t>d</a:t>
            </a:r>
            <a:r>
              <a:rPr lang="en" sz="1000">
                <a:latin typeface="Nunito"/>
                <a:ea typeface="Nunito"/>
                <a:cs typeface="Nunito"/>
                <a:sym typeface="Nunito"/>
              </a:rPr>
              <a:t> is disparity where NCC is calculation</a:t>
            </a:r>
            <a:endParaRPr sz="1000">
              <a:latin typeface="Nunito"/>
              <a:ea typeface="Nunito"/>
              <a:cs typeface="Nunito"/>
              <a:sym typeface="Nunito"/>
            </a:endParaRPr>
          </a:p>
          <a:p>
            <a:pPr indent="0" lvl="0" marL="0" rtl="0" algn="l">
              <a:spcBef>
                <a:spcPts val="0"/>
              </a:spcBef>
              <a:spcAft>
                <a:spcPts val="0"/>
              </a:spcAft>
              <a:buNone/>
            </a:pPr>
            <a:r>
              <a:rPr b="1" lang="en" sz="1000">
                <a:latin typeface="Nunito"/>
                <a:ea typeface="Nunito"/>
                <a:cs typeface="Nunito"/>
                <a:sym typeface="Nunito"/>
              </a:rPr>
              <a:t>n</a:t>
            </a:r>
            <a:r>
              <a:rPr lang="en" sz="1000">
                <a:latin typeface="Nunito"/>
                <a:ea typeface="Nunito"/>
                <a:cs typeface="Nunito"/>
                <a:sym typeface="Nunito"/>
              </a:rPr>
              <a:t> is the number of pixels in the block</a:t>
            </a:r>
            <a:endParaRPr sz="1000">
              <a:latin typeface="Nunito"/>
              <a:ea typeface="Nunito"/>
              <a:cs typeface="Nunito"/>
              <a:sym typeface="Nunito"/>
            </a:endParaRPr>
          </a:p>
          <a:p>
            <a:pPr indent="0" lvl="0" marL="0" rtl="0" algn="l">
              <a:spcBef>
                <a:spcPts val="0"/>
              </a:spcBef>
              <a:spcAft>
                <a:spcPts val="0"/>
              </a:spcAft>
              <a:buNone/>
            </a:pPr>
            <a:r>
              <a:t/>
            </a:r>
            <a:endParaRPr sz="1000">
              <a:latin typeface="Nunito"/>
              <a:ea typeface="Nunito"/>
              <a:cs typeface="Nunito"/>
              <a:sym typeface="Nunito"/>
            </a:endParaRPr>
          </a:p>
        </p:txBody>
      </p:sp>
      <p:pic>
        <p:nvPicPr>
          <p:cNvPr id="336" name="Google Shape;336;p17"/>
          <p:cNvPicPr preferRelativeResize="0"/>
          <p:nvPr/>
        </p:nvPicPr>
        <p:blipFill>
          <a:blip r:embed="rId4">
            <a:alphaModFix/>
          </a:blip>
          <a:stretch>
            <a:fillRect/>
          </a:stretch>
        </p:blipFill>
        <p:spPr>
          <a:xfrm>
            <a:off x="5867668" y="2915994"/>
            <a:ext cx="137592" cy="137600"/>
          </a:xfrm>
          <a:prstGeom prst="rect">
            <a:avLst/>
          </a:prstGeom>
          <a:noFill/>
          <a:ln>
            <a:noFill/>
          </a:ln>
        </p:spPr>
      </p:pic>
      <p:sp>
        <p:nvSpPr>
          <p:cNvPr id="337" name="Google Shape;337;p17"/>
          <p:cNvSpPr txBox="1"/>
          <p:nvPr/>
        </p:nvSpPr>
        <p:spPr>
          <a:xfrm>
            <a:off x="5691525" y="2832275"/>
            <a:ext cx="722100" cy="33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Nunito"/>
                <a:ea typeface="Nunito"/>
                <a:cs typeface="Nunito"/>
                <a:sym typeface="Nunito"/>
              </a:rPr>
              <a:t>(2  +1)</a:t>
            </a:r>
            <a:endParaRPr b="1" sz="1000">
              <a:latin typeface="Nunito"/>
              <a:ea typeface="Nunito"/>
              <a:cs typeface="Nunito"/>
              <a:sym typeface="Nunito"/>
            </a:endParaRPr>
          </a:p>
        </p:txBody>
      </p:sp>
      <p:sp>
        <p:nvSpPr>
          <p:cNvPr id="338" name="Google Shape;338;p17"/>
          <p:cNvSpPr txBox="1"/>
          <p:nvPr>
            <p:ph type="title"/>
          </p:nvPr>
        </p:nvSpPr>
        <p:spPr>
          <a:xfrm>
            <a:off x="618375" y="200700"/>
            <a:ext cx="7554600" cy="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Fast Bilateral Stereo</a:t>
            </a:r>
            <a:endParaRPr sz="2400"/>
          </a:p>
        </p:txBody>
      </p:sp>
      <p:sp>
        <p:nvSpPr>
          <p:cNvPr id="339" name="Google Shape;339;p17"/>
          <p:cNvSpPr txBox="1"/>
          <p:nvPr>
            <p:ph idx="1" type="body"/>
          </p:nvPr>
        </p:nvSpPr>
        <p:spPr>
          <a:xfrm>
            <a:off x="1144675" y="801375"/>
            <a:ext cx="7486200" cy="524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200"/>
              <a:t>For cost calculation, Normalised Cross-Correlation works independently of different lighting in left and right scenes.</a:t>
            </a:r>
            <a:endParaRPr sz="1200"/>
          </a:p>
        </p:txBody>
      </p:sp>
      <p:pic>
        <p:nvPicPr>
          <p:cNvPr id="340" name="Google Shape;340;p17"/>
          <p:cNvPicPr preferRelativeResize="0"/>
          <p:nvPr/>
        </p:nvPicPr>
        <p:blipFill>
          <a:blip r:embed="rId5">
            <a:alphaModFix/>
          </a:blip>
          <a:stretch>
            <a:fillRect/>
          </a:stretch>
        </p:blipFill>
        <p:spPr>
          <a:xfrm>
            <a:off x="618375" y="1451350"/>
            <a:ext cx="4850025" cy="2762649"/>
          </a:xfrm>
          <a:prstGeom prst="rect">
            <a:avLst/>
          </a:prstGeom>
          <a:noFill/>
          <a:ln>
            <a:noFill/>
          </a:ln>
        </p:spPr>
      </p:pic>
      <p:sp>
        <p:nvSpPr>
          <p:cNvPr id="341" name="Google Shape;341;p17"/>
          <p:cNvSpPr txBox="1"/>
          <p:nvPr/>
        </p:nvSpPr>
        <p:spPr>
          <a:xfrm>
            <a:off x="618375" y="4214000"/>
            <a:ext cx="3678600" cy="32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Nunito"/>
                <a:ea typeface="Nunito"/>
                <a:cs typeface="Nunito"/>
                <a:sym typeface="Nunito"/>
              </a:rPr>
              <a:t>Figure 5:</a:t>
            </a:r>
            <a:r>
              <a:rPr lang="en" sz="800">
                <a:latin typeface="Nunito"/>
                <a:ea typeface="Nunito"/>
                <a:cs typeface="Nunito"/>
                <a:sym typeface="Nunito"/>
              </a:rPr>
              <a:t> Fast Bilateral Stereo stages</a:t>
            </a:r>
            <a:endParaRPr sz="800">
              <a:latin typeface="Nunito"/>
              <a:ea typeface="Nunito"/>
              <a:cs typeface="Nunito"/>
              <a:sym typeface="Nunito"/>
            </a:endParaRPr>
          </a:p>
          <a:p>
            <a:pPr indent="0" lvl="0" marL="0" rtl="0" algn="l">
              <a:spcBef>
                <a:spcPts val="0"/>
              </a:spcBef>
              <a:spcAft>
                <a:spcPts val="0"/>
              </a:spcAft>
              <a:buNone/>
            </a:pPr>
            <a:r>
              <a:rPr b="1" lang="en" sz="700">
                <a:latin typeface="Nunito"/>
                <a:ea typeface="Nunito"/>
                <a:cs typeface="Nunito"/>
                <a:sym typeface="Nunito"/>
              </a:rPr>
              <a:t>Source:</a:t>
            </a:r>
            <a:r>
              <a:rPr lang="en" sz="700">
                <a:latin typeface="Nunito"/>
                <a:ea typeface="Nunito"/>
                <a:cs typeface="Nunito"/>
                <a:sym typeface="Nunito"/>
              </a:rPr>
              <a:t> https://arxiv.org/pdf/1807.01874</a:t>
            </a:r>
            <a:endParaRPr sz="700">
              <a:latin typeface="Nunito"/>
              <a:ea typeface="Nunito"/>
              <a:cs typeface="Nunito"/>
              <a:sym typeface="Nunito"/>
            </a:endParaRPr>
          </a:p>
        </p:txBody>
      </p:sp>
      <p:sp>
        <p:nvSpPr>
          <p:cNvPr id="342" name="Google Shape;342;p17"/>
          <p:cNvSpPr txBox="1"/>
          <p:nvPr/>
        </p:nvSpPr>
        <p:spPr>
          <a:xfrm>
            <a:off x="5651050" y="1451350"/>
            <a:ext cx="2748300" cy="32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Nunito"/>
                <a:ea typeface="Nunito"/>
                <a:cs typeface="Nunito"/>
                <a:sym typeface="Nunito"/>
              </a:rPr>
              <a:t>Cost calculation: </a:t>
            </a:r>
            <a:r>
              <a:rPr lang="en" sz="1200">
                <a:latin typeface="Nunito"/>
                <a:ea typeface="Nunito"/>
                <a:cs typeface="Nunito"/>
                <a:sym typeface="Nunito"/>
              </a:rPr>
              <a:t>NCC</a:t>
            </a:r>
            <a:endParaRPr sz="1200">
              <a:latin typeface="Nunito"/>
              <a:ea typeface="Nunito"/>
              <a:cs typeface="Nunito"/>
              <a:sym typeface="Nunito"/>
            </a:endParaRPr>
          </a:p>
        </p:txBody>
      </p:sp>
      <p:pic>
        <p:nvPicPr>
          <p:cNvPr id="343" name="Google Shape;343;p17"/>
          <p:cNvPicPr preferRelativeResize="0"/>
          <p:nvPr/>
        </p:nvPicPr>
        <p:blipFill>
          <a:blip r:embed="rId6">
            <a:alphaModFix/>
          </a:blip>
          <a:stretch>
            <a:fillRect/>
          </a:stretch>
        </p:blipFill>
        <p:spPr>
          <a:xfrm>
            <a:off x="5790750" y="2618985"/>
            <a:ext cx="100225" cy="137591"/>
          </a:xfrm>
          <a:prstGeom prst="rect">
            <a:avLst/>
          </a:prstGeom>
          <a:noFill/>
          <a:ln>
            <a:noFill/>
          </a:ln>
        </p:spPr>
      </p:pic>
      <p:pic>
        <p:nvPicPr>
          <p:cNvPr id="344" name="Google Shape;344;p17"/>
          <p:cNvPicPr preferRelativeResize="0"/>
          <p:nvPr/>
        </p:nvPicPr>
        <p:blipFill>
          <a:blip r:embed="rId7">
            <a:alphaModFix/>
          </a:blip>
          <a:stretch>
            <a:fillRect/>
          </a:stretch>
        </p:blipFill>
        <p:spPr>
          <a:xfrm>
            <a:off x="5790750" y="2779750"/>
            <a:ext cx="100225" cy="165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18"/>
          <p:cNvSpPr txBox="1"/>
          <p:nvPr/>
        </p:nvSpPr>
        <p:spPr>
          <a:xfrm>
            <a:off x="4549525" y="3896138"/>
            <a:ext cx="2879100" cy="33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Nunito"/>
                <a:ea typeface="Nunito"/>
                <a:cs typeface="Nunito"/>
                <a:sym typeface="Nunito"/>
              </a:rPr>
              <a:t>Where          and     are empirically derived.</a:t>
            </a:r>
            <a:endParaRPr sz="1000">
              <a:latin typeface="Nunito"/>
              <a:ea typeface="Nunito"/>
              <a:cs typeface="Nunito"/>
              <a:sym typeface="Nunito"/>
            </a:endParaRPr>
          </a:p>
        </p:txBody>
      </p:sp>
      <p:sp>
        <p:nvSpPr>
          <p:cNvPr id="350" name="Google Shape;350;p18"/>
          <p:cNvSpPr txBox="1"/>
          <p:nvPr>
            <p:ph type="title"/>
          </p:nvPr>
        </p:nvSpPr>
        <p:spPr>
          <a:xfrm>
            <a:off x="618375" y="200700"/>
            <a:ext cx="7554600" cy="62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Aggregation using </a:t>
            </a:r>
            <a:r>
              <a:rPr lang="en" sz="2400"/>
              <a:t>Locally Consistent Stereo</a:t>
            </a:r>
            <a:endParaRPr sz="2400"/>
          </a:p>
        </p:txBody>
      </p:sp>
      <p:sp>
        <p:nvSpPr>
          <p:cNvPr id="351" name="Google Shape;351;p18"/>
          <p:cNvSpPr txBox="1"/>
          <p:nvPr>
            <p:ph idx="1" type="body"/>
          </p:nvPr>
        </p:nvSpPr>
        <p:spPr>
          <a:xfrm>
            <a:off x="1144675" y="801375"/>
            <a:ext cx="7486200" cy="524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200"/>
              <a:t>This aggregation technique defines a plausibility function that explicitly captures the geometric and photometric constraints implicitly and independently enforced within the neighboring pixels.</a:t>
            </a:r>
            <a:endParaRPr sz="1200"/>
          </a:p>
        </p:txBody>
      </p:sp>
      <p:pic>
        <p:nvPicPr>
          <p:cNvPr id="352" name="Google Shape;352;p18"/>
          <p:cNvPicPr preferRelativeResize="0"/>
          <p:nvPr/>
        </p:nvPicPr>
        <p:blipFill>
          <a:blip r:embed="rId3">
            <a:alphaModFix/>
          </a:blip>
          <a:stretch>
            <a:fillRect/>
          </a:stretch>
        </p:blipFill>
        <p:spPr>
          <a:xfrm>
            <a:off x="555875" y="1469562"/>
            <a:ext cx="2284600" cy="1291525"/>
          </a:xfrm>
          <a:prstGeom prst="rect">
            <a:avLst/>
          </a:prstGeom>
          <a:noFill/>
          <a:ln>
            <a:noFill/>
          </a:ln>
        </p:spPr>
      </p:pic>
      <p:pic>
        <p:nvPicPr>
          <p:cNvPr id="353" name="Google Shape;353;p18"/>
          <p:cNvPicPr preferRelativeResize="0"/>
          <p:nvPr/>
        </p:nvPicPr>
        <p:blipFill>
          <a:blip r:embed="rId4">
            <a:alphaModFix/>
          </a:blip>
          <a:stretch>
            <a:fillRect/>
          </a:stretch>
        </p:blipFill>
        <p:spPr>
          <a:xfrm>
            <a:off x="3156275" y="1509550"/>
            <a:ext cx="994075" cy="1029700"/>
          </a:xfrm>
          <a:prstGeom prst="rect">
            <a:avLst/>
          </a:prstGeom>
          <a:noFill/>
          <a:ln>
            <a:noFill/>
          </a:ln>
        </p:spPr>
      </p:pic>
      <p:pic>
        <p:nvPicPr>
          <p:cNvPr id="354" name="Google Shape;354;p18"/>
          <p:cNvPicPr preferRelativeResize="0"/>
          <p:nvPr/>
        </p:nvPicPr>
        <p:blipFill rotWithShape="1">
          <a:blip r:embed="rId5">
            <a:alphaModFix/>
          </a:blip>
          <a:srcRect b="18732" l="0" r="0" t="0"/>
          <a:stretch/>
        </p:blipFill>
        <p:spPr>
          <a:xfrm>
            <a:off x="1513450" y="3118775"/>
            <a:ext cx="1415700" cy="1413600"/>
          </a:xfrm>
          <a:prstGeom prst="rect">
            <a:avLst/>
          </a:prstGeom>
          <a:noFill/>
          <a:ln>
            <a:noFill/>
          </a:ln>
        </p:spPr>
      </p:pic>
      <p:grpSp>
        <p:nvGrpSpPr>
          <p:cNvPr id="355" name="Google Shape;355;p18"/>
          <p:cNvGrpSpPr/>
          <p:nvPr/>
        </p:nvGrpSpPr>
        <p:grpSpPr>
          <a:xfrm>
            <a:off x="4519525" y="2181387"/>
            <a:ext cx="4111351" cy="579300"/>
            <a:chOff x="4466150" y="1914975"/>
            <a:chExt cx="4111351" cy="579300"/>
          </a:xfrm>
        </p:grpSpPr>
        <p:pic>
          <p:nvPicPr>
            <p:cNvPr id="356" name="Google Shape;356;p18"/>
            <p:cNvPicPr preferRelativeResize="0"/>
            <p:nvPr/>
          </p:nvPicPr>
          <p:blipFill rotWithShape="1">
            <a:blip r:embed="rId6">
              <a:alphaModFix/>
            </a:blip>
            <a:srcRect b="69891" l="0" r="0" t="0"/>
            <a:stretch/>
          </p:blipFill>
          <p:spPr>
            <a:xfrm>
              <a:off x="4466150" y="1914975"/>
              <a:ext cx="4111351" cy="579300"/>
            </a:xfrm>
            <a:prstGeom prst="rect">
              <a:avLst/>
            </a:prstGeom>
            <a:noFill/>
            <a:ln>
              <a:noFill/>
            </a:ln>
          </p:spPr>
        </p:pic>
        <p:pic>
          <p:nvPicPr>
            <p:cNvPr id="357" name="Google Shape;357;p18"/>
            <p:cNvPicPr preferRelativeResize="0"/>
            <p:nvPr/>
          </p:nvPicPr>
          <p:blipFill>
            <a:blip r:embed="rId7">
              <a:alphaModFix/>
            </a:blip>
            <a:stretch>
              <a:fillRect/>
            </a:stretch>
          </p:blipFill>
          <p:spPr>
            <a:xfrm>
              <a:off x="6033175" y="2250987"/>
              <a:ext cx="72550" cy="91900"/>
            </a:xfrm>
            <a:prstGeom prst="rect">
              <a:avLst/>
            </a:prstGeom>
            <a:noFill/>
            <a:ln>
              <a:noFill/>
            </a:ln>
          </p:spPr>
        </p:pic>
        <p:pic>
          <p:nvPicPr>
            <p:cNvPr id="358" name="Google Shape;358;p18"/>
            <p:cNvPicPr preferRelativeResize="0"/>
            <p:nvPr/>
          </p:nvPicPr>
          <p:blipFill>
            <a:blip r:embed="rId8">
              <a:alphaModFix/>
            </a:blip>
            <a:stretch>
              <a:fillRect/>
            </a:stretch>
          </p:blipFill>
          <p:spPr>
            <a:xfrm>
              <a:off x="7222825" y="2257337"/>
              <a:ext cx="62550" cy="79225"/>
            </a:xfrm>
            <a:prstGeom prst="rect">
              <a:avLst/>
            </a:prstGeom>
            <a:noFill/>
            <a:ln>
              <a:noFill/>
            </a:ln>
          </p:spPr>
        </p:pic>
        <p:pic>
          <p:nvPicPr>
            <p:cNvPr id="359" name="Google Shape;359;p18"/>
            <p:cNvPicPr preferRelativeResize="0"/>
            <p:nvPr/>
          </p:nvPicPr>
          <p:blipFill>
            <a:blip r:embed="rId9">
              <a:alphaModFix/>
            </a:blip>
            <a:stretch>
              <a:fillRect/>
            </a:stretch>
          </p:blipFill>
          <p:spPr>
            <a:xfrm>
              <a:off x="8130100" y="2258513"/>
              <a:ext cx="72550" cy="76825"/>
            </a:xfrm>
            <a:prstGeom prst="rect">
              <a:avLst/>
            </a:prstGeom>
            <a:noFill/>
            <a:ln>
              <a:noFill/>
            </a:ln>
          </p:spPr>
        </p:pic>
        <p:pic>
          <p:nvPicPr>
            <p:cNvPr id="360" name="Google Shape;360;p18"/>
            <p:cNvPicPr preferRelativeResize="0"/>
            <p:nvPr/>
          </p:nvPicPr>
          <p:blipFill>
            <a:blip r:embed="rId10">
              <a:alphaModFix/>
            </a:blip>
            <a:stretch>
              <a:fillRect/>
            </a:stretch>
          </p:blipFill>
          <p:spPr>
            <a:xfrm>
              <a:off x="6390487" y="2219325"/>
              <a:ext cx="262675" cy="218900"/>
            </a:xfrm>
            <a:prstGeom prst="rect">
              <a:avLst/>
            </a:prstGeom>
            <a:noFill/>
            <a:ln>
              <a:noFill/>
            </a:ln>
          </p:spPr>
        </p:pic>
        <p:pic>
          <p:nvPicPr>
            <p:cNvPr id="361" name="Google Shape;361;p18"/>
            <p:cNvPicPr preferRelativeResize="0"/>
            <p:nvPr/>
          </p:nvPicPr>
          <p:blipFill>
            <a:blip r:embed="rId10">
              <a:alphaModFix/>
            </a:blip>
            <a:stretch>
              <a:fillRect/>
            </a:stretch>
          </p:blipFill>
          <p:spPr>
            <a:xfrm>
              <a:off x="7576400" y="2219325"/>
              <a:ext cx="262675" cy="218900"/>
            </a:xfrm>
            <a:prstGeom prst="rect">
              <a:avLst/>
            </a:prstGeom>
            <a:noFill/>
            <a:ln>
              <a:noFill/>
            </a:ln>
          </p:spPr>
        </p:pic>
        <p:pic>
          <p:nvPicPr>
            <p:cNvPr id="362" name="Google Shape;362;p18"/>
            <p:cNvPicPr preferRelativeResize="0"/>
            <p:nvPr/>
          </p:nvPicPr>
          <p:blipFill>
            <a:blip r:embed="rId10">
              <a:alphaModFix/>
            </a:blip>
            <a:stretch>
              <a:fillRect/>
            </a:stretch>
          </p:blipFill>
          <p:spPr>
            <a:xfrm>
              <a:off x="8279812" y="2219325"/>
              <a:ext cx="262675" cy="218900"/>
            </a:xfrm>
            <a:prstGeom prst="rect">
              <a:avLst/>
            </a:prstGeom>
            <a:noFill/>
            <a:ln>
              <a:noFill/>
            </a:ln>
          </p:spPr>
        </p:pic>
      </p:grpSp>
      <p:sp>
        <p:nvSpPr>
          <p:cNvPr id="363" name="Google Shape;363;p18"/>
          <p:cNvSpPr txBox="1"/>
          <p:nvPr/>
        </p:nvSpPr>
        <p:spPr>
          <a:xfrm>
            <a:off x="555925" y="2761075"/>
            <a:ext cx="2284500" cy="336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800">
                <a:latin typeface="Nunito"/>
                <a:ea typeface="Nunito"/>
                <a:cs typeface="Nunito"/>
                <a:sym typeface="Nunito"/>
              </a:rPr>
              <a:t>Figure 6:</a:t>
            </a:r>
            <a:r>
              <a:rPr lang="en" sz="800">
                <a:latin typeface="Nunito"/>
                <a:ea typeface="Nunito"/>
                <a:cs typeface="Nunito"/>
                <a:sym typeface="Nunito"/>
              </a:rPr>
              <a:t> Central pixel ‘</a:t>
            </a:r>
            <a:r>
              <a:rPr b="1" lang="en" sz="800">
                <a:latin typeface="Nunito"/>
                <a:ea typeface="Nunito"/>
                <a:cs typeface="Nunito"/>
                <a:sym typeface="Nunito"/>
              </a:rPr>
              <a:t>f</a:t>
            </a:r>
            <a:r>
              <a:rPr lang="en" sz="800">
                <a:latin typeface="Nunito"/>
                <a:ea typeface="Nunito"/>
                <a:cs typeface="Nunito"/>
                <a:sym typeface="Nunito"/>
              </a:rPr>
              <a:t>’ and supporting pixel ‘</a:t>
            </a:r>
            <a:r>
              <a:rPr b="1" lang="en" sz="800">
                <a:latin typeface="Nunito"/>
                <a:ea typeface="Nunito"/>
                <a:cs typeface="Nunito"/>
                <a:sym typeface="Nunito"/>
              </a:rPr>
              <a:t>g</a:t>
            </a:r>
            <a:r>
              <a:rPr lang="en" sz="800">
                <a:latin typeface="Nunito"/>
                <a:ea typeface="Nunito"/>
                <a:cs typeface="Nunito"/>
                <a:sym typeface="Nunito"/>
              </a:rPr>
              <a:t>’ in reference and target images.</a:t>
            </a:r>
            <a:endParaRPr sz="800">
              <a:latin typeface="Nunito"/>
              <a:ea typeface="Nunito"/>
              <a:cs typeface="Nunito"/>
              <a:sym typeface="Nunito"/>
            </a:endParaRPr>
          </a:p>
        </p:txBody>
      </p:sp>
      <p:sp>
        <p:nvSpPr>
          <p:cNvPr id="364" name="Google Shape;364;p18"/>
          <p:cNvSpPr txBox="1"/>
          <p:nvPr/>
        </p:nvSpPr>
        <p:spPr>
          <a:xfrm>
            <a:off x="3030225" y="2709000"/>
            <a:ext cx="1318500" cy="620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800">
                <a:latin typeface="Nunito"/>
                <a:ea typeface="Nunito"/>
                <a:cs typeface="Nunito"/>
                <a:sym typeface="Nunito"/>
              </a:rPr>
              <a:t>Figure 7:</a:t>
            </a:r>
            <a:r>
              <a:rPr lang="en" sz="800">
                <a:latin typeface="Nunito"/>
                <a:ea typeface="Nunito"/>
                <a:cs typeface="Nunito"/>
                <a:sym typeface="Nunito"/>
              </a:rPr>
              <a:t> Pixels in the reference image block supporting the disparity assumption.</a:t>
            </a:r>
            <a:endParaRPr sz="800">
              <a:latin typeface="Nunito"/>
              <a:ea typeface="Nunito"/>
              <a:cs typeface="Nunito"/>
              <a:sym typeface="Nunito"/>
            </a:endParaRPr>
          </a:p>
        </p:txBody>
      </p:sp>
      <p:sp>
        <p:nvSpPr>
          <p:cNvPr id="365" name="Google Shape;365;p18"/>
          <p:cNvSpPr txBox="1"/>
          <p:nvPr/>
        </p:nvSpPr>
        <p:spPr>
          <a:xfrm>
            <a:off x="4519525" y="1805963"/>
            <a:ext cx="2879100" cy="33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Support probability calculation</a:t>
            </a:r>
            <a:endParaRPr b="1">
              <a:latin typeface="Nunito"/>
              <a:ea typeface="Nunito"/>
              <a:cs typeface="Nunito"/>
              <a:sym typeface="Nunito"/>
            </a:endParaRPr>
          </a:p>
        </p:txBody>
      </p:sp>
      <p:pic>
        <p:nvPicPr>
          <p:cNvPr id="366" name="Google Shape;366;p18"/>
          <p:cNvPicPr preferRelativeResize="0"/>
          <p:nvPr/>
        </p:nvPicPr>
        <p:blipFill>
          <a:blip r:embed="rId11">
            <a:alphaModFix/>
          </a:blip>
          <a:stretch>
            <a:fillRect/>
          </a:stretch>
        </p:blipFill>
        <p:spPr>
          <a:xfrm>
            <a:off x="4549525" y="2760682"/>
            <a:ext cx="2966700" cy="280775"/>
          </a:xfrm>
          <a:prstGeom prst="rect">
            <a:avLst/>
          </a:prstGeom>
          <a:noFill/>
          <a:ln>
            <a:noFill/>
          </a:ln>
        </p:spPr>
      </p:pic>
      <p:pic>
        <p:nvPicPr>
          <p:cNvPr id="367" name="Google Shape;367;p18"/>
          <p:cNvPicPr preferRelativeResize="0"/>
          <p:nvPr/>
        </p:nvPicPr>
        <p:blipFill>
          <a:blip r:embed="rId12">
            <a:alphaModFix/>
          </a:blip>
          <a:stretch>
            <a:fillRect/>
          </a:stretch>
        </p:blipFill>
        <p:spPr>
          <a:xfrm>
            <a:off x="4519525" y="3112375"/>
            <a:ext cx="2431851" cy="397325"/>
          </a:xfrm>
          <a:prstGeom prst="rect">
            <a:avLst/>
          </a:prstGeom>
          <a:noFill/>
          <a:ln>
            <a:noFill/>
          </a:ln>
        </p:spPr>
      </p:pic>
      <p:pic>
        <p:nvPicPr>
          <p:cNvPr id="368" name="Google Shape;368;p18"/>
          <p:cNvPicPr preferRelativeResize="0"/>
          <p:nvPr/>
        </p:nvPicPr>
        <p:blipFill>
          <a:blip r:embed="rId13">
            <a:alphaModFix/>
          </a:blip>
          <a:stretch>
            <a:fillRect/>
          </a:stretch>
        </p:blipFill>
        <p:spPr>
          <a:xfrm>
            <a:off x="4609500" y="3480655"/>
            <a:ext cx="2431851" cy="368607"/>
          </a:xfrm>
          <a:prstGeom prst="rect">
            <a:avLst/>
          </a:prstGeom>
          <a:noFill/>
          <a:ln>
            <a:noFill/>
          </a:ln>
        </p:spPr>
      </p:pic>
      <p:sp>
        <p:nvSpPr>
          <p:cNvPr id="369" name="Google Shape;369;p18"/>
          <p:cNvSpPr txBox="1"/>
          <p:nvPr/>
        </p:nvSpPr>
        <p:spPr>
          <a:xfrm>
            <a:off x="555925" y="4510750"/>
            <a:ext cx="3198900" cy="441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800">
                <a:latin typeface="Nunito"/>
                <a:ea typeface="Nunito"/>
                <a:cs typeface="Nunito"/>
                <a:sym typeface="Nunito"/>
              </a:rPr>
              <a:t>Figure 8: </a:t>
            </a:r>
            <a:r>
              <a:rPr lang="en" sz="800">
                <a:latin typeface="Nunito"/>
                <a:ea typeface="Nunito"/>
                <a:cs typeface="Nunito"/>
                <a:sym typeface="Nunito"/>
              </a:rPr>
              <a:t>The same red point is included by the supports deployed to determine the correspondences of different blue points.</a:t>
            </a:r>
            <a:endParaRPr sz="800">
              <a:latin typeface="Nunito"/>
              <a:ea typeface="Nunito"/>
              <a:cs typeface="Nunito"/>
              <a:sym typeface="Nunito"/>
            </a:endParaRPr>
          </a:p>
          <a:p>
            <a:pPr indent="0" lvl="0" marL="0" rtl="0" algn="l">
              <a:spcBef>
                <a:spcPts val="0"/>
              </a:spcBef>
              <a:spcAft>
                <a:spcPts val="0"/>
              </a:spcAft>
              <a:buNone/>
            </a:pPr>
            <a:r>
              <a:rPr b="1" lang="en" sz="700">
                <a:latin typeface="Nunito"/>
                <a:ea typeface="Nunito"/>
                <a:cs typeface="Nunito"/>
                <a:sym typeface="Nunito"/>
              </a:rPr>
              <a:t>Source:</a:t>
            </a:r>
            <a:r>
              <a:rPr lang="en" sz="700">
                <a:latin typeface="Nunito"/>
                <a:ea typeface="Nunito"/>
                <a:cs typeface="Nunito"/>
                <a:sym typeface="Nunito"/>
              </a:rPr>
              <a:t> </a:t>
            </a:r>
            <a:r>
              <a:rPr lang="en" sz="700" u="sng">
                <a:solidFill>
                  <a:schemeClr val="hlink"/>
                </a:solidFill>
                <a:hlinkClick r:id="rId14"/>
              </a:rPr>
              <a:t>https://ieeexplore.ieee.org/document/5457496</a:t>
            </a:r>
            <a:endParaRPr sz="700">
              <a:latin typeface="Nunito"/>
              <a:ea typeface="Nunito"/>
              <a:cs typeface="Nunito"/>
              <a:sym typeface="Nunito"/>
            </a:endParaRPr>
          </a:p>
        </p:txBody>
      </p:sp>
      <p:pic>
        <p:nvPicPr>
          <p:cNvPr id="370" name="Google Shape;370;p18"/>
          <p:cNvPicPr preferRelativeResize="0"/>
          <p:nvPr/>
        </p:nvPicPr>
        <p:blipFill rotWithShape="1">
          <a:blip r:embed="rId15">
            <a:alphaModFix/>
          </a:blip>
          <a:srcRect b="0" l="3513" r="50973" t="0"/>
          <a:stretch/>
        </p:blipFill>
        <p:spPr>
          <a:xfrm>
            <a:off x="5044425" y="3983513"/>
            <a:ext cx="312425" cy="161250"/>
          </a:xfrm>
          <a:prstGeom prst="rect">
            <a:avLst/>
          </a:prstGeom>
          <a:noFill/>
          <a:ln>
            <a:noFill/>
          </a:ln>
        </p:spPr>
      </p:pic>
      <p:pic>
        <p:nvPicPr>
          <p:cNvPr id="371" name="Google Shape;371;p18"/>
          <p:cNvPicPr preferRelativeResize="0"/>
          <p:nvPr/>
        </p:nvPicPr>
        <p:blipFill rotWithShape="1">
          <a:blip r:embed="rId16">
            <a:alphaModFix/>
          </a:blip>
          <a:srcRect b="0" l="82902" r="0" t="0"/>
          <a:stretch/>
        </p:blipFill>
        <p:spPr>
          <a:xfrm>
            <a:off x="5579250" y="3992038"/>
            <a:ext cx="112500" cy="152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Google Shape;376;p19"/>
          <p:cNvSpPr txBox="1"/>
          <p:nvPr/>
        </p:nvSpPr>
        <p:spPr>
          <a:xfrm rot="1126740">
            <a:off x="3735874" y="2323322"/>
            <a:ext cx="1011125" cy="321893"/>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Nunito"/>
                <a:ea typeface="Nunito"/>
                <a:cs typeface="Nunito"/>
                <a:sym typeface="Nunito"/>
              </a:rPr>
              <a:t>Heterogeneous</a:t>
            </a:r>
            <a:endParaRPr sz="800">
              <a:latin typeface="Nunito"/>
              <a:ea typeface="Nunito"/>
              <a:cs typeface="Nunito"/>
              <a:sym typeface="Nunito"/>
            </a:endParaRPr>
          </a:p>
          <a:p>
            <a:pPr indent="0" lvl="0" marL="0" rtl="0" algn="l">
              <a:spcBef>
                <a:spcPts val="0"/>
              </a:spcBef>
              <a:spcAft>
                <a:spcPts val="0"/>
              </a:spcAft>
              <a:buNone/>
            </a:pPr>
            <a:r>
              <a:rPr lang="en" sz="800">
                <a:latin typeface="Nunito"/>
                <a:ea typeface="Nunito"/>
                <a:cs typeface="Nunito"/>
                <a:sym typeface="Nunito"/>
              </a:rPr>
              <a:t>Multi-threading</a:t>
            </a:r>
            <a:endParaRPr sz="800">
              <a:latin typeface="Nunito"/>
              <a:ea typeface="Nunito"/>
              <a:cs typeface="Nunito"/>
              <a:sym typeface="Nunito"/>
            </a:endParaRPr>
          </a:p>
        </p:txBody>
      </p:sp>
      <p:sp>
        <p:nvSpPr>
          <p:cNvPr id="377" name="Google Shape;377;p19"/>
          <p:cNvSpPr txBox="1"/>
          <p:nvPr>
            <p:ph type="title"/>
          </p:nvPr>
        </p:nvSpPr>
        <p:spPr>
          <a:xfrm>
            <a:off x="618375" y="200700"/>
            <a:ext cx="7554600" cy="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Compute Optimization</a:t>
            </a:r>
            <a:endParaRPr sz="2400"/>
          </a:p>
        </p:txBody>
      </p:sp>
      <p:sp>
        <p:nvSpPr>
          <p:cNvPr id="378" name="Google Shape;378;p19"/>
          <p:cNvSpPr txBox="1"/>
          <p:nvPr>
            <p:ph idx="1" type="body"/>
          </p:nvPr>
        </p:nvSpPr>
        <p:spPr>
          <a:xfrm>
            <a:off x="1144675" y="801375"/>
            <a:ext cx="7486200" cy="524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200"/>
              <a:t>Full fledged stereo matching disparity calculation is a compute intensive process, especially when working with huge cost volumes</a:t>
            </a:r>
            <a:r>
              <a:rPr lang="en" sz="1200"/>
              <a:t>.</a:t>
            </a:r>
            <a:endParaRPr sz="1200"/>
          </a:p>
        </p:txBody>
      </p:sp>
      <p:pic>
        <p:nvPicPr>
          <p:cNvPr id="379" name="Google Shape;379;p19"/>
          <p:cNvPicPr preferRelativeResize="0"/>
          <p:nvPr/>
        </p:nvPicPr>
        <p:blipFill>
          <a:blip r:embed="rId3">
            <a:alphaModFix/>
          </a:blip>
          <a:stretch>
            <a:fillRect/>
          </a:stretch>
        </p:blipFill>
        <p:spPr>
          <a:xfrm>
            <a:off x="618375" y="1569350"/>
            <a:ext cx="1879075" cy="1549274"/>
          </a:xfrm>
          <a:prstGeom prst="rect">
            <a:avLst/>
          </a:prstGeom>
          <a:noFill/>
          <a:ln>
            <a:noFill/>
          </a:ln>
        </p:spPr>
      </p:pic>
      <p:graphicFrame>
        <p:nvGraphicFramePr>
          <p:cNvPr id="380" name="Google Shape;380;p19"/>
          <p:cNvGraphicFramePr/>
          <p:nvPr/>
        </p:nvGraphicFramePr>
        <p:xfrm>
          <a:off x="618375" y="1569350"/>
          <a:ext cx="3000000" cy="3000000"/>
        </p:xfrm>
        <a:graphic>
          <a:graphicData uri="http://schemas.openxmlformats.org/drawingml/2006/table">
            <a:tbl>
              <a:tblPr>
                <a:noFill/>
                <a:tableStyleId>{97D77E52-B873-4DB7-A564-9AF1D1A5B49A}</a:tableStyleId>
              </a:tblPr>
              <a:tblGrid>
                <a:gridCol w="1879075"/>
              </a:tblGrid>
              <a:tr h="317575">
                <a:tc>
                  <a:txBody>
                    <a:bodyPr>
                      <a:noAutofit/>
                    </a:bodyPr>
                    <a:lstStyle/>
                    <a:p>
                      <a:pPr indent="0" lvl="0" marL="0" rtl="0" algn="l">
                        <a:spcBef>
                          <a:spcPts val="0"/>
                        </a:spcBef>
                        <a:spcAft>
                          <a:spcPts val="0"/>
                        </a:spcAft>
                        <a:buNone/>
                      </a:pPr>
                      <a:r>
                        <a:t/>
                      </a:r>
                      <a:endParaRPr/>
                    </a:p>
                  </a:txBody>
                  <a:tcPr marT="91425" marB="91425" marR="91425" marL="91425">
                    <a:lnL cap="flat" cmpd="sng" w="28575">
                      <a:solidFill>
                        <a:srgbClr val="B7B7B7"/>
                      </a:solidFill>
                      <a:prstDash val="solid"/>
                      <a:round/>
                      <a:headEnd len="sm" w="sm" type="none"/>
                      <a:tailEnd len="sm" w="sm" type="none"/>
                    </a:lnL>
                    <a:lnR cap="flat" cmpd="sng" w="28575">
                      <a:solidFill>
                        <a:srgbClr val="B7B7B7"/>
                      </a:solidFill>
                      <a:prstDash val="solid"/>
                      <a:round/>
                      <a:headEnd len="sm" w="sm" type="none"/>
                      <a:tailEnd len="sm" w="sm" type="none"/>
                    </a:lnR>
                    <a:lnT cap="flat" cmpd="sng" w="28575">
                      <a:solidFill>
                        <a:srgbClr val="B7B7B7"/>
                      </a:solidFill>
                      <a:prstDash val="solid"/>
                      <a:round/>
                      <a:headEnd len="sm" w="sm" type="none"/>
                      <a:tailEnd len="sm" w="sm" type="none"/>
                    </a:lnT>
                    <a:lnB cap="flat" cmpd="sng" w="28575">
                      <a:solidFill>
                        <a:srgbClr val="B7B7B7"/>
                      </a:solidFill>
                      <a:prstDash val="solid"/>
                      <a:round/>
                      <a:headEnd len="sm" w="sm" type="none"/>
                      <a:tailEnd len="sm" w="sm" type="none"/>
                    </a:lnB>
                  </a:tcPr>
                </a:tc>
              </a:tr>
              <a:tr h="396200">
                <a:tc>
                  <a:txBody>
                    <a:bodyPr>
                      <a:noAutofit/>
                    </a:bodyPr>
                    <a:lstStyle/>
                    <a:p>
                      <a:pPr indent="0" lvl="0" marL="0" rtl="0" algn="l">
                        <a:spcBef>
                          <a:spcPts val="0"/>
                        </a:spcBef>
                        <a:spcAft>
                          <a:spcPts val="0"/>
                        </a:spcAft>
                        <a:buNone/>
                      </a:pPr>
                      <a:r>
                        <a:t/>
                      </a:r>
                      <a:endParaRPr/>
                    </a:p>
                  </a:txBody>
                  <a:tcPr marT="91425" marB="91425" marR="91425" marL="91425">
                    <a:lnL cap="flat" cmpd="sng" w="28575">
                      <a:solidFill>
                        <a:srgbClr val="B7B7B7"/>
                      </a:solidFill>
                      <a:prstDash val="solid"/>
                      <a:round/>
                      <a:headEnd len="sm" w="sm" type="none"/>
                      <a:tailEnd len="sm" w="sm" type="none"/>
                    </a:lnL>
                    <a:lnR cap="flat" cmpd="sng" w="28575">
                      <a:solidFill>
                        <a:srgbClr val="B7B7B7"/>
                      </a:solidFill>
                      <a:prstDash val="solid"/>
                      <a:round/>
                      <a:headEnd len="sm" w="sm" type="none"/>
                      <a:tailEnd len="sm" w="sm" type="none"/>
                    </a:lnR>
                    <a:lnT cap="flat" cmpd="sng" w="28575">
                      <a:solidFill>
                        <a:srgbClr val="B7B7B7"/>
                      </a:solidFill>
                      <a:prstDash val="solid"/>
                      <a:round/>
                      <a:headEnd len="sm" w="sm" type="none"/>
                      <a:tailEnd len="sm" w="sm" type="none"/>
                    </a:lnT>
                    <a:lnB cap="flat" cmpd="sng" w="28575">
                      <a:solidFill>
                        <a:srgbClr val="B7B7B7"/>
                      </a:solidFill>
                      <a:prstDash val="solid"/>
                      <a:round/>
                      <a:headEnd len="sm" w="sm" type="none"/>
                      <a:tailEnd len="sm" w="sm" type="none"/>
                    </a:lnB>
                  </a:tcPr>
                </a:tc>
              </a:tr>
              <a:tr h="396200">
                <a:tc>
                  <a:txBody>
                    <a:bodyPr>
                      <a:noAutofit/>
                    </a:bodyPr>
                    <a:lstStyle/>
                    <a:p>
                      <a:pPr indent="0" lvl="0" marL="0" rtl="0" algn="l">
                        <a:spcBef>
                          <a:spcPts val="0"/>
                        </a:spcBef>
                        <a:spcAft>
                          <a:spcPts val="0"/>
                        </a:spcAft>
                        <a:buNone/>
                      </a:pPr>
                      <a:r>
                        <a:t/>
                      </a:r>
                      <a:endParaRPr/>
                    </a:p>
                  </a:txBody>
                  <a:tcPr marT="91425" marB="91425" marR="91425" marL="91425">
                    <a:lnL cap="flat" cmpd="sng" w="28575">
                      <a:solidFill>
                        <a:srgbClr val="B7B7B7"/>
                      </a:solidFill>
                      <a:prstDash val="solid"/>
                      <a:round/>
                      <a:headEnd len="sm" w="sm" type="none"/>
                      <a:tailEnd len="sm" w="sm" type="none"/>
                    </a:lnL>
                    <a:lnR cap="flat" cmpd="sng" w="28575">
                      <a:solidFill>
                        <a:srgbClr val="B7B7B7"/>
                      </a:solidFill>
                      <a:prstDash val="solid"/>
                      <a:round/>
                      <a:headEnd len="sm" w="sm" type="none"/>
                      <a:tailEnd len="sm" w="sm" type="none"/>
                    </a:lnR>
                    <a:lnT cap="flat" cmpd="sng" w="28575">
                      <a:solidFill>
                        <a:srgbClr val="B7B7B7"/>
                      </a:solidFill>
                      <a:prstDash val="solid"/>
                      <a:round/>
                      <a:headEnd len="sm" w="sm" type="none"/>
                      <a:tailEnd len="sm" w="sm" type="none"/>
                    </a:lnT>
                    <a:lnB cap="flat" cmpd="sng" w="28575">
                      <a:solidFill>
                        <a:srgbClr val="B7B7B7"/>
                      </a:solidFill>
                      <a:prstDash val="solid"/>
                      <a:round/>
                      <a:headEnd len="sm" w="sm" type="none"/>
                      <a:tailEnd len="sm" w="sm" type="none"/>
                    </a:lnB>
                  </a:tcPr>
                </a:tc>
              </a:tr>
              <a:tr h="396200">
                <a:tc>
                  <a:txBody>
                    <a:bodyPr>
                      <a:noAutofit/>
                    </a:bodyPr>
                    <a:lstStyle/>
                    <a:p>
                      <a:pPr indent="0" lvl="0" marL="0" rtl="0" algn="l">
                        <a:spcBef>
                          <a:spcPts val="0"/>
                        </a:spcBef>
                        <a:spcAft>
                          <a:spcPts val="0"/>
                        </a:spcAft>
                        <a:buNone/>
                      </a:pPr>
                      <a:r>
                        <a:t/>
                      </a:r>
                      <a:endParaRPr/>
                    </a:p>
                  </a:txBody>
                  <a:tcPr marT="91425" marB="91425" marR="91425" marL="91425">
                    <a:lnL cap="flat" cmpd="sng" w="28575">
                      <a:solidFill>
                        <a:srgbClr val="B7B7B7"/>
                      </a:solidFill>
                      <a:prstDash val="solid"/>
                      <a:round/>
                      <a:headEnd len="sm" w="sm" type="none"/>
                      <a:tailEnd len="sm" w="sm" type="none"/>
                    </a:lnL>
                    <a:lnR cap="flat" cmpd="sng" w="28575">
                      <a:solidFill>
                        <a:srgbClr val="B7B7B7"/>
                      </a:solidFill>
                      <a:prstDash val="solid"/>
                      <a:round/>
                      <a:headEnd len="sm" w="sm" type="none"/>
                      <a:tailEnd len="sm" w="sm" type="none"/>
                    </a:lnR>
                    <a:lnT cap="flat" cmpd="sng" w="28575">
                      <a:solidFill>
                        <a:srgbClr val="B7B7B7"/>
                      </a:solidFill>
                      <a:prstDash val="solid"/>
                      <a:round/>
                      <a:headEnd len="sm" w="sm" type="none"/>
                      <a:tailEnd len="sm" w="sm" type="none"/>
                    </a:lnT>
                    <a:lnB cap="flat" cmpd="sng" w="28575">
                      <a:solidFill>
                        <a:srgbClr val="B7B7B7"/>
                      </a:solidFill>
                      <a:prstDash val="solid"/>
                      <a:round/>
                      <a:headEnd len="sm" w="sm" type="none"/>
                      <a:tailEnd len="sm" w="sm" type="none"/>
                    </a:lnB>
                  </a:tcPr>
                </a:tc>
              </a:tr>
            </a:tbl>
          </a:graphicData>
        </a:graphic>
      </p:graphicFrame>
      <p:sp>
        <p:nvSpPr>
          <p:cNvPr id="381" name="Google Shape;381;p19"/>
          <p:cNvSpPr/>
          <p:nvPr/>
        </p:nvSpPr>
        <p:spPr>
          <a:xfrm>
            <a:off x="2916375" y="1569375"/>
            <a:ext cx="726900" cy="3453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Thread 1</a:t>
            </a:r>
            <a:endParaRPr sz="1000"/>
          </a:p>
        </p:txBody>
      </p:sp>
      <p:sp>
        <p:nvSpPr>
          <p:cNvPr id="382" name="Google Shape;382;p19"/>
          <p:cNvSpPr/>
          <p:nvPr/>
        </p:nvSpPr>
        <p:spPr>
          <a:xfrm>
            <a:off x="2916375" y="1970692"/>
            <a:ext cx="726900" cy="3453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Thread 2</a:t>
            </a:r>
            <a:endParaRPr sz="1000"/>
          </a:p>
        </p:txBody>
      </p:sp>
      <p:sp>
        <p:nvSpPr>
          <p:cNvPr id="383" name="Google Shape;383;p19"/>
          <p:cNvSpPr/>
          <p:nvPr/>
        </p:nvSpPr>
        <p:spPr>
          <a:xfrm>
            <a:off x="2916375" y="2372008"/>
            <a:ext cx="726900" cy="3453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Thread 3</a:t>
            </a:r>
            <a:endParaRPr sz="1000"/>
          </a:p>
        </p:txBody>
      </p:sp>
      <p:sp>
        <p:nvSpPr>
          <p:cNvPr id="384" name="Google Shape;384;p19"/>
          <p:cNvSpPr/>
          <p:nvPr/>
        </p:nvSpPr>
        <p:spPr>
          <a:xfrm>
            <a:off x="2916375" y="2773325"/>
            <a:ext cx="726900" cy="3453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Thread 4</a:t>
            </a:r>
            <a:endParaRPr sz="1000"/>
          </a:p>
        </p:txBody>
      </p:sp>
      <p:cxnSp>
        <p:nvCxnSpPr>
          <p:cNvPr id="385" name="Google Shape;385;p19"/>
          <p:cNvCxnSpPr>
            <a:stCxn id="381" idx="1"/>
          </p:cNvCxnSpPr>
          <p:nvPr/>
        </p:nvCxnSpPr>
        <p:spPr>
          <a:xfrm rot="10800000">
            <a:off x="2485875" y="1742025"/>
            <a:ext cx="430500" cy="0"/>
          </a:xfrm>
          <a:prstGeom prst="straightConnector1">
            <a:avLst/>
          </a:prstGeom>
          <a:noFill/>
          <a:ln cap="flat" cmpd="sng" w="9525">
            <a:solidFill>
              <a:srgbClr val="B7B7B7"/>
            </a:solidFill>
            <a:prstDash val="solid"/>
            <a:round/>
            <a:headEnd len="med" w="med" type="none"/>
            <a:tailEnd len="med" w="med" type="none"/>
          </a:ln>
        </p:spPr>
      </p:cxnSp>
      <p:cxnSp>
        <p:nvCxnSpPr>
          <p:cNvPr id="386" name="Google Shape;386;p19"/>
          <p:cNvCxnSpPr>
            <a:stCxn id="382" idx="1"/>
          </p:cNvCxnSpPr>
          <p:nvPr/>
        </p:nvCxnSpPr>
        <p:spPr>
          <a:xfrm rot="10800000">
            <a:off x="2506875" y="2142742"/>
            <a:ext cx="409500" cy="600"/>
          </a:xfrm>
          <a:prstGeom prst="straightConnector1">
            <a:avLst/>
          </a:prstGeom>
          <a:noFill/>
          <a:ln cap="flat" cmpd="sng" w="9525">
            <a:solidFill>
              <a:srgbClr val="B7B7B7"/>
            </a:solidFill>
            <a:prstDash val="solid"/>
            <a:round/>
            <a:headEnd len="med" w="med" type="none"/>
            <a:tailEnd len="med" w="med" type="none"/>
          </a:ln>
        </p:spPr>
      </p:cxnSp>
      <p:cxnSp>
        <p:nvCxnSpPr>
          <p:cNvPr id="387" name="Google Shape;387;p19"/>
          <p:cNvCxnSpPr>
            <a:stCxn id="383" idx="1"/>
          </p:cNvCxnSpPr>
          <p:nvPr/>
        </p:nvCxnSpPr>
        <p:spPr>
          <a:xfrm rot="10800000">
            <a:off x="2506875" y="2535658"/>
            <a:ext cx="409500" cy="9000"/>
          </a:xfrm>
          <a:prstGeom prst="straightConnector1">
            <a:avLst/>
          </a:prstGeom>
          <a:noFill/>
          <a:ln cap="flat" cmpd="sng" w="9525">
            <a:solidFill>
              <a:srgbClr val="B7B7B7"/>
            </a:solidFill>
            <a:prstDash val="solid"/>
            <a:round/>
            <a:headEnd len="med" w="med" type="none"/>
            <a:tailEnd len="med" w="med" type="none"/>
          </a:ln>
        </p:spPr>
      </p:cxnSp>
      <p:cxnSp>
        <p:nvCxnSpPr>
          <p:cNvPr id="388" name="Google Shape;388;p19"/>
          <p:cNvCxnSpPr>
            <a:stCxn id="384" idx="1"/>
          </p:cNvCxnSpPr>
          <p:nvPr/>
        </p:nvCxnSpPr>
        <p:spPr>
          <a:xfrm rot="10800000">
            <a:off x="2492775" y="2943275"/>
            <a:ext cx="423600" cy="2700"/>
          </a:xfrm>
          <a:prstGeom prst="straightConnector1">
            <a:avLst/>
          </a:prstGeom>
          <a:noFill/>
          <a:ln cap="flat" cmpd="sng" w="9525">
            <a:solidFill>
              <a:srgbClr val="B7B7B7"/>
            </a:solidFill>
            <a:prstDash val="solid"/>
            <a:round/>
            <a:headEnd len="med" w="med" type="none"/>
            <a:tailEnd len="med" w="med" type="none"/>
          </a:ln>
        </p:spPr>
      </p:cxnSp>
      <p:pic>
        <p:nvPicPr>
          <p:cNvPr id="389" name="Google Shape;389;p19"/>
          <p:cNvPicPr preferRelativeResize="0"/>
          <p:nvPr/>
        </p:nvPicPr>
        <p:blipFill rotWithShape="1">
          <a:blip r:embed="rId4">
            <a:alphaModFix/>
          </a:blip>
          <a:srcRect b="63432" l="0" r="52640" t="0"/>
          <a:stretch/>
        </p:blipFill>
        <p:spPr>
          <a:xfrm>
            <a:off x="618375" y="3440200"/>
            <a:ext cx="1860300" cy="959146"/>
          </a:xfrm>
          <a:prstGeom prst="rect">
            <a:avLst/>
          </a:prstGeom>
          <a:noFill/>
          <a:ln>
            <a:noFill/>
          </a:ln>
        </p:spPr>
      </p:pic>
      <p:sp>
        <p:nvSpPr>
          <p:cNvPr id="390" name="Google Shape;390;p19"/>
          <p:cNvSpPr txBox="1"/>
          <p:nvPr/>
        </p:nvSpPr>
        <p:spPr>
          <a:xfrm>
            <a:off x="618375" y="3086700"/>
            <a:ext cx="3168600" cy="322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latin typeface="Nunito"/>
                <a:ea typeface="Nunito"/>
                <a:cs typeface="Nunito"/>
                <a:sym typeface="Nunito"/>
              </a:rPr>
              <a:t>Image divided into multiple parts for parallel processing</a:t>
            </a:r>
            <a:endParaRPr sz="800">
              <a:latin typeface="Nunito"/>
              <a:ea typeface="Nunito"/>
              <a:cs typeface="Nunito"/>
              <a:sym typeface="Nunito"/>
            </a:endParaRPr>
          </a:p>
        </p:txBody>
      </p:sp>
      <p:sp>
        <p:nvSpPr>
          <p:cNvPr id="391" name="Google Shape;391;p19"/>
          <p:cNvSpPr txBox="1"/>
          <p:nvPr/>
        </p:nvSpPr>
        <p:spPr>
          <a:xfrm>
            <a:off x="618375" y="4399350"/>
            <a:ext cx="3168600" cy="322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latin typeface="Nunito"/>
                <a:ea typeface="Nunito"/>
                <a:cs typeface="Nunito"/>
                <a:sym typeface="Nunito"/>
              </a:rPr>
              <a:t>Cost is calculated only for 3 out of 5 pixels</a:t>
            </a:r>
            <a:endParaRPr sz="800">
              <a:latin typeface="Nunito"/>
              <a:ea typeface="Nunito"/>
              <a:cs typeface="Nunito"/>
              <a:sym typeface="Nunito"/>
            </a:endParaRPr>
          </a:p>
        </p:txBody>
      </p:sp>
      <p:pic>
        <p:nvPicPr>
          <p:cNvPr id="392" name="Google Shape;392;p19"/>
          <p:cNvPicPr preferRelativeResize="0"/>
          <p:nvPr/>
        </p:nvPicPr>
        <p:blipFill>
          <a:blip r:embed="rId5">
            <a:alphaModFix/>
          </a:blip>
          <a:stretch>
            <a:fillRect/>
          </a:stretch>
        </p:blipFill>
        <p:spPr>
          <a:xfrm>
            <a:off x="7082038" y="1325850"/>
            <a:ext cx="1548825" cy="3097650"/>
          </a:xfrm>
          <a:prstGeom prst="rect">
            <a:avLst/>
          </a:prstGeom>
          <a:noFill/>
          <a:ln>
            <a:noFill/>
          </a:ln>
        </p:spPr>
      </p:pic>
      <p:sp>
        <p:nvSpPr>
          <p:cNvPr id="393" name="Google Shape;393;p19"/>
          <p:cNvSpPr txBox="1"/>
          <p:nvPr/>
        </p:nvSpPr>
        <p:spPr>
          <a:xfrm>
            <a:off x="7282863" y="4423500"/>
            <a:ext cx="1147200" cy="34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Nunito"/>
                <a:ea typeface="Nunito"/>
                <a:cs typeface="Nunito"/>
                <a:sym typeface="Nunito"/>
              </a:rPr>
              <a:t>Summed area table.</a:t>
            </a:r>
            <a:endParaRPr sz="800">
              <a:latin typeface="Nunito"/>
              <a:ea typeface="Nunito"/>
              <a:cs typeface="Nunito"/>
              <a:sym typeface="Nunito"/>
            </a:endParaRPr>
          </a:p>
          <a:p>
            <a:pPr indent="0" lvl="0" marL="0" rtl="0" algn="ctr">
              <a:spcBef>
                <a:spcPts val="0"/>
              </a:spcBef>
              <a:spcAft>
                <a:spcPts val="0"/>
              </a:spcAft>
              <a:buNone/>
            </a:pPr>
            <a:r>
              <a:rPr b="1" lang="en" sz="700">
                <a:latin typeface="Nunito"/>
                <a:ea typeface="Nunito"/>
                <a:cs typeface="Nunito"/>
                <a:sym typeface="Nunito"/>
              </a:rPr>
              <a:t>Source: </a:t>
            </a:r>
            <a:r>
              <a:rPr lang="en" sz="700">
                <a:latin typeface="Nunito"/>
                <a:ea typeface="Nunito"/>
                <a:cs typeface="Nunito"/>
                <a:sym typeface="Nunito"/>
              </a:rPr>
              <a:t>Wikipedia</a:t>
            </a:r>
            <a:endParaRPr sz="700">
              <a:latin typeface="Nunito"/>
              <a:ea typeface="Nunito"/>
              <a:cs typeface="Nunito"/>
              <a:sym typeface="Nunito"/>
            </a:endParaRPr>
          </a:p>
        </p:txBody>
      </p:sp>
      <p:sp>
        <p:nvSpPr>
          <p:cNvPr id="394" name="Google Shape;394;p19"/>
          <p:cNvSpPr/>
          <p:nvPr/>
        </p:nvSpPr>
        <p:spPr>
          <a:xfrm>
            <a:off x="4433400" y="2585325"/>
            <a:ext cx="1858500" cy="901200"/>
          </a:xfrm>
          <a:prstGeom prst="ellipse">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Compute Optimizations</a:t>
            </a:r>
            <a:endParaRPr/>
          </a:p>
        </p:txBody>
      </p:sp>
      <p:cxnSp>
        <p:nvCxnSpPr>
          <p:cNvPr id="395" name="Google Shape;395;p19"/>
          <p:cNvCxnSpPr>
            <a:stCxn id="394" idx="1"/>
            <a:endCxn id="396" idx="3"/>
          </p:cNvCxnSpPr>
          <p:nvPr/>
        </p:nvCxnSpPr>
        <p:spPr>
          <a:xfrm rot="10800000">
            <a:off x="3682271" y="2347103"/>
            <a:ext cx="1023300" cy="370200"/>
          </a:xfrm>
          <a:prstGeom prst="straightConnector1">
            <a:avLst/>
          </a:prstGeom>
          <a:noFill/>
          <a:ln cap="flat" cmpd="sng" w="9525">
            <a:solidFill>
              <a:schemeClr val="dk2"/>
            </a:solidFill>
            <a:prstDash val="solid"/>
            <a:round/>
            <a:headEnd len="med" w="med" type="none"/>
            <a:tailEnd len="med" w="med" type="none"/>
          </a:ln>
        </p:spPr>
      </p:cxnSp>
      <p:cxnSp>
        <p:nvCxnSpPr>
          <p:cNvPr id="397" name="Google Shape;397;p19"/>
          <p:cNvCxnSpPr>
            <a:stCxn id="394" idx="3"/>
            <a:endCxn id="389" idx="3"/>
          </p:cNvCxnSpPr>
          <p:nvPr/>
        </p:nvCxnSpPr>
        <p:spPr>
          <a:xfrm flipH="1">
            <a:off x="2478671" y="3354547"/>
            <a:ext cx="2226900" cy="565200"/>
          </a:xfrm>
          <a:prstGeom prst="straightConnector1">
            <a:avLst/>
          </a:prstGeom>
          <a:noFill/>
          <a:ln cap="flat" cmpd="sng" w="9525">
            <a:solidFill>
              <a:schemeClr val="dk2"/>
            </a:solidFill>
            <a:prstDash val="solid"/>
            <a:round/>
            <a:headEnd len="med" w="med" type="none"/>
            <a:tailEnd len="med" w="med" type="none"/>
          </a:ln>
        </p:spPr>
      </p:cxnSp>
      <p:cxnSp>
        <p:nvCxnSpPr>
          <p:cNvPr id="398" name="Google Shape;398;p19"/>
          <p:cNvCxnSpPr>
            <a:stCxn id="394" idx="6"/>
          </p:cNvCxnSpPr>
          <p:nvPr/>
        </p:nvCxnSpPr>
        <p:spPr>
          <a:xfrm>
            <a:off x="6291900" y="3035925"/>
            <a:ext cx="975300" cy="6000"/>
          </a:xfrm>
          <a:prstGeom prst="straightConnector1">
            <a:avLst/>
          </a:prstGeom>
          <a:noFill/>
          <a:ln cap="flat" cmpd="sng" w="9525">
            <a:solidFill>
              <a:schemeClr val="dk2"/>
            </a:solidFill>
            <a:prstDash val="solid"/>
            <a:round/>
            <a:headEnd len="med" w="med" type="none"/>
            <a:tailEnd len="med" w="med" type="none"/>
          </a:ln>
        </p:spPr>
      </p:cxnSp>
      <p:sp>
        <p:nvSpPr>
          <p:cNvPr id="399" name="Google Shape;399;p19"/>
          <p:cNvSpPr/>
          <p:nvPr/>
        </p:nvSpPr>
        <p:spPr>
          <a:xfrm>
            <a:off x="4631275" y="1541525"/>
            <a:ext cx="1462800" cy="766800"/>
          </a:xfrm>
          <a:prstGeom prst="ellipse">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Loop Unrolling</a:t>
            </a:r>
            <a:endParaRPr sz="1000"/>
          </a:p>
        </p:txBody>
      </p:sp>
      <p:cxnSp>
        <p:nvCxnSpPr>
          <p:cNvPr id="400" name="Google Shape;400;p19"/>
          <p:cNvCxnSpPr>
            <a:stCxn id="394" idx="0"/>
            <a:endCxn id="399" idx="4"/>
          </p:cNvCxnSpPr>
          <p:nvPr/>
        </p:nvCxnSpPr>
        <p:spPr>
          <a:xfrm rot="10800000">
            <a:off x="5362650" y="2308425"/>
            <a:ext cx="0" cy="276900"/>
          </a:xfrm>
          <a:prstGeom prst="straightConnector1">
            <a:avLst/>
          </a:prstGeom>
          <a:noFill/>
          <a:ln cap="flat" cmpd="sng" w="9525">
            <a:solidFill>
              <a:schemeClr val="dk2"/>
            </a:solidFill>
            <a:prstDash val="solid"/>
            <a:round/>
            <a:headEnd len="med" w="med" type="none"/>
            <a:tailEnd len="med" w="med" type="none"/>
          </a:ln>
        </p:spPr>
      </p:cxnSp>
      <p:sp>
        <p:nvSpPr>
          <p:cNvPr id="401" name="Google Shape;401;p19"/>
          <p:cNvSpPr txBox="1"/>
          <p:nvPr/>
        </p:nvSpPr>
        <p:spPr>
          <a:xfrm>
            <a:off x="5316075" y="2292300"/>
            <a:ext cx="575100" cy="22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latin typeface="Nunito"/>
                <a:ea typeface="Nunito"/>
                <a:cs typeface="Nunito"/>
                <a:sym typeface="Nunito"/>
              </a:rPr>
              <a:t>SIMD</a:t>
            </a:r>
            <a:endParaRPr sz="800">
              <a:latin typeface="Nunito"/>
              <a:ea typeface="Nunito"/>
              <a:cs typeface="Nunito"/>
              <a:sym typeface="Nunito"/>
            </a:endParaRPr>
          </a:p>
        </p:txBody>
      </p:sp>
      <p:sp>
        <p:nvSpPr>
          <p:cNvPr id="402" name="Google Shape;402;p19"/>
          <p:cNvSpPr txBox="1"/>
          <p:nvPr/>
        </p:nvSpPr>
        <p:spPr>
          <a:xfrm rot="-845369">
            <a:off x="3004917" y="3415283"/>
            <a:ext cx="1174431" cy="28609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latin typeface="Nunito"/>
                <a:ea typeface="Nunito"/>
                <a:cs typeface="Nunito"/>
                <a:sym typeface="Nunito"/>
              </a:rPr>
              <a:t>Sparse Computations</a:t>
            </a:r>
            <a:endParaRPr sz="800">
              <a:latin typeface="Nunito"/>
              <a:ea typeface="Nunito"/>
              <a:cs typeface="Nunito"/>
              <a:sym typeface="Nunito"/>
            </a:endParaRPr>
          </a:p>
        </p:txBody>
      </p:sp>
      <p:sp>
        <p:nvSpPr>
          <p:cNvPr id="403" name="Google Shape;403;p19"/>
          <p:cNvSpPr txBox="1"/>
          <p:nvPr/>
        </p:nvSpPr>
        <p:spPr>
          <a:xfrm>
            <a:off x="618375" y="4616200"/>
            <a:ext cx="4568400" cy="3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Nunito"/>
                <a:ea typeface="Nunito"/>
                <a:cs typeface="Nunito"/>
                <a:sym typeface="Nunito"/>
              </a:rPr>
              <a:t>Figure 9:</a:t>
            </a:r>
            <a:r>
              <a:rPr lang="en" sz="800">
                <a:latin typeface="Nunito"/>
                <a:ea typeface="Nunito"/>
                <a:cs typeface="Nunito"/>
                <a:sym typeface="Nunito"/>
              </a:rPr>
              <a:t> Different techniques used for compute optimiz</a:t>
            </a:r>
            <a:r>
              <a:rPr lang="en" sz="800">
                <a:latin typeface="Nunito"/>
                <a:ea typeface="Nunito"/>
                <a:cs typeface="Nunito"/>
                <a:sym typeface="Nunito"/>
              </a:rPr>
              <a:t>ations resulting in better performance.</a:t>
            </a:r>
            <a:endParaRPr sz="800">
              <a:latin typeface="Nunito"/>
              <a:ea typeface="Nunito"/>
              <a:cs typeface="Nunito"/>
              <a:sym typeface="Nunito"/>
            </a:endParaRPr>
          </a:p>
        </p:txBody>
      </p:sp>
      <p:sp>
        <p:nvSpPr>
          <p:cNvPr id="404" name="Google Shape;404;p19"/>
          <p:cNvSpPr/>
          <p:nvPr/>
        </p:nvSpPr>
        <p:spPr>
          <a:xfrm>
            <a:off x="4617600" y="3763525"/>
            <a:ext cx="1490100" cy="766800"/>
          </a:xfrm>
          <a:prstGeom prst="ellipse">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Pipelined Execution</a:t>
            </a:r>
            <a:endParaRPr sz="1000"/>
          </a:p>
        </p:txBody>
      </p:sp>
      <p:cxnSp>
        <p:nvCxnSpPr>
          <p:cNvPr id="405" name="Google Shape;405;p19"/>
          <p:cNvCxnSpPr>
            <a:stCxn id="394" idx="4"/>
            <a:endCxn id="404" idx="0"/>
          </p:cNvCxnSpPr>
          <p:nvPr/>
        </p:nvCxnSpPr>
        <p:spPr>
          <a:xfrm>
            <a:off x="5362650" y="3486525"/>
            <a:ext cx="0" cy="276900"/>
          </a:xfrm>
          <a:prstGeom prst="straightConnector1">
            <a:avLst/>
          </a:prstGeom>
          <a:noFill/>
          <a:ln cap="flat" cmpd="sng" w="9525">
            <a:solidFill>
              <a:schemeClr val="dk2"/>
            </a:solidFill>
            <a:prstDash val="solid"/>
            <a:round/>
            <a:headEnd len="med" w="med" type="none"/>
            <a:tailEnd len="med" w="med" type="none"/>
          </a:ln>
        </p:spPr>
      </p:cxnSp>
      <p:sp>
        <p:nvSpPr>
          <p:cNvPr id="396" name="Google Shape;396;p19"/>
          <p:cNvSpPr/>
          <p:nvPr/>
        </p:nvSpPr>
        <p:spPr>
          <a:xfrm>
            <a:off x="2871350" y="1505175"/>
            <a:ext cx="810900" cy="16836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9"/>
          <p:cNvSpPr txBox="1"/>
          <p:nvPr/>
        </p:nvSpPr>
        <p:spPr>
          <a:xfrm>
            <a:off x="6222250" y="2821875"/>
            <a:ext cx="859800" cy="43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latin typeface="Nunito"/>
                <a:ea typeface="Nunito"/>
                <a:cs typeface="Nunito"/>
                <a:sym typeface="Nunito"/>
              </a:rPr>
              <a:t>Avoid extra computations</a:t>
            </a:r>
            <a:endParaRPr sz="800">
              <a:latin typeface="Nunito"/>
              <a:ea typeface="Nunito"/>
              <a:cs typeface="Nunito"/>
              <a:sym typeface="Nunito"/>
            </a:endParaRPr>
          </a:p>
        </p:txBody>
      </p:sp>
      <p:sp>
        <p:nvSpPr>
          <p:cNvPr id="407" name="Google Shape;407;p19"/>
          <p:cNvSpPr txBox="1"/>
          <p:nvPr/>
        </p:nvSpPr>
        <p:spPr>
          <a:xfrm>
            <a:off x="5316075" y="3486525"/>
            <a:ext cx="1399800" cy="22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latin typeface="Nunito"/>
                <a:ea typeface="Nunito"/>
                <a:cs typeface="Nunito"/>
                <a:sym typeface="Nunito"/>
              </a:rPr>
              <a:t>Ensures max efficiency</a:t>
            </a:r>
            <a:endParaRPr sz="800">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Google Shape;412;p20"/>
          <p:cNvSpPr txBox="1"/>
          <p:nvPr>
            <p:ph type="title"/>
          </p:nvPr>
        </p:nvSpPr>
        <p:spPr>
          <a:xfrm>
            <a:off x="618375" y="200700"/>
            <a:ext cx="7554600" cy="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Memory Optimizations for performance</a:t>
            </a:r>
            <a:endParaRPr sz="2400"/>
          </a:p>
        </p:txBody>
      </p:sp>
      <p:sp>
        <p:nvSpPr>
          <p:cNvPr id="413" name="Google Shape;413;p20"/>
          <p:cNvSpPr txBox="1"/>
          <p:nvPr>
            <p:ph idx="1" type="body"/>
          </p:nvPr>
        </p:nvSpPr>
        <p:spPr>
          <a:xfrm>
            <a:off x="1144675" y="801375"/>
            <a:ext cx="7486200" cy="524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200"/>
              <a:t>Stereo Vision demands a lot of memory if done in usual manner. 3D Cost volumes cost a lot in terms of memory at higher resolutions. Accessing such huge memory can create performance bottlenecks.</a:t>
            </a:r>
            <a:endParaRPr sz="1200"/>
          </a:p>
        </p:txBody>
      </p:sp>
      <p:sp>
        <p:nvSpPr>
          <p:cNvPr id="414" name="Google Shape;414;p20"/>
          <p:cNvSpPr/>
          <p:nvPr/>
        </p:nvSpPr>
        <p:spPr>
          <a:xfrm>
            <a:off x="2534500" y="2527425"/>
            <a:ext cx="1858500" cy="901200"/>
          </a:xfrm>
          <a:prstGeom prst="ellipse">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Memory </a:t>
            </a:r>
            <a:r>
              <a:rPr lang="en"/>
              <a:t>Optimizations</a:t>
            </a:r>
            <a:endParaRPr/>
          </a:p>
        </p:txBody>
      </p:sp>
      <p:sp>
        <p:nvSpPr>
          <p:cNvPr id="415" name="Google Shape;415;p20"/>
          <p:cNvSpPr/>
          <p:nvPr/>
        </p:nvSpPr>
        <p:spPr>
          <a:xfrm>
            <a:off x="2718700" y="1493975"/>
            <a:ext cx="1490100" cy="766800"/>
          </a:xfrm>
          <a:prstGeom prst="ellipse">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Memory design for easy vectorization</a:t>
            </a:r>
            <a:endParaRPr sz="1000"/>
          </a:p>
        </p:txBody>
      </p:sp>
      <p:cxnSp>
        <p:nvCxnSpPr>
          <p:cNvPr id="416" name="Google Shape;416;p20"/>
          <p:cNvCxnSpPr>
            <a:stCxn id="414" idx="0"/>
            <a:endCxn id="415" idx="4"/>
          </p:cNvCxnSpPr>
          <p:nvPr/>
        </p:nvCxnSpPr>
        <p:spPr>
          <a:xfrm rot="10800000">
            <a:off x="3463750" y="2260725"/>
            <a:ext cx="0" cy="266700"/>
          </a:xfrm>
          <a:prstGeom prst="straightConnector1">
            <a:avLst/>
          </a:prstGeom>
          <a:noFill/>
          <a:ln cap="flat" cmpd="sng" w="9525">
            <a:solidFill>
              <a:schemeClr val="dk2"/>
            </a:solidFill>
            <a:prstDash val="solid"/>
            <a:round/>
            <a:headEnd len="med" w="med" type="none"/>
            <a:tailEnd len="med" w="med" type="none"/>
          </a:ln>
        </p:spPr>
      </p:cxnSp>
      <p:sp>
        <p:nvSpPr>
          <p:cNvPr id="417" name="Google Shape;417;p20"/>
          <p:cNvSpPr/>
          <p:nvPr/>
        </p:nvSpPr>
        <p:spPr>
          <a:xfrm>
            <a:off x="2732362" y="3705625"/>
            <a:ext cx="1462800" cy="766800"/>
          </a:xfrm>
          <a:prstGeom prst="ellipse">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Data Type Selection</a:t>
            </a:r>
            <a:endParaRPr sz="1000"/>
          </a:p>
        </p:txBody>
      </p:sp>
      <p:cxnSp>
        <p:nvCxnSpPr>
          <p:cNvPr id="418" name="Google Shape;418;p20"/>
          <p:cNvCxnSpPr>
            <a:endCxn id="414" idx="4"/>
          </p:cNvCxnSpPr>
          <p:nvPr/>
        </p:nvCxnSpPr>
        <p:spPr>
          <a:xfrm rot="10800000">
            <a:off x="3463750" y="3428625"/>
            <a:ext cx="0" cy="276900"/>
          </a:xfrm>
          <a:prstGeom prst="straightConnector1">
            <a:avLst/>
          </a:prstGeom>
          <a:noFill/>
          <a:ln cap="flat" cmpd="sng" w="9525">
            <a:solidFill>
              <a:schemeClr val="dk2"/>
            </a:solidFill>
            <a:prstDash val="solid"/>
            <a:round/>
            <a:headEnd len="med" w="med" type="none"/>
            <a:tailEnd len="med" w="med" type="none"/>
          </a:ln>
        </p:spPr>
      </p:cxnSp>
      <p:sp>
        <p:nvSpPr>
          <p:cNvPr id="419" name="Google Shape;419;p20"/>
          <p:cNvSpPr txBox="1"/>
          <p:nvPr/>
        </p:nvSpPr>
        <p:spPr>
          <a:xfrm>
            <a:off x="3463750" y="2234400"/>
            <a:ext cx="1270200" cy="22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latin typeface="Nunito"/>
                <a:ea typeface="Nunito"/>
                <a:cs typeface="Nunito"/>
                <a:sym typeface="Nunito"/>
              </a:rPr>
              <a:t>Improves Cache hits</a:t>
            </a:r>
            <a:endParaRPr sz="800">
              <a:latin typeface="Nunito"/>
              <a:ea typeface="Nunito"/>
              <a:cs typeface="Nunito"/>
              <a:sym typeface="Nunito"/>
            </a:endParaRPr>
          </a:p>
        </p:txBody>
      </p:sp>
      <p:sp>
        <p:nvSpPr>
          <p:cNvPr id="420" name="Google Shape;420;p20"/>
          <p:cNvSpPr txBox="1"/>
          <p:nvPr/>
        </p:nvSpPr>
        <p:spPr>
          <a:xfrm>
            <a:off x="3439775" y="3493950"/>
            <a:ext cx="1751100" cy="22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latin typeface="Nunito"/>
                <a:ea typeface="Nunito"/>
                <a:cs typeface="Nunito"/>
                <a:sym typeface="Nunito"/>
              </a:rPr>
              <a:t>Reduces overall required memory</a:t>
            </a:r>
            <a:endParaRPr sz="800">
              <a:latin typeface="Nunito"/>
              <a:ea typeface="Nunito"/>
              <a:cs typeface="Nunito"/>
              <a:sym typeface="Nunito"/>
            </a:endParaRPr>
          </a:p>
        </p:txBody>
      </p:sp>
      <p:sp>
        <p:nvSpPr>
          <p:cNvPr id="421" name="Google Shape;421;p20"/>
          <p:cNvSpPr/>
          <p:nvPr/>
        </p:nvSpPr>
        <p:spPr>
          <a:xfrm>
            <a:off x="618375" y="2599800"/>
            <a:ext cx="1490100" cy="766800"/>
          </a:xfrm>
          <a:prstGeom prst="ellipse">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One Time Allocation</a:t>
            </a:r>
            <a:endParaRPr sz="1000"/>
          </a:p>
        </p:txBody>
      </p:sp>
      <p:cxnSp>
        <p:nvCxnSpPr>
          <p:cNvPr id="422" name="Google Shape;422;p20"/>
          <p:cNvCxnSpPr>
            <a:stCxn id="421" idx="6"/>
            <a:endCxn id="414" idx="2"/>
          </p:cNvCxnSpPr>
          <p:nvPr/>
        </p:nvCxnSpPr>
        <p:spPr>
          <a:xfrm flipH="1" rot="10800000">
            <a:off x="2108475" y="2978100"/>
            <a:ext cx="426000" cy="5100"/>
          </a:xfrm>
          <a:prstGeom prst="straightConnector1">
            <a:avLst/>
          </a:prstGeom>
          <a:noFill/>
          <a:ln cap="flat" cmpd="sng" w="9525">
            <a:solidFill>
              <a:schemeClr val="dk2"/>
            </a:solidFill>
            <a:prstDash val="solid"/>
            <a:round/>
            <a:headEnd len="med" w="med" type="none"/>
            <a:tailEnd len="med" w="med" type="none"/>
          </a:ln>
        </p:spPr>
      </p:cxnSp>
      <p:sp>
        <p:nvSpPr>
          <p:cNvPr id="423" name="Google Shape;423;p20"/>
          <p:cNvSpPr/>
          <p:nvPr/>
        </p:nvSpPr>
        <p:spPr>
          <a:xfrm>
            <a:off x="4819025" y="2594625"/>
            <a:ext cx="1490100" cy="766800"/>
          </a:xfrm>
          <a:prstGeom prst="ellipse">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Lookup Tables</a:t>
            </a:r>
            <a:endParaRPr sz="1000"/>
          </a:p>
        </p:txBody>
      </p:sp>
      <p:cxnSp>
        <p:nvCxnSpPr>
          <p:cNvPr id="424" name="Google Shape;424;p20"/>
          <p:cNvCxnSpPr>
            <a:stCxn id="414" idx="6"/>
            <a:endCxn id="423" idx="2"/>
          </p:cNvCxnSpPr>
          <p:nvPr/>
        </p:nvCxnSpPr>
        <p:spPr>
          <a:xfrm>
            <a:off x="4393000" y="2978025"/>
            <a:ext cx="426000" cy="0"/>
          </a:xfrm>
          <a:prstGeom prst="straightConnector1">
            <a:avLst/>
          </a:prstGeom>
          <a:noFill/>
          <a:ln cap="flat" cmpd="sng" w="9525">
            <a:solidFill>
              <a:schemeClr val="dk2"/>
            </a:solidFill>
            <a:prstDash val="solid"/>
            <a:round/>
            <a:headEnd len="med" w="med" type="none"/>
            <a:tailEnd len="med" w="med" type="none"/>
          </a:ln>
        </p:spPr>
      </p:cxnSp>
      <p:sp>
        <p:nvSpPr>
          <p:cNvPr id="425" name="Google Shape;425;p20"/>
          <p:cNvSpPr txBox="1"/>
          <p:nvPr/>
        </p:nvSpPr>
        <p:spPr>
          <a:xfrm>
            <a:off x="589625" y="4472525"/>
            <a:ext cx="5910600" cy="3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Nunito"/>
                <a:ea typeface="Nunito"/>
                <a:cs typeface="Nunito"/>
                <a:sym typeface="Nunito"/>
              </a:rPr>
              <a:t>Figure 10:</a:t>
            </a:r>
            <a:r>
              <a:rPr lang="en" sz="800">
                <a:latin typeface="Nunito"/>
                <a:ea typeface="Nunito"/>
                <a:cs typeface="Nunito"/>
                <a:sym typeface="Nunito"/>
              </a:rPr>
              <a:t> Different techniques used for memory optimizations resulting in low memory consumption with better performance.</a:t>
            </a:r>
            <a:endParaRPr sz="800">
              <a:latin typeface="Nunito"/>
              <a:ea typeface="Nunito"/>
              <a:cs typeface="Nunito"/>
              <a:sym typeface="Nunito"/>
            </a:endParaRPr>
          </a:p>
        </p:txBody>
      </p:sp>
      <p:graphicFrame>
        <p:nvGraphicFramePr>
          <p:cNvPr id="426" name="Google Shape;426;p20"/>
          <p:cNvGraphicFramePr/>
          <p:nvPr/>
        </p:nvGraphicFramePr>
        <p:xfrm>
          <a:off x="6394200" y="2033513"/>
          <a:ext cx="3000000" cy="3000000"/>
        </p:xfrm>
        <a:graphic>
          <a:graphicData uri="http://schemas.openxmlformats.org/drawingml/2006/table">
            <a:tbl>
              <a:tblPr>
                <a:noFill/>
                <a:tableStyleId>{97D77E52-B873-4DB7-A564-9AF1D1A5B49A}</a:tableStyleId>
              </a:tblPr>
              <a:tblGrid>
                <a:gridCol w="1339875"/>
                <a:gridCol w="896800"/>
              </a:tblGrid>
              <a:tr h="334775">
                <a:tc>
                  <a:txBody>
                    <a:bodyPr>
                      <a:noAutofit/>
                    </a:bodyPr>
                    <a:lstStyle/>
                    <a:p>
                      <a:pPr indent="0" lvl="0" marL="0" rtl="0" algn="l">
                        <a:spcBef>
                          <a:spcPts val="0"/>
                        </a:spcBef>
                        <a:spcAft>
                          <a:spcPts val="0"/>
                        </a:spcAft>
                        <a:buNone/>
                      </a:pPr>
                      <a:r>
                        <a:rPr lang="en" sz="1000"/>
                        <a:t>Image Resolution</a:t>
                      </a:r>
                      <a:endParaRPr sz="1000"/>
                    </a:p>
                  </a:txBody>
                  <a:tcPr marT="91425" marB="91425" marR="91425" marL="91425"/>
                </a:tc>
                <a:tc>
                  <a:txBody>
                    <a:bodyPr>
                      <a:noAutofit/>
                    </a:bodyPr>
                    <a:lstStyle/>
                    <a:p>
                      <a:pPr indent="0" lvl="0" marL="0" rtl="0" algn="l">
                        <a:spcBef>
                          <a:spcPts val="0"/>
                        </a:spcBef>
                        <a:spcAft>
                          <a:spcPts val="0"/>
                        </a:spcAft>
                        <a:buNone/>
                      </a:pPr>
                      <a:r>
                        <a:rPr b="1" lang="en" sz="1000"/>
                        <a:t>640x480</a:t>
                      </a:r>
                      <a:endParaRPr b="1" sz="1000"/>
                    </a:p>
                  </a:txBody>
                  <a:tcPr marT="91425" marB="91425" marR="91425" marL="91425"/>
                </a:tc>
              </a:tr>
              <a:tr h="334775">
                <a:tc>
                  <a:txBody>
                    <a:bodyPr>
                      <a:noAutofit/>
                    </a:bodyPr>
                    <a:lstStyle/>
                    <a:p>
                      <a:pPr indent="0" lvl="0" marL="0" rtl="0" algn="l">
                        <a:spcBef>
                          <a:spcPts val="0"/>
                        </a:spcBef>
                        <a:spcAft>
                          <a:spcPts val="0"/>
                        </a:spcAft>
                        <a:buNone/>
                      </a:pPr>
                      <a:r>
                        <a:rPr lang="en" sz="1000"/>
                        <a:t>Disparity Levels</a:t>
                      </a:r>
                      <a:endParaRPr sz="1000"/>
                    </a:p>
                  </a:txBody>
                  <a:tcPr marT="91425" marB="91425" marR="91425" marL="91425"/>
                </a:tc>
                <a:tc>
                  <a:txBody>
                    <a:bodyPr>
                      <a:noAutofit/>
                    </a:bodyPr>
                    <a:lstStyle/>
                    <a:p>
                      <a:pPr indent="0" lvl="0" marL="0" rtl="0" algn="l">
                        <a:spcBef>
                          <a:spcPts val="0"/>
                        </a:spcBef>
                        <a:spcAft>
                          <a:spcPts val="0"/>
                        </a:spcAft>
                        <a:buNone/>
                      </a:pPr>
                      <a:r>
                        <a:rPr b="1" lang="en" sz="1000"/>
                        <a:t>144 pixels</a:t>
                      </a:r>
                      <a:endParaRPr b="1" sz="1000"/>
                    </a:p>
                  </a:txBody>
                  <a:tcPr marT="91425" marB="91425" marR="91425" marL="91425"/>
                </a:tc>
              </a:tr>
              <a:tr h="334775">
                <a:tc>
                  <a:txBody>
                    <a:bodyPr>
                      <a:noAutofit/>
                    </a:bodyPr>
                    <a:lstStyle/>
                    <a:p>
                      <a:pPr indent="0" lvl="0" marL="0" rtl="0" algn="l">
                        <a:spcBef>
                          <a:spcPts val="0"/>
                        </a:spcBef>
                        <a:spcAft>
                          <a:spcPts val="0"/>
                        </a:spcAft>
                        <a:buNone/>
                      </a:pPr>
                      <a:r>
                        <a:rPr lang="en" sz="1000"/>
                        <a:t>Data type for values</a:t>
                      </a:r>
                      <a:endParaRPr sz="1000"/>
                    </a:p>
                  </a:txBody>
                  <a:tcPr marT="91425" marB="91425" marR="91425" marL="91425"/>
                </a:tc>
                <a:tc>
                  <a:txBody>
                    <a:bodyPr>
                      <a:noAutofit/>
                    </a:bodyPr>
                    <a:lstStyle/>
                    <a:p>
                      <a:pPr indent="0" lvl="0" marL="0" rtl="0" algn="l">
                        <a:spcBef>
                          <a:spcPts val="0"/>
                        </a:spcBef>
                        <a:spcAft>
                          <a:spcPts val="0"/>
                        </a:spcAft>
                        <a:buNone/>
                      </a:pPr>
                      <a:r>
                        <a:rPr b="1" lang="en" sz="1000"/>
                        <a:t>32-bit Float</a:t>
                      </a:r>
                      <a:endParaRPr b="1" sz="1000"/>
                    </a:p>
                  </a:txBody>
                  <a:tcPr marT="91425" marB="91425" marR="91425" marL="91425"/>
                </a:tc>
              </a:tr>
              <a:tr h="334775">
                <a:tc>
                  <a:txBody>
                    <a:bodyPr>
                      <a:noAutofit/>
                    </a:bodyPr>
                    <a:lstStyle/>
                    <a:p>
                      <a:pPr indent="0" lvl="0" marL="0" rtl="0" algn="l">
                        <a:spcBef>
                          <a:spcPts val="0"/>
                        </a:spcBef>
                        <a:spcAft>
                          <a:spcPts val="0"/>
                        </a:spcAft>
                        <a:buNone/>
                      </a:pPr>
                      <a:r>
                        <a:rPr lang="en" sz="1000"/>
                        <a:t>Memory required</a:t>
                      </a:r>
                      <a:endParaRPr sz="1000"/>
                    </a:p>
                  </a:txBody>
                  <a:tcPr marT="91425" marB="91425" marR="91425" marL="91425"/>
                </a:tc>
                <a:tc>
                  <a:txBody>
                    <a:bodyPr>
                      <a:noAutofit/>
                    </a:bodyPr>
                    <a:lstStyle/>
                    <a:p>
                      <a:pPr indent="0" lvl="0" marL="0" rtl="0" algn="l">
                        <a:spcBef>
                          <a:spcPts val="0"/>
                        </a:spcBef>
                        <a:spcAft>
                          <a:spcPts val="0"/>
                        </a:spcAft>
                        <a:buNone/>
                      </a:pPr>
                      <a:r>
                        <a:rPr b="1" lang="en" sz="1000"/>
                        <a:t>169 MB</a:t>
                      </a:r>
                      <a:endParaRPr b="1" sz="1000"/>
                    </a:p>
                  </a:txBody>
                  <a:tcPr marT="91425" marB="91425" marR="91425" marL="91425"/>
                </a:tc>
              </a:tr>
            </a:tbl>
          </a:graphicData>
        </a:graphic>
      </p:graphicFrame>
      <p:sp>
        <p:nvSpPr>
          <p:cNvPr id="427" name="Google Shape;427;p20"/>
          <p:cNvSpPr txBox="1"/>
          <p:nvPr/>
        </p:nvSpPr>
        <p:spPr>
          <a:xfrm>
            <a:off x="6473750" y="1516425"/>
            <a:ext cx="2157000" cy="51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latin typeface="Nunito"/>
                <a:ea typeface="Nunito"/>
                <a:cs typeface="Nunito"/>
                <a:sym typeface="Nunito"/>
              </a:rPr>
              <a:t>Memory Required for single NCC Cost volume</a:t>
            </a:r>
            <a:endParaRPr b="1" sz="1200">
              <a:latin typeface="Nunito"/>
              <a:ea typeface="Nunito"/>
              <a:cs typeface="Nunito"/>
              <a:sym typeface="Nunito"/>
            </a:endParaRPr>
          </a:p>
        </p:txBody>
      </p:sp>
      <p:sp>
        <p:nvSpPr>
          <p:cNvPr id="428" name="Google Shape;428;p20"/>
          <p:cNvSpPr txBox="1"/>
          <p:nvPr/>
        </p:nvSpPr>
        <p:spPr>
          <a:xfrm>
            <a:off x="876675" y="2234400"/>
            <a:ext cx="973500" cy="22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latin typeface="Nunito"/>
                <a:ea typeface="Nunito"/>
                <a:cs typeface="Nunito"/>
                <a:sym typeface="Nunito"/>
              </a:rPr>
              <a:t>No memory leaks</a:t>
            </a:r>
            <a:endParaRPr sz="800">
              <a:latin typeface="Nunito"/>
              <a:ea typeface="Nunito"/>
              <a:cs typeface="Nunito"/>
              <a:sym typeface="Nunito"/>
            </a:endParaRPr>
          </a:p>
        </p:txBody>
      </p:sp>
      <p:sp>
        <p:nvSpPr>
          <p:cNvPr id="429" name="Google Shape;429;p20"/>
          <p:cNvSpPr txBox="1"/>
          <p:nvPr/>
        </p:nvSpPr>
        <p:spPr>
          <a:xfrm>
            <a:off x="6394200" y="3361425"/>
            <a:ext cx="2355900" cy="6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Nunito"/>
                <a:ea typeface="Nunito"/>
                <a:cs typeface="Nunito"/>
                <a:sym typeface="Nunito"/>
              </a:rPr>
              <a:t>Table 1</a:t>
            </a:r>
            <a:r>
              <a:rPr b="1" lang="en" sz="800">
                <a:latin typeface="Nunito"/>
                <a:ea typeface="Nunito"/>
                <a:cs typeface="Nunito"/>
                <a:sym typeface="Nunito"/>
              </a:rPr>
              <a:t>:</a:t>
            </a:r>
            <a:r>
              <a:rPr lang="en" sz="800">
                <a:latin typeface="Nunito"/>
                <a:ea typeface="Nunito"/>
                <a:cs typeface="Nunito"/>
                <a:sym typeface="Nunito"/>
              </a:rPr>
              <a:t> Memory required for NCC cost volume.</a:t>
            </a:r>
            <a:endParaRPr sz="800">
              <a:latin typeface="Nunito"/>
              <a:ea typeface="Nunito"/>
              <a:cs typeface="Nunito"/>
              <a:sym typeface="Nunito"/>
            </a:endParaRPr>
          </a:p>
          <a:p>
            <a:pPr indent="0" lvl="0" marL="0" rtl="0" algn="l">
              <a:spcBef>
                <a:spcPts val="0"/>
              </a:spcBef>
              <a:spcAft>
                <a:spcPts val="0"/>
              </a:spcAft>
              <a:buNone/>
            </a:pPr>
            <a:r>
              <a:rPr lang="en" sz="800">
                <a:latin typeface="Nunito"/>
                <a:ea typeface="Nunito"/>
                <a:cs typeface="Nunito"/>
                <a:sym typeface="Nunito"/>
              </a:rPr>
              <a:t>The requirement becomes almost 5 times for a 720p image.</a:t>
            </a:r>
            <a:endParaRPr sz="800">
              <a:latin typeface="Nunito"/>
              <a:ea typeface="Nunito"/>
              <a:cs typeface="Nunito"/>
              <a:sym typeface="Nunito"/>
            </a:endParaRPr>
          </a:p>
        </p:txBody>
      </p:sp>
      <p:sp>
        <p:nvSpPr>
          <p:cNvPr id="430" name="Google Shape;430;p20"/>
          <p:cNvSpPr txBox="1"/>
          <p:nvPr/>
        </p:nvSpPr>
        <p:spPr>
          <a:xfrm>
            <a:off x="5167473" y="2234400"/>
            <a:ext cx="793200" cy="22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latin typeface="Nunito"/>
                <a:ea typeface="Nunito"/>
                <a:cs typeface="Nunito"/>
                <a:sym typeface="Nunito"/>
              </a:rPr>
              <a:t>Quick access</a:t>
            </a:r>
            <a:endParaRPr sz="800">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4" name="Shape 434"/>
        <p:cNvGrpSpPr/>
        <p:nvPr/>
      </p:nvGrpSpPr>
      <p:grpSpPr>
        <a:xfrm>
          <a:off x="0" y="0"/>
          <a:ext cx="0" cy="0"/>
          <a:chOff x="0" y="0"/>
          <a:chExt cx="0" cy="0"/>
        </a:xfrm>
      </p:grpSpPr>
      <p:sp>
        <p:nvSpPr>
          <p:cNvPr id="435" name="Google Shape;435;p21"/>
          <p:cNvSpPr txBox="1"/>
          <p:nvPr>
            <p:ph type="title"/>
          </p:nvPr>
        </p:nvSpPr>
        <p:spPr>
          <a:xfrm>
            <a:off x="618375" y="200700"/>
            <a:ext cx="7554600" cy="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Results</a:t>
            </a:r>
            <a:endParaRPr sz="2400"/>
          </a:p>
        </p:txBody>
      </p:sp>
      <p:sp>
        <p:nvSpPr>
          <p:cNvPr id="436" name="Google Shape;436;p21"/>
          <p:cNvSpPr txBox="1"/>
          <p:nvPr>
            <p:ph idx="1" type="body"/>
          </p:nvPr>
        </p:nvSpPr>
        <p:spPr>
          <a:xfrm>
            <a:off x="1144675" y="801375"/>
            <a:ext cx="7486200" cy="524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200"/>
              <a:t>Normalised cross-correlation as cost function, produces good results even when used without any aggregation stage</a:t>
            </a:r>
            <a:r>
              <a:rPr lang="en" sz="1200"/>
              <a:t>.</a:t>
            </a:r>
            <a:endParaRPr sz="1200"/>
          </a:p>
        </p:txBody>
      </p:sp>
      <p:pic>
        <p:nvPicPr>
          <p:cNvPr id="437" name="Google Shape;437;p21"/>
          <p:cNvPicPr preferRelativeResize="0"/>
          <p:nvPr/>
        </p:nvPicPr>
        <p:blipFill>
          <a:blip r:embed="rId3">
            <a:alphaModFix/>
          </a:blip>
          <a:stretch>
            <a:fillRect/>
          </a:stretch>
        </p:blipFill>
        <p:spPr>
          <a:xfrm>
            <a:off x="4379550" y="1747650"/>
            <a:ext cx="3603726" cy="2233775"/>
          </a:xfrm>
          <a:prstGeom prst="rect">
            <a:avLst/>
          </a:prstGeom>
          <a:noFill/>
          <a:ln>
            <a:noFill/>
          </a:ln>
        </p:spPr>
      </p:pic>
      <p:sp>
        <p:nvSpPr>
          <p:cNvPr id="438" name="Google Shape;438;p21"/>
          <p:cNvSpPr txBox="1"/>
          <p:nvPr/>
        </p:nvSpPr>
        <p:spPr>
          <a:xfrm>
            <a:off x="4379550" y="3981425"/>
            <a:ext cx="3603600" cy="38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Nunito"/>
                <a:ea typeface="Nunito"/>
                <a:cs typeface="Nunito"/>
                <a:sym typeface="Nunito"/>
              </a:rPr>
              <a:t>Figure 12:</a:t>
            </a:r>
            <a:r>
              <a:rPr lang="en" sz="800">
                <a:latin typeface="Nunito"/>
                <a:ea typeface="Nunito"/>
                <a:cs typeface="Nunito"/>
                <a:sym typeface="Nunito"/>
              </a:rPr>
              <a:t> Output disparity map generated using NCC as cost.</a:t>
            </a:r>
            <a:endParaRPr sz="800">
              <a:latin typeface="Nunito"/>
              <a:ea typeface="Nunito"/>
              <a:cs typeface="Nunito"/>
              <a:sym typeface="Nunito"/>
            </a:endParaRPr>
          </a:p>
        </p:txBody>
      </p:sp>
      <p:pic>
        <p:nvPicPr>
          <p:cNvPr id="439" name="Google Shape;439;p21"/>
          <p:cNvPicPr preferRelativeResize="0"/>
          <p:nvPr/>
        </p:nvPicPr>
        <p:blipFill>
          <a:blip r:embed="rId4">
            <a:alphaModFix/>
          </a:blip>
          <a:stretch>
            <a:fillRect/>
          </a:stretch>
        </p:blipFill>
        <p:spPr>
          <a:xfrm>
            <a:off x="1120675" y="1372550"/>
            <a:ext cx="2415475" cy="1557450"/>
          </a:xfrm>
          <a:prstGeom prst="rect">
            <a:avLst/>
          </a:prstGeom>
          <a:noFill/>
          <a:ln>
            <a:noFill/>
          </a:ln>
        </p:spPr>
      </p:pic>
      <p:pic>
        <p:nvPicPr>
          <p:cNvPr id="440" name="Google Shape;440;p21"/>
          <p:cNvPicPr preferRelativeResize="0"/>
          <p:nvPr/>
        </p:nvPicPr>
        <p:blipFill>
          <a:blip r:embed="rId5">
            <a:alphaModFix/>
          </a:blip>
          <a:stretch>
            <a:fillRect/>
          </a:stretch>
        </p:blipFill>
        <p:spPr>
          <a:xfrm>
            <a:off x="1120675" y="2952800"/>
            <a:ext cx="2415475" cy="1557450"/>
          </a:xfrm>
          <a:prstGeom prst="rect">
            <a:avLst/>
          </a:prstGeom>
          <a:noFill/>
          <a:ln>
            <a:noFill/>
          </a:ln>
        </p:spPr>
      </p:pic>
      <p:sp>
        <p:nvSpPr>
          <p:cNvPr id="441" name="Google Shape;441;p21"/>
          <p:cNvSpPr txBox="1"/>
          <p:nvPr/>
        </p:nvSpPr>
        <p:spPr>
          <a:xfrm>
            <a:off x="1120675" y="4510250"/>
            <a:ext cx="2415600" cy="38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Nunito"/>
                <a:ea typeface="Nunito"/>
                <a:cs typeface="Nunito"/>
                <a:sym typeface="Nunito"/>
              </a:rPr>
              <a:t>Figure 11:</a:t>
            </a:r>
            <a:r>
              <a:rPr lang="en" sz="800">
                <a:latin typeface="Nunito"/>
                <a:ea typeface="Nunito"/>
                <a:cs typeface="Nunito"/>
                <a:sym typeface="Nunito"/>
              </a:rPr>
              <a:t> Input left(top) and right(bottom) camera images.</a:t>
            </a:r>
            <a:endParaRPr sz="800">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