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943D-B4B9-4C72-8897-CF540DFF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C572-03DE-483B-8587-5525456D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424B-C3BD-4BB3-9C5A-0F1460F2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B873-A586-4DC1-B2B5-E4F35B4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807A-CBC3-43D8-9149-86A422DB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E95D-E294-4493-B23F-5E2011F3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3EE3-8182-41EE-8960-2F714CB5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0C8B-BB07-481E-ABB2-EFDF09F4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2FD8-3234-4E4B-BDD9-AD9A8461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F173-5B19-4031-A114-2686F211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5EBF-E773-410F-B39D-7DA09265F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DC55-8733-4466-89B6-EEEE038E1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2B07-0DD3-432B-960D-E8E9EB6C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A8D0-F15B-48FF-BB4B-0255947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920-683D-452F-B2E2-EFA85CF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5E85-418C-44D0-8479-33FC28D3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263C-63A9-47E4-A26C-F4E100A5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5BF7-E1DE-429C-A004-E530E8A7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C33F-AB9C-4BC9-A386-8957D1C3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DA3E-8739-4A23-B443-B71F51F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230F-9CEF-45B6-82AC-24291C8B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8765-2256-46E8-9ACF-44E718D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D75D-0A50-4634-9439-14AFCABF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BB27-96D3-4749-BE34-FC7C7C1F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2D60-91C3-4E62-A819-DB587229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C32A-49A4-4719-96B5-FDF32967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9BFB-EF3F-4A08-BAB5-E4C98B7E4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B6E0-E226-47AB-A5CC-8437E4AF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0189-4B8B-4128-BA14-755BE06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49545-7715-4344-8D82-343D9A9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DED6-6EC6-4204-8D0E-EFB035EE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E29-2FA5-4A79-A30D-BB47A86D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2847-617F-4CCA-BEC1-606CA794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4B04-CC0A-4171-9BBD-9B4D557F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CD80F-4707-40B6-975B-888B5897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E096-1C98-4FE7-902F-25EADBAA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BF76-FA87-4A1C-994F-4833831D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1F82-F731-4604-BB32-0200847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3D20B-03CC-4845-9CA6-A1B2E101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F960-D98C-4DDF-BA52-36C2B56A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B492D-7ADE-4A39-8AD8-E612CE1E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FA4F2-E80D-4689-AEDD-083BBE8F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9A9C1-5837-42BA-BF72-504B09DA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7F0A-B35D-49FF-A3EC-0A4A6CCB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9AF85-0A7A-414D-B6AF-D4BC6DED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47E0-5062-4787-8465-736E211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C87C-D311-41B2-B1EB-A4104783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E25A-D31E-45CC-9976-537D20AB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0B718-13DE-4C79-A9B3-55CB36D8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8925-0632-47A2-A292-15F21AE3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BFAFE-F052-4E22-B4A9-2EF85B27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F88E-B497-46C0-992C-0744E6D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843-6FF1-48E0-B828-E7604E70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73B98-DA8B-483A-9363-3B6BD0981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316BF-D836-4426-8069-AA8928F4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AA64-7425-4825-9174-0CA9A876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749B-9A7B-4080-BF67-6AF4882F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D5AFC-2D64-48CA-B4C7-4C9EBD74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A5EFC-D48D-456C-B827-200CD85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75D7-D5BC-4D93-BF6F-0F0A1E08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CCA5-CC4E-4634-9A5C-0A720081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2795-735C-4CAF-98F0-86B8E8DBD46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27C0-4464-47FC-825E-326EDA8F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156B-AC3D-465B-B815-29233AA2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25D3-93F3-4EC4-B893-EEBD8BE9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Last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11C8-BEEA-4B2D-939A-828ADB25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79" y="801584"/>
            <a:ext cx="9144000" cy="25858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Zynq Board bring-up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Zynq PS running ubuntu desktop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PS-PL communication through AXI-Lite (register based) interface</a:t>
            </a:r>
          </a:p>
        </p:txBody>
      </p:sp>
    </p:spTree>
    <p:extLst>
      <p:ext uri="{BB962C8B-B14F-4D97-AF65-F5344CB8AC3E}">
        <p14:creationId xmlns:p14="http://schemas.microsoft.com/office/powerpoint/2010/main" val="40737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Matrix Operation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11C8-BEEA-4B2D-939A-828ADB25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78" y="801584"/>
            <a:ext cx="3327071" cy="5278582"/>
          </a:xfrm>
        </p:spPr>
        <p:txBody>
          <a:bodyPr/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Divide single big matrix operation into multiple smaller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Combine small matrix operations into one bigger operation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Perform elementwise array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Perform convolution as matrix multiplication or elementwise array operation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7A93B-B962-4B09-B769-AEB469BF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4" y="203903"/>
            <a:ext cx="7325978" cy="6517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B8BDE9-08E6-42E7-A7A6-8DA9D6BE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33" y="3319476"/>
            <a:ext cx="133333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7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Block 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11C8-BEEA-4B2D-939A-828ADB25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79" y="801584"/>
            <a:ext cx="9144000" cy="38594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Break a big matrix into sub-matrices and multiply. Later combine results to get the bigger output matrix.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351B32-4A7D-436E-BF67-3D0FEC9C2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46716"/>
              </p:ext>
            </p:extLst>
          </p:nvPr>
        </p:nvGraphicFramePr>
        <p:xfrm>
          <a:off x="1008335" y="1631236"/>
          <a:ext cx="1287678" cy="904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39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643839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4520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sz="11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sz="1100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4520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sz="11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sz="1100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1FEFF2-E992-46D8-98F0-DD29EAF29C26}"/>
              </a:ext>
            </a:extLst>
          </p:cNvPr>
          <p:cNvSpPr txBox="1"/>
          <p:nvPr/>
        </p:nvSpPr>
        <p:spPr>
          <a:xfrm>
            <a:off x="446235" y="18986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8506FA-5269-456D-BBE8-3CFAF288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60913"/>
              </p:ext>
            </p:extLst>
          </p:nvPr>
        </p:nvGraphicFramePr>
        <p:xfrm>
          <a:off x="3797144" y="1631236"/>
          <a:ext cx="1287678" cy="904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39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643839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45209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sz="1100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45209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sz="11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sz="1100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FBAEAB-F8A6-42B5-A4E3-D035DEA2515A}"/>
              </a:ext>
            </a:extLst>
          </p:cNvPr>
          <p:cNvSpPr txBox="1"/>
          <p:nvPr/>
        </p:nvSpPr>
        <p:spPr>
          <a:xfrm>
            <a:off x="3235044" y="18986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9186F13-DB16-46C9-BE74-76917913A541}"/>
              </a:ext>
            </a:extLst>
          </p:cNvPr>
          <p:cNvSpPr txBox="1">
            <a:spLocks/>
          </p:cNvSpPr>
          <p:nvPr/>
        </p:nvSpPr>
        <p:spPr>
          <a:xfrm>
            <a:off x="306779" y="2675581"/>
            <a:ext cx="9144000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Here A</a:t>
            </a:r>
            <a:r>
              <a:rPr lang="en-US" sz="1100" dirty="0"/>
              <a:t>ij </a:t>
            </a:r>
            <a:r>
              <a:rPr lang="en-US" sz="1600" dirty="0"/>
              <a:t>denotes the sub-matrix or block matrix.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277FE-DE53-45AB-AE37-0130730DD1CC}"/>
              </a:ext>
            </a:extLst>
          </p:cNvPr>
          <p:cNvSpPr txBox="1"/>
          <p:nvPr/>
        </p:nvSpPr>
        <p:spPr>
          <a:xfrm>
            <a:off x="493909" y="347739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 =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01E5C4-B6C1-4E11-B69D-153CBC7D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32649"/>
              </p:ext>
            </p:extLst>
          </p:nvPr>
        </p:nvGraphicFramePr>
        <p:xfrm>
          <a:off x="1358853" y="3201681"/>
          <a:ext cx="3082130" cy="920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065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1541065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444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</a:t>
                      </a:r>
                      <a:r>
                        <a:rPr lang="en-US" sz="1100" dirty="0"/>
                        <a:t>11</a:t>
                      </a:r>
                      <a:r>
                        <a:rPr lang="en-US" sz="1600" dirty="0"/>
                        <a:t>B</a:t>
                      </a:r>
                      <a:r>
                        <a:rPr lang="en-US" sz="1100" dirty="0"/>
                        <a:t>11</a:t>
                      </a:r>
                      <a:r>
                        <a:rPr lang="en-US" sz="1600" dirty="0"/>
                        <a:t> + A</a:t>
                      </a:r>
                      <a:r>
                        <a:rPr lang="en-US" sz="1100" dirty="0"/>
                        <a:t>12</a:t>
                      </a:r>
                      <a:r>
                        <a:rPr lang="en-US" sz="1600" dirty="0"/>
                        <a:t>B</a:t>
                      </a:r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 + 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444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 + 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 + A</a:t>
                      </a:r>
                      <a:r>
                        <a:rPr lang="en-US" sz="1100" dirty="0"/>
                        <a:t>11</a:t>
                      </a:r>
                      <a:r>
                        <a:rPr lang="en-US" dirty="0"/>
                        <a:t>B</a:t>
                      </a:r>
                      <a:r>
                        <a:rPr lang="en-US" sz="1100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9FB53238-32AC-4912-B8B4-A4CDCE124704}"/>
              </a:ext>
            </a:extLst>
          </p:cNvPr>
          <p:cNvSpPr txBox="1">
            <a:spLocks/>
          </p:cNvSpPr>
          <p:nvPr/>
        </p:nvSpPr>
        <p:spPr>
          <a:xfrm>
            <a:off x="306779" y="4277126"/>
            <a:ext cx="9144000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Perform matrix multiplication for block matrices and combine the result to form the final output.</a:t>
            </a:r>
          </a:p>
        </p:txBody>
      </p:sp>
    </p:spTree>
    <p:extLst>
      <p:ext uri="{BB962C8B-B14F-4D97-AF65-F5344CB8AC3E}">
        <p14:creationId xmlns:p14="http://schemas.microsoft.com/office/powerpoint/2010/main" val="6979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Club smaller matrices as single matrix for multiplication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89BF1-90AB-4100-BC7F-CC9996C1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28031"/>
              </p:ext>
            </p:extLst>
          </p:nvPr>
        </p:nvGraphicFramePr>
        <p:xfrm>
          <a:off x="6867940" y="1082457"/>
          <a:ext cx="10529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1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CAD799-4D54-4EB4-AB40-A70C1D3338D7}"/>
              </a:ext>
            </a:extLst>
          </p:cNvPr>
          <p:cNvSpPr txBox="1"/>
          <p:nvPr/>
        </p:nvSpPr>
        <p:spPr>
          <a:xfrm>
            <a:off x="6305839" y="145405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77455F-54C7-4CAD-AE89-3BE57F80E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1671"/>
              </p:ext>
            </p:extLst>
          </p:nvPr>
        </p:nvGraphicFramePr>
        <p:xfrm>
          <a:off x="1215244" y="1079885"/>
          <a:ext cx="7019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1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48E956-20F1-4DD5-9091-FE0C10D1A413}"/>
              </a:ext>
            </a:extLst>
          </p:cNvPr>
          <p:cNvSpPr txBox="1"/>
          <p:nvPr/>
        </p:nvSpPr>
        <p:spPr>
          <a:xfrm>
            <a:off x="653143" y="145147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0EC714-DD9C-4F15-AB9B-836C20B7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60875"/>
              </p:ext>
            </p:extLst>
          </p:nvPr>
        </p:nvGraphicFramePr>
        <p:xfrm>
          <a:off x="8983170" y="1079885"/>
          <a:ext cx="12686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170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17170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17170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  <a:gridCol w="317170">
                  <a:extLst>
                    <a:ext uri="{9D8B030D-6E8A-4147-A177-3AD203B41FA5}">
                      <a16:colId xmlns:a16="http://schemas.microsoft.com/office/drawing/2014/main" val="25208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6D8ADD-7F4A-40E0-B2A1-8780A5F10295}"/>
              </a:ext>
            </a:extLst>
          </p:cNvPr>
          <p:cNvSpPr txBox="1"/>
          <p:nvPr/>
        </p:nvSpPr>
        <p:spPr>
          <a:xfrm>
            <a:off x="8421069" y="145147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=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F271C-D4AC-4BE7-8B82-7813A8A1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3712"/>
              </p:ext>
            </p:extLst>
          </p:nvPr>
        </p:nvGraphicFramePr>
        <p:xfrm>
          <a:off x="2979493" y="1256541"/>
          <a:ext cx="105294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1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8325D5-1A24-4B89-8C9D-A3AA01BAE42B}"/>
              </a:ext>
            </a:extLst>
          </p:cNvPr>
          <p:cNvSpPr txBox="1"/>
          <p:nvPr/>
        </p:nvSpPr>
        <p:spPr>
          <a:xfrm>
            <a:off x="2417392" y="143813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D2253C-C5C6-4D84-B33E-A22A5B5F1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238"/>
              </p:ext>
            </p:extLst>
          </p:nvPr>
        </p:nvGraphicFramePr>
        <p:xfrm>
          <a:off x="914638" y="2588664"/>
          <a:ext cx="16460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203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29203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29203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  <a:gridCol w="329203">
                  <a:extLst>
                    <a:ext uri="{9D8B030D-6E8A-4147-A177-3AD203B41FA5}">
                      <a16:colId xmlns:a16="http://schemas.microsoft.com/office/drawing/2014/main" val="2520883265"/>
                    </a:ext>
                  </a:extLst>
                </a:gridCol>
                <a:gridCol w="329203">
                  <a:extLst>
                    <a:ext uri="{9D8B030D-6E8A-4147-A177-3AD203B41FA5}">
                      <a16:colId xmlns:a16="http://schemas.microsoft.com/office/drawing/2014/main" val="85645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843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60DC0E-F4E3-482E-B3B2-1DF9B5C1E294}"/>
              </a:ext>
            </a:extLst>
          </p:cNvPr>
          <p:cNvSpPr txBox="1"/>
          <p:nvPr/>
        </p:nvSpPr>
        <p:spPr>
          <a:xfrm>
            <a:off x="306779" y="35165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25343-B6FE-46E6-98E2-58B8CA3635EC}"/>
              </a:ext>
            </a:extLst>
          </p:cNvPr>
          <p:cNvSpPr txBox="1"/>
          <p:nvPr/>
        </p:nvSpPr>
        <p:spPr>
          <a:xfrm>
            <a:off x="2891713" y="349001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F12 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C9A235C-A9BD-4FC3-A6D6-3F10DE7A6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11028"/>
              </p:ext>
            </p:extLst>
          </p:nvPr>
        </p:nvGraphicFramePr>
        <p:xfrm>
          <a:off x="3628938" y="2747581"/>
          <a:ext cx="222028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183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3543962554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2840828022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2520883265"/>
                    </a:ext>
                  </a:extLst>
                </a:gridCol>
                <a:gridCol w="317183">
                  <a:extLst>
                    <a:ext uri="{9D8B030D-6E8A-4147-A177-3AD203B41FA5}">
                      <a16:colId xmlns:a16="http://schemas.microsoft.com/office/drawing/2014/main" val="85645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0682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B007B2D-75CF-4C01-8348-295EB0E0B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5012"/>
              </p:ext>
            </p:extLst>
          </p:nvPr>
        </p:nvGraphicFramePr>
        <p:xfrm>
          <a:off x="914638" y="5406521"/>
          <a:ext cx="860512" cy="795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256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430256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3979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979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1CC7BF4-F196-4990-A548-1DDDE00CB361}"/>
              </a:ext>
            </a:extLst>
          </p:cNvPr>
          <p:cNvSpPr txBox="1"/>
          <p:nvPr/>
        </p:nvSpPr>
        <p:spPr>
          <a:xfrm>
            <a:off x="306779" y="56198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 =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AEFE56B-8FA4-405E-BCF5-43D27D3BE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05725"/>
              </p:ext>
            </p:extLst>
          </p:nvPr>
        </p:nvGraphicFramePr>
        <p:xfrm>
          <a:off x="3628938" y="5339160"/>
          <a:ext cx="860512" cy="795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256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430256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397988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979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5834A5-CDA1-4666-B436-8E5F4803181C}"/>
              </a:ext>
            </a:extLst>
          </p:cNvPr>
          <p:cNvSpPr txBox="1"/>
          <p:nvPr/>
        </p:nvSpPr>
        <p:spPr>
          <a:xfrm>
            <a:off x="2936120" y="555248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F12 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40CE19C-4357-4A2D-87A6-CDE34CE3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16159"/>
              </p:ext>
            </p:extLst>
          </p:nvPr>
        </p:nvGraphicFramePr>
        <p:xfrm>
          <a:off x="7544194" y="5403616"/>
          <a:ext cx="15387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391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769391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</a:tblGrid>
              <a:tr h="355584">
                <a:tc>
                  <a:txBody>
                    <a:bodyPr/>
                    <a:lstStyle/>
                    <a:p>
                      <a:r>
                        <a:rPr lang="en-US" dirty="0"/>
                        <a:t>A x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29443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x 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9273EE1-26BC-4F0F-8183-EF6C9BEE8CBC}"/>
              </a:ext>
            </a:extLst>
          </p:cNvPr>
          <p:cNvSpPr txBox="1"/>
          <p:nvPr/>
        </p:nvSpPr>
        <p:spPr>
          <a:xfrm>
            <a:off x="6350470" y="5584710"/>
            <a:ext cx="11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x F12 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3A336-8A31-42FB-AE8A-84649097F54B}"/>
              </a:ext>
            </a:extLst>
          </p:cNvPr>
          <p:cNvSpPr txBox="1"/>
          <p:nvPr/>
        </p:nvSpPr>
        <p:spPr>
          <a:xfrm>
            <a:off x="6350470" y="3490015"/>
            <a:ext cx="11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x F12 =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CA72529-5805-4EC3-A933-A2A11673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89304"/>
              </p:ext>
            </p:extLst>
          </p:nvPr>
        </p:nvGraphicFramePr>
        <p:xfrm>
          <a:off x="7509427" y="2774084"/>
          <a:ext cx="298949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070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3543962554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2840828022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2520883265"/>
                    </a:ext>
                  </a:extLst>
                </a:gridCol>
                <a:gridCol w="427070">
                  <a:extLst>
                    <a:ext uri="{9D8B030D-6E8A-4147-A177-3AD203B41FA5}">
                      <a16:colId xmlns:a16="http://schemas.microsoft.com/office/drawing/2014/main" val="85645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06824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F1645-94FA-42D5-A09B-A398C066731E}"/>
              </a:ext>
            </a:extLst>
          </p:cNvPr>
          <p:cNvCxnSpPr>
            <a:cxnSpLocks/>
          </p:cNvCxnSpPr>
          <p:nvPr/>
        </p:nvCxnSpPr>
        <p:spPr>
          <a:xfrm>
            <a:off x="233606" y="5212747"/>
            <a:ext cx="118338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Convolution as matrix multiplication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9A4A79-20EB-4E04-9A0F-AAA9A391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37581"/>
              </p:ext>
            </p:extLst>
          </p:nvPr>
        </p:nvGraphicFramePr>
        <p:xfrm>
          <a:off x="1205568" y="1574800"/>
          <a:ext cx="2959292" cy="184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56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3543962554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2840828022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2520883265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856452831"/>
                    </a:ext>
                  </a:extLst>
                </a:gridCol>
              </a:tblGrid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982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27931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68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70DF06-BE3A-4DAB-8874-41E33FD7E2D4}"/>
              </a:ext>
            </a:extLst>
          </p:cNvPr>
          <p:cNvSpPr txBox="1"/>
          <p:nvPr/>
        </p:nvSpPr>
        <p:spPr>
          <a:xfrm>
            <a:off x="666492" y="23172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65CC06-0D60-4DDB-9C3A-7889DD6FF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32183"/>
              </p:ext>
            </p:extLst>
          </p:nvPr>
        </p:nvGraphicFramePr>
        <p:xfrm>
          <a:off x="5265498" y="1825500"/>
          <a:ext cx="1037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76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345976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345976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A09243-C985-4625-9D34-2C6C63D89CEB}"/>
              </a:ext>
            </a:extLst>
          </p:cNvPr>
          <p:cNvSpPr txBox="1"/>
          <p:nvPr/>
        </p:nvSpPr>
        <p:spPr>
          <a:xfrm>
            <a:off x="4636654" y="219709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AD66A-7AF6-40C2-ACB3-3D4D97CEFBA7}"/>
              </a:ext>
            </a:extLst>
          </p:cNvPr>
          <p:cNvSpPr/>
          <p:nvPr/>
        </p:nvSpPr>
        <p:spPr>
          <a:xfrm>
            <a:off x="1205567" y="1574800"/>
            <a:ext cx="1257305" cy="111176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619338-4975-48B3-8B64-3AB467BF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68253"/>
              </p:ext>
            </p:extLst>
          </p:nvPr>
        </p:nvGraphicFramePr>
        <p:xfrm>
          <a:off x="8059153" y="1940560"/>
          <a:ext cx="2113780" cy="1111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56">
                  <a:extLst>
                    <a:ext uri="{9D8B030D-6E8A-4147-A177-3AD203B41FA5}">
                      <a16:colId xmlns:a16="http://schemas.microsoft.com/office/drawing/2014/main" val="3163931835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3543962554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2840828022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3125429774"/>
                    </a:ext>
                  </a:extLst>
                </a:gridCol>
                <a:gridCol w="422756">
                  <a:extLst>
                    <a:ext uri="{9D8B030D-6E8A-4147-A177-3AD203B41FA5}">
                      <a16:colId xmlns:a16="http://schemas.microsoft.com/office/drawing/2014/main" val="1693947452"/>
                    </a:ext>
                  </a:extLst>
                </a:gridCol>
              </a:tblGrid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11659"/>
                  </a:ext>
                </a:extLst>
              </a:tr>
              <a:tr h="34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82808"/>
                  </a:ext>
                </a:extLst>
              </a:tr>
              <a:tr h="3798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661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B4AAEE-9C93-45EF-8696-59320A290951}"/>
              </a:ext>
            </a:extLst>
          </p:cNvPr>
          <p:cNvSpPr txBox="1"/>
          <p:nvPr/>
        </p:nvSpPr>
        <p:spPr>
          <a:xfrm>
            <a:off x="7317649" y="2317234"/>
            <a:ext cx="74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5C332-6B11-4340-BAC6-CF5AB72802FD}"/>
              </a:ext>
            </a:extLst>
          </p:cNvPr>
          <p:cNvSpPr txBox="1"/>
          <p:nvPr/>
        </p:nvSpPr>
        <p:spPr>
          <a:xfrm>
            <a:off x="6590429" y="1304195"/>
            <a:ext cx="32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</a:t>
            </a:r>
            <a:r>
              <a:rPr lang="en-US" sz="1100" dirty="0"/>
              <a:t>11</a:t>
            </a:r>
            <a:r>
              <a:rPr lang="en-US" dirty="0"/>
              <a:t> = 1+2+3 + 4+10+6 +7+8+9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0A92CA-A81E-4531-81F3-272C68240A3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238181" y="1673527"/>
            <a:ext cx="0" cy="2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1B9727-ED34-4469-A5C1-1673E5F6AE1E}"/>
              </a:ext>
            </a:extLst>
          </p:cNvPr>
          <p:cNvSpPr txBox="1"/>
          <p:nvPr/>
        </p:nvSpPr>
        <p:spPr>
          <a:xfrm>
            <a:off x="666492" y="482571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11</a:t>
            </a:r>
            <a:r>
              <a:rPr lang="en-US" dirty="0"/>
              <a:t> 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25D30C-63D6-4F06-BD32-0C58ACB38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00459"/>
              </p:ext>
            </p:extLst>
          </p:nvPr>
        </p:nvGraphicFramePr>
        <p:xfrm>
          <a:off x="1309617" y="4825715"/>
          <a:ext cx="32576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60">
                  <a:extLst>
                    <a:ext uri="{9D8B030D-6E8A-4147-A177-3AD203B41FA5}">
                      <a16:colId xmlns:a16="http://schemas.microsoft.com/office/drawing/2014/main" val="259607625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2203354612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1132081726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3696478971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3281577292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1966012126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1917279944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447634436"/>
                    </a:ext>
                  </a:extLst>
                </a:gridCol>
                <a:gridCol w="361960">
                  <a:extLst>
                    <a:ext uri="{9D8B030D-6E8A-4147-A177-3AD203B41FA5}">
                      <a16:colId xmlns:a16="http://schemas.microsoft.com/office/drawing/2014/main" val="358603074"/>
                    </a:ext>
                  </a:extLst>
                </a:gridCol>
              </a:tblGrid>
              <a:tr h="347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567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632F70E-180D-443E-935E-C2718B6B62A8}"/>
              </a:ext>
            </a:extLst>
          </p:cNvPr>
          <p:cNvSpPr/>
          <p:nvPr/>
        </p:nvSpPr>
        <p:spPr>
          <a:xfrm>
            <a:off x="1309617" y="4825715"/>
            <a:ext cx="3257640" cy="36576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2CB98-0CFD-4E59-8F2E-47E40C3605ED}"/>
              </a:ext>
            </a:extLst>
          </p:cNvPr>
          <p:cNvSpPr txBox="1"/>
          <p:nvPr/>
        </p:nvSpPr>
        <p:spPr>
          <a:xfrm>
            <a:off x="4878779" y="482214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4FE5CA-66AB-492A-9313-E7787CE0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13120"/>
              </p:ext>
            </p:extLst>
          </p:nvPr>
        </p:nvGraphicFramePr>
        <p:xfrm>
          <a:off x="5454578" y="3360889"/>
          <a:ext cx="330293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93">
                  <a:extLst>
                    <a:ext uri="{9D8B030D-6E8A-4147-A177-3AD203B41FA5}">
                      <a16:colId xmlns:a16="http://schemas.microsoft.com/office/drawing/2014/main" val="2686923149"/>
                    </a:ext>
                  </a:extLst>
                </a:gridCol>
              </a:tblGrid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99071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178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2098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00739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2493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07389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48221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54858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0658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49FC98FB-09CF-4C8E-AF80-838F661F16A5}"/>
              </a:ext>
            </a:extLst>
          </p:cNvPr>
          <p:cNvSpPr/>
          <p:nvPr/>
        </p:nvSpPr>
        <p:spPr>
          <a:xfrm>
            <a:off x="5454578" y="3346245"/>
            <a:ext cx="330293" cy="329183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12EF0-176A-4D8E-B330-AF80E5B03DF3}"/>
              </a:ext>
            </a:extLst>
          </p:cNvPr>
          <p:cNvSpPr txBox="1"/>
          <p:nvPr/>
        </p:nvSpPr>
        <p:spPr>
          <a:xfrm>
            <a:off x="7317649" y="4760777"/>
            <a:ext cx="24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</a:t>
            </a:r>
            <a:r>
              <a:rPr lang="en-US" sz="1100" dirty="0"/>
              <a:t>11</a:t>
            </a:r>
            <a:r>
              <a:rPr lang="en-US" dirty="0"/>
              <a:t> = A</a:t>
            </a:r>
            <a:r>
              <a:rPr lang="en-US" sz="1100" dirty="0"/>
              <a:t>11</a:t>
            </a:r>
            <a:r>
              <a:rPr lang="en-US" dirty="0"/>
              <a:t> x F = [50]</a:t>
            </a:r>
          </a:p>
        </p:txBody>
      </p:sp>
    </p:spTree>
    <p:extLst>
      <p:ext uri="{BB962C8B-B14F-4D97-AF65-F5344CB8AC3E}">
        <p14:creationId xmlns:p14="http://schemas.microsoft.com/office/powerpoint/2010/main" val="331086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EFD-80C9-400B-AD76-F5C5E8DA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79" y="136712"/>
            <a:ext cx="9144000" cy="552058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This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11C8-BEEA-4B2D-939A-828ADB25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79" y="801584"/>
            <a:ext cx="9144000" cy="25858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Explore AXI-Stream and AXI-Full interfaces with DMA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Explore DRAM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Prepare detailed design of Matrix Operation Unit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2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427</Words>
  <Application>Microsoft Office PowerPoint</Application>
  <PresentationFormat>Widescreen</PresentationFormat>
  <Paragraphs>267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Last Week</vt:lpstr>
      <vt:lpstr>Matrix Operation Unit</vt:lpstr>
      <vt:lpstr>Block Matrix multiplication</vt:lpstr>
      <vt:lpstr>Club smaller matrices as single matrix for multiplication</vt:lpstr>
      <vt:lpstr>Convolution as matrix multiplication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Week</dc:title>
  <dc:creator>rahul bhartari</dc:creator>
  <cp:lastModifiedBy>rahul bhartari</cp:lastModifiedBy>
  <cp:revision>17</cp:revision>
  <dcterms:created xsi:type="dcterms:W3CDTF">2018-08-19T12:12:27Z</dcterms:created>
  <dcterms:modified xsi:type="dcterms:W3CDTF">2018-08-19T14:32:24Z</dcterms:modified>
</cp:coreProperties>
</file>