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Verdana" panose="020B0604030504040204" pitchFamily="34" charset="0"/>
      <p:regular r:id="rId16"/>
      <p:bold r:id="rId17"/>
      <p:italic r:id="rId18"/>
      <p:boldItalic r:id="rId19"/>
    </p:embeddedFont>
    <p:embeddedFont>
      <p:font typeface="Nunito" panose="020B0604020202020204" charset="0"/>
      <p:regular r:id="rId20"/>
      <p:bold r:id="rId21"/>
      <p:italic r:id="rId22"/>
      <p:boldItalic r:id="rId23"/>
    </p:embeddedFont>
    <p:embeddedFont>
      <p:font typeface="Maven Pro"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7D77E52-B873-4DB7-A564-9AF1D1A5B49A}">
  <a:tblStyle styleId="{97D77E52-B873-4DB7-A564-9AF1D1A5B4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10aec76b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10aec76b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654f1463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654f1463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654f1463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654f1463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654f1463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654f1463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7dfe2de2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7dfe2de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654f1463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654f1463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654f1463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654f1463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654f1463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654f1463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659ca7de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659ca7de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654f1463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5654f1463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654f1463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654f1463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654f1463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654f1463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indiandrives.com/tag/tips-for-driving-on-indian-roads/" TargetMode="External"/><Relationship Id="rId5" Type="http://schemas.openxmlformats.org/officeDocument/2006/relationships/hyperlink" Target="https://factordaily.com/india-driving-dataset-iiit-hyderabad/"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bdLL73ZHda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hyperlink" Target="https://ieeexplore.ieee.org/document/545749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Embedded Stereo Vision</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Rahul Bhartari</a:t>
            </a:r>
            <a:endParaRPr sz="2400"/>
          </a:p>
          <a:p>
            <a:pPr marL="0" lvl="0" indent="0" algn="l" rtl="0">
              <a:spcBef>
                <a:spcPts val="0"/>
              </a:spcBef>
              <a:spcAft>
                <a:spcPts val="0"/>
              </a:spcAft>
              <a:buNone/>
            </a:pPr>
            <a:r>
              <a:rPr lang="en" sz="1200"/>
              <a:t>Autonomous Vehicles Engineer</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2"/>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Results</a:t>
            </a:r>
            <a:endParaRPr sz="2400"/>
          </a:p>
        </p:txBody>
      </p:sp>
      <p:sp>
        <p:nvSpPr>
          <p:cNvPr id="447" name="Google Shape;447;p22"/>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Locally consistent stereo aggregation significantly improve</a:t>
            </a:r>
            <a:r>
              <a:rPr lang="en-US" sz="1100" dirty="0">
                <a:latin typeface="Verdana" panose="020B0604030504040204" pitchFamily="34" charset="0"/>
                <a:ea typeface="Verdana" panose="020B0604030504040204" pitchFamily="34" charset="0"/>
                <a:cs typeface="Verdana" panose="020B0604030504040204" pitchFamily="34" charset="0"/>
              </a:rPr>
              <a:t>d</a:t>
            </a:r>
            <a:r>
              <a:rPr lang="en" sz="1100" dirty="0">
                <a:latin typeface="Verdana" panose="020B0604030504040204" pitchFamily="34" charset="0"/>
                <a:ea typeface="Verdana" panose="020B0604030504040204" pitchFamily="34" charset="0"/>
                <a:cs typeface="Verdana" panose="020B0604030504040204" pitchFamily="34" charset="0"/>
              </a:rPr>
              <a:t> the quality of disparity map.</a:t>
            </a:r>
            <a:endParaRPr sz="11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48" name="Google Shape;448;p22"/>
          <p:cNvGraphicFramePr/>
          <p:nvPr>
            <p:extLst>
              <p:ext uri="{D42A27DB-BD31-4B8C-83A1-F6EECF244321}">
                <p14:modId xmlns:p14="http://schemas.microsoft.com/office/powerpoint/2010/main" val="2224648793"/>
              </p:ext>
            </p:extLst>
          </p:nvPr>
        </p:nvGraphicFramePr>
        <p:xfrm>
          <a:off x="4600575" y="1754575"/>
          <a:ext cx="4030300" cy="2319116"/>
        </p:xfrm>
        <a:graphic>
          <a:graphicData uri="http://schemas.openxmlformats.org/drawingml/2006/table">
            <a:tbl>
              <a:tblPr>
                <a:noFill/>
                <a:tableStyleId>{97D77E52-B873-4DB7-A564-9AF1D1A5B49A}</a:tableStyleId>
              </a:tblPr>
              <a:tblGrid>
                <a:gridCol w="161925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229950">
                  <a:extLst>
                    <a:ext uri="{9D8B030D-6E8A-4147-A177-3AD203B41FA5}">
                      <a16:colId xmlns:a16="http://schemas.microsoft.com/office/drawing/2014/main" val="20003"/>
                    </a:ext>
                  </a:extLst>
                </a:gridCol>
              </a:tblGrid>
              <a:tr h="590360">
                <a:tc>
                  <a:txBody>
                    <a:bodyPr/>
                    <a:lstStyle/>
                    <a:p>
                      <a:pPr marL="0" lvl="0" indent="0" algn="just" rtl="0">
                        <a:spcBef>
                          <a:spcPts val="0"/>
                        </a:spcBef>
                        <a:spcAft>
                          <a:spcPts val="0"/>
                        </a:spcAft>
                        <a:buNone/>
                      </a:pPr>
                      <a:r>
                        <a:rPr lang="en-US" sz="1050" b="1" dirty="0">
                          <a:latin typeface="Verdana" panose="020B0604030504040204" pitchFamily="34" charset="0"/>
                          <a:ea typeface="Verdana" panose="020B0604030504040204" pitchFamily="34" charset="0"/>
                          <a:cs typeface="Verdana" panose="020B0604030504040204" pitchFamily="34" charset="0"/>
                        </a:rPr>
                        <a:t>Improvements</a:t>
                      </a:r>
                      <a:endParaRPr sz="1050" b="1" dirty="0">
                        <a:latin typeface="Verdana" panose="020B0604030504040204" pitchFamily="34" charset="0"/>
                        <a:ea typeface="Verdana" panose="020B0604030504040204" pitchFamily="34" charset="0"/>
                        <a:cs typeface="Verdana" panose="020B0604030504040204" pitchFamily="34" charset="0"/>
                      </a:endParaRPr>
                    </a:p>
                    <a:p>
                      <a:pPr marL="0" lvl="0" indent="0" algn="just" rtl="0">
                        <a:spcBef>
                          <a:spcPts val="0"/>
                        </a:spcBef>
                        <a:spcAft>
                          <a:spcPts val="0"/>
                        </a:spcAft>
                        <a:buNone/>
                      </a:pPr>
                      <a:r>
                        <a:rPr lang="en-US" sz="1050" b="1" dirty="0">
                          <a:latin typeface="Verdana" panose="020B0604030504040204" pitchFamily="34" charset="0"/>
                          <a:ea typeface="Verdana" panose="020B0604030504040204" pitchFamily="34" charset="0"/>
                          <a:cs typeface="Verdana" panose="020B0604030504040204" pitchFamily="34" charset="0"/>
                        </a:rPr>
                        <a:t>Achieved</a:t>
                      </a:r>
                      <a:endParaRPr sz="1050" b="1"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50" b="1" dirty="0">
                          <a:latin typeface="Verdana" panose="020B0604030504040204" pitchFamily="34" charset="0"/>
                          <a:ea typeface="Verdana" panose="020B0604030504040204" pitchFamily="34" charset="0"/>
                          <a:cs typeface="Verdana" panose="020B0604030504040204" pitchFamily="34" charset="0"/>
                        </a:rPr>
                        <a:t>Intel Core i7 @4.2GHz</a:t>
                      </a:r>
                      <a:endParaRPr sz="1050" b="1"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50" b="1">
                          <a:latin typeface="Verdana" panose="020B0604030504040204" pitchFamily="34" charset="0"/>
                          <a:ea typeface="Verdana" panose="020B0604030504040204" pitchFamily="34" charset="0"/>
                          <a:cs typeface="Verdana" panose="020B0604030504040204" pitchFamily="34" charset="0"/>
                        </a:rPr>
                        <a:t>ARM Cortex A72 @1.9GHz</a:t>
                      </a:r>
                      <a:endParaRPr sz="1050" b="1">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extLst>
                  <a:ext uri="{0D108BD9-81ED-4DB2-BD59-A6C34878D82A}">
                    <a16:rowId xmlns:a16="http://schemas.microsoft.com/office/drawing/2014/main" val="10000"/>
                  </a:ext>
                </a:extLst>
              </a:tr>
              <a:tr h="361488">
                <a:tc>
                  <a:txBody>
                    <a:bodyPr/>
                    <a:lstStyle/>
                    <a:p>
                      <a:pPr marL="0" lvl="0" indent="0" algn="l" rtl="0">
                        <a:spcBef>
                          <a:spcPts val="0"/>
                        </a:spcBef>
                        <a:spcAft>
                          <a:spcPts val="0"/>
                        </a:spcAft>
                        <a:buNone/>
                      </a:pPr>
                      <a:r>
                        <a:rPr lang="en-US" sz="1050" dirty="0">
                          <a:latin typeface="Verdana" panose="020B0604030504040204" pitchFamily="34" charset="0"/>
                          <a:ea typeface="Verdana" panose="020B0604030504040204" pitchFamily="34" charset="0"/>
                          <a:cs typeface="Verdana" panose="020B0604030504040204" pitchFamily="34" charset="0"/>
                        </a:rPr>
                        <a:t>Loop Unrolling</a:t>
                      </a:r>
                      <a:endParaRPr sz="105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latin typeface="Verdana" panose="020B0604030504040204" pitchFamily="34" charset="0"/>
                          <a:ea typeface="Verdana" panose="020B0604030504040204" pitchFamily="34" charset="0"/>
                          <a:cs typeface="Verdana" panose="020B0604030504040204" pitchFamily="34" charset="0"/>
                        </a:rPr>
                        <a:t>500%</a:t>
                      </a:r>
                      <a:endParaRPr sz="105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latin typeface="Verdana" panose="020B0604030504040204" pitchFamily="34" charset="0"/>
                          <a:ea typeface="Verdana" panose="020B0604030504040204" pitchFamily="34" charset="0"/>
                          <a:cs typeface="Verdana" panose="020B0604030504040204" pitchFamily="34" charset="0"/>
                        </a:rPr>
                        <a:t>500%</a:t>
                      </a:r>
                      <a:endParaRPr sz="105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1488">
                <a:tc>
                  <a:txBody>
                    <a:bodyPr/>
                    <a:lstStyle/>
                    <a:p>
                      <a:pPr marL="0" lvl="0" indent="0" algn="l" rtl="0">
                        <a:spcBef>
                          <a:spcPts val="0"/>
                        </a:spcBef>
                        <a:spcAft>
                          <a:spcPts val="0"/>
                        </a:spcAft>
                        <a:buNone/>
                      </a:pPr>
                      <a:r>
                        <a:rPr lang="en-US" sz="1050" dirty="0">
                          <a:latin typeface="Verdana" panose="020B0604030504040204" pitchFamily="34" charset="0"/>
                          <a:ea typeface="Verdana" panose="020B0604030504040204" pitchFamily="34" charset="0"/>
                          <a:cs typeface="Verdana" panose="020B0604030504040204" pitchFamily="34" charset="0"/>
                        </a:rPr>
                        <a:t>Memory Optimizations</a:t>
                      </a:r>
                      <a:endParaRPr sz="1050" b="1"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latin typeface="Verdana" panose="020B0604030504040204" pitchFamily="34" charset="0"/>
                          <a:ea typeface="Verdana" panose="020B0604030504040204" pitchFamily="34" charset="0"/>
                          <a:cs typeface="Verdana" panose="020B0604030504040204" pitchFamily="34" charset="0"/>
                        </a:rPr>
                        <a:t>15-20%</a:t>
                      </a:r>
                      <a:endParaRPr sz="105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50" dirty="0">
                          <a:latin typeface="Verdana" panose="020B0604030504040204" pitchFamily="34" charset="0"/>
                          <a:ea typeface="Verdana" panose="020B0604030504040204" pitchFamily="34" charset="0"/>
                          <a:cs typeface="Verdana" panose="020B0604030504040204" pitchFamily="34" charset="0"/>
                        </a:rPr>
                        <a:t>15-20%</a:t>
                      </a:r>
                      <a:endParaRPr sz="1050" b="1"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1488">
                <a:tc>
                  <a:txBody>
                    <a:bodyPr/>
                    <a:lstStyle/>
                    <a:p>
                      <a:pPr marL="0" lvl="0" indent="0" algn="l" rtl="0">
                        <a:spcBef>
                          <a:spcPts val="0"/>
                        </a:spcBef>
                        <a:spcAft>
                          <a:spcPts val="0"/>
                        </a:spcAft>
                        <a:buNone/>
                      </a:pPr>
                      <a:r>
                        <a:rPr lang="en" sz="1050" b="0" dirty="0">
                          <a:latin typeface="Verdana" panose="020B0604030504040204" pitchFamily="34" charset="0"/>
                          <a:ea typeface="Verdana" panose="020B0604030504040204" pitchFamily="34" charset="0"/>
                          <a:cs typeface="Verdana" panose="020B0604030504040204" pitchFamily="34" charset="0"/>
                        </a:rPr>
                        <a:t>Mul</a:t>
                      </a:r>
                      <a:r>
                        <a:rPr lang="en-US" sz="1050" b="0" dirty="0" err="1">
                          <a:latin typeface="Verdana" panose="020B0604030504040204" pitchFamily="34" charset="0"/>
                          <a:ea typeface="Verdana" panose="020B0604030504040204" pitchFamily="34" charset="0"/>
                          <a:cs typeface="Verdana" panose="020B0604030504040204" pitchFamily="34" charset="0"/>
                        </a:rPr>
                        <a:t>ti</a:t>
                      </a:r>
                      <a:r>
                        <a:rPr lang="en-US" sz="1050" b="0" dirty="0">
                          <a:latin typeface="Verdana" panose="020B0604030504040204" pitchFamily="34" charset="0"/>
                          <a:ea typeface="Verdana" panose="020B0604030504040204" pitchFamily="34" charset="0"/>
                          <a:cs typeface="Verdana" panose="020B0604030504040204" pitchFamily="34" charset="0"/>
                        </a:rPr>
                        <a:t>-threading</a:t>
                      </a:r>
                    </a:p>
                    <a:p>
                      <a:pPr marL="0" lvl="0" indent="0" algn="l" rtl="0">
                        <a:spcBef>
                          <a:spcPts val="0"/>
                        </a:spcBef>
                        <a:spcAft>
                          <a:spcPts val="0"/>
                        </a:spcAft>
                        <a:buNone/>
                      </a:pPr>
                      <a:r>
                        <a:rPr lang="en-US" sz="1050" b="0" dirty="0">
                          <a:latin typeface="Verdana" panose="020B0604030504040204" pitchFamily="34" charset="0"/>
                          <a:ea typeface="Verdana" panose="020B0604030504040204" pitchFamily="34" charset="0"/>
                          <a:cs typeface="Verdana" panose="020B0604030504040204" pitchFamily="34" charset="0"/>
                        </a:rPr>
                        <a:t>(2-threads)</a:t>
                      </a:r>
                      <a:endParaRPr sz="1050" b="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latin typeface="Verdana" panose="020B0604030504040204" pitchFamily="34" charset="0"/>
                          <a:ea typeface="Verdana" panose="020B0604030504040204" pitchFamily="34" charset="0"/>
                          <a:cs typeface="Verdana" panose="020B0604030504040204" pitchFamily="34" charset="0"/>
                        </a:rPr>
                        <a:t>200%</a:t>
                      </a:r>
                      <a:endParaRPr sz="105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050" dirty="0">
                          <a:solidFill>
                            <a:srgbClr val="0070C0"/>
                          </a:solidFill>
                          <a:latin typeface="Verdana" panose="020B0604030504040204" pitchFamily="34" charset="0"/>
                          <a:ea typeface="Verdana" panose="020B0604030504040204" pitchFamily="34" charset="0"/>
                          <a:cs typeface="Verdana" panose="020B0604030504040204" pitchFamily="34" charset="0"/>
                        </a:rPr>
                        <a:t>200%</a:t>
                      </a:r>
                      <a:endParaRPr sz="105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61488">
                <a:tc>
                  <a:txBody>
                    <a:bodyPr/>
                    <a:lstStyle/>
                    <a:p>
                      <a:pPr marL="0" lvl="0" indent="0" algn="l" rtl="0">
                        <a:spcBef>
                          <a:spcPts val="0"/>
                        </a:spcBef>
                        <a:spcAft>
                          <a:spcPts val="0"/>
                        </a:spcAft>
                        <a:buNone/>
                      </a:pPr>
                      <a:r>
                        <a:rPr lang="en-US" sz="1050" b="0" dirty="0">
                          <a:latin typeface="Verdana" panose="020B0604030504040204" pitchFamily="34" charset="0"/>
                          <a:ea typeface="Verdana" panose="020B0604030504040204" pitchFamily="34" charset="0"/>
                          <a:cs typeface="Verdana" panose="020B0604030504040204" pitchFamily="34" charset="0"/>
                        </a:rPr>
                        <a:t>Sparse Computations</a:t>
                      </a:r>
                      <a:endParaRPr sz="1050" b="0"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050" dirty="0">
                          <a:latin typeface="Verdana" panose="020B0604030504040204" pitchFamily="34" charset="0"/>
                          <a:ea typeface="Verdana" panose="020B0604030504040204" pitchFamily="34" charset="0"/>
                          <a:cs typeface="Verdana" panose="020B0604030504040204" pitchFamily="34" charset="0"/>
                        </a:rPr>
                        <a:t>30 - 40%</a:t>
                      </a:r>
                    </a:p>
                  </a:txBody>
                  <a:tcPr marL="91425" marR="91425" marT="91425" marB="91425">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050" b="0" dirty="0">
                          <a:solidFill>
                            <a:srgbClr val="0070C0"/>
                          </a:solidFill>
                          <a:latin typeface="Verdana" panose="020B0604030504040204" pitchFamily="34" charset="0"/>
                          <a:ea typeface="Verdana" panose="020B0604030504040204" pitchFamily="34" charset="0"/>
                          <a:cs typeface="Verdana" panose="020B0604030504040204" pitchFamily="34" charset="0"/>
                        </a:rPr>
                        <a:t>0%</a:t>
                      </a:r>
                      <a:endParaRPr sz="1050" b="0" dirty="0">
                        <a:solidFill>
                          <a:srgbClr val="0070C0"/>
                        </a:solidFill>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4239727998"/>
                  </a:ext>
                </a:extLst>
              </a:tr>
            </a:tbl>
          </a:graphicData>
        </a:graphic>
      </p:graphicFrame>
      <p:sp>
        <p:nvSpPr>
          <p:cNvPr id="449" name="Google Shape;449;p22"/>
          <p:cNvSpPr txBox="1"/>
          <p:nvPr/>
        </p:nvSpPr>
        <p:spPr>
          <a:xfrm>
            <a:off x="4600575" y="4004839"/>
            <a:ext cx="4030300" cy="3425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Table 2:</a:t>
            </a:r>
            <a:r>
              <a:rPr lang="en" sz="800" dirty="0">
                <a:latin typeface="Verdana" panose="020B0604030504040204" pitchFamily="34" charset="0"/>
                <a:ea typeface="Verdana" panose="020B0604030504040204" pitchFamily="34" charset="0"/>
                <a:cs typeface="Verdana" panose="020B0604030504040204" pitchFamily="34" charset="0"/>
                <a:sym typeface="Nunito"/>
              </a:rPr>
              <a:t> </a:t>
            </a:r>
            <a:r>
              <a:rPr lang="en-US" sz="800" dirty="0">
                <a:latin typeface="Verdana" panose="020B0604030504040204" pitchFamily="34" charset="0"/>
                <a:ea typeface="Verdana" panose="020B0604030504040204" pitchFamily="34" charset="0"/>
                <a:cs typeface="Verdana" panose="020B0604030504040204" pitchFamily="34" charset="0"/>
                <a:sym typeface="Nunito"/>
              </a:rPr>
              <a:t>Improvements in </a:t>
            </a:r>
            <a:r>
              <a:rPr lang="en" sz="800" dirty="0">
                <a:latin typeface="Verdana" panose="020B0604030504040204" pitchFamily="34" charset="0"/>
                <a:ea typeface="Verdana" panose="020B0604030504040204" pitchFamily="34" charset="0"/>
                <a:cs typeface="Verdana" panose="020B0604030504040204" pitchFamily="34" charset="0"/>
                <a:sym typeface="Nunito"/>
              </a:rPr>
              <a:t>disparity calculation on Intel and ARM CPUs </a:t>
            </a:r>
            <a:r>
              <a:rPr lang="en-US" sz="800" dirty="0">
                <a:latin typeface="Verdana" panose="020B0604030504040204" pitchFamily="34" charset="0"/>
                <a:ea typeface="Verdana" panose="020B0604030504040204" pitchFamily="34" charset="0"/>
                <a:cs typeface="Verdana" panose="020B0604030504040204" pitchFamily="34" charset="0"/>
                <a:sym typeface="Nunito"/>
              </a:rPr>
              <a:t>as compared to code which does not use the mentioned techniques</a:t>
            </a:r>
            <a:r>
              <a:rPr lang="en" sz="800" dirty="0">
                <a:latin typeface="Verdana" panose="020B0604030504040204" pitchFamily="34" charset="0"/>
                <a:ea typeface="Verdana" panose="020B0604030504040204" pitchFamily="34" charset="0"/>
                <a:cs typeface="Verdana" panose="020B0604030504040204" pitchFamily="34" charset="0"/>
                <a:sym typeface="Nunito"/>
              </a:rPr>
              <a:t>.</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450" name="Google Shape;450;p22"/>
          <p:cNvPicPr preferRelativeResize="0"/>
          <p:nvPr/>
        </p:nvPicPr>
        <p:blipFill>
          <a:blip r:embed="rId3">
            <a:alphaModFix/>
          </a:blip>
          <a:stretch>
            <a:fillRect/>
          </a:stretch>
        </p:blipFill>
        <p:spPr>
          <a:xfrm>
            <a:off x="599201" y="1754575"/>
            <a:ext cx="3782300" cy="2488601"/>
          </a:xfrm>
          <a:prstGeom prst="rect">
            <a:avLst/>
          </a:prstGeom>
          <a:noFill/>
          <a:ln>
            <a:noFill/>
          </a:ln>
        </p:spPr>
      </p:pic>
      <p:sp>
        <p:nvSpPr>
          <p:cNvPr id="451" name="Google Shape;451;p22"/>
          <p:cNvSpPr txBox="1"/>
          <p:nvPr/>
        </p:nvSpPr>
        <p:spPr>
          <a:xfrm>
            <a:off x="599200" y="4243176"/>
            <a:ext cx="33945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12:</a:t>
            </a:r>
            <a:r>
              <a:rPr lang="en" sz="800" dirty="0">
                <a:latin typeface="Verdana" panose="020B0604030504040204" pitchFamily="34" charset="0"/>
                <a:ea typeface="Verdana" panose="020B0604030504040204" pitchFamily="34" charset="0"/>
                <a:cs typeface="Verdana" panose="020B0604030504040204" pitchFamily="34" charset="0"/>
                <a:sym typeface="Nunito"/>
              </a:rPr>
              <a:t> NCC+LC disparity map.</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Stereo Depth Perception Video Pipeline</a:t>
            </a:r>
            <a:endParaRPr sz="2400" dirty="0"/>
          </a:p>
        </p:txBody>
      </p:sp>
      <p:sp>
        <p:nvSpPr>
          <p:cNvPr id="457" name="Google Shape;457;p23"/>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This is a unique pipeline for stereo video stream </a:t>
            </a:r>
            <a:r>
              <a:rPr lang="en-US" sz="1100" dirty="0">
                <a:latin typeface="Verdana" panose="020B0604030504040204" pitchFamily="34" charset="0"/>
                <a:ea typeface="Verdana" panose="020B0604030504040204" pitchFamily="34" charset="0"/>
                <a:cs typeface="Verdana" panose="020B0604030504040204" pitchFamily="34" charset="0"/>
              </a:rPr>
              <a:t>processing</a:t>
            </a:r>
            <a:r>
              <a:rPr lang="en" sz="1100" dirty="0">
                <a:latin typeface="Verdana" panose="020B0604030504040204" pitchFamily="34" charset="0"/>
                <a:ea typeface="Verdana" panose="020B0604030504040204" pitchFamily="34" charset="0"/>
                <a:cs typeface="Verdana" panose="020B0604030504040204" pitchFamily="34" charset="0"/>
              </a:rPr>
              <a:t>, which can save a lot of computation and memory.</a:t>
            </a:r>
            <a:endParaRPr sz="1100" dirty="0">
              <a:latin typeface="Verdana" panose="020B0604030504040204" pitchFamily="34" charset="0"/>
              <a:ea typeface="Verdana" panose="020B0604030504040204" pitchFamily="34" charset="0"/>
              <a:cs typeface="Verdana" panose="020B0604030504040204" pitchFamily="34" charset="0"/>
            </a:endParaRPr>
          </a:p>
        </p:txBody>
      </p:sp>
      <p:sp>
        <p:nvSpPr>
          <p:cNvPr id="458" name="Google Shape;458;p23"/>
          <p:cNvSpPr/>
          <p:nvPr/>
        </p:nvSpPr>
        <p:spPr>
          <a:xfrm>
            <a:off x="929950" y="1524350"/>
            <a:ext cx="2090100" cy="40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Stereo Images @720p</a:t>
            </a:r>
            <a:endParaRPr sz="1200"/>
          </a:p>
        </p:txBody>
      </p:sp>
      <p:sp>
        <p:nvSpPr>
          <p:cNvPr id="459" name="Google Shape;459;p23"/>
          <p:cNvSpPr/>
          <p:nvPr/>
        </p:nvSpPr>
        <p:spPr>
          <a:xfrm>
            <a:off x="929950" y="3465750"/>
            <a:ext cx="2090100" cy="84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Stage 1: NCC only</a:t>
            </a:r>
            <a:endParaRPr sz="1200"/>
          </a:p>
        </p:txBody>
      </p:sp>
      <p:sp>
        <p:nvSpPr>
          <p:cNvPr id="460" name="Google Shape;460;p23"/>
          <p:cNvSpPr/>
          <p:nvPr/>
        </p:nvSpPr>
        <p:spPr>
          <a:xfrm>
            <a:off x="929950" y="2495050"/>
            <a:ext cx="2090100" cy="40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Resize to 240p</a:t>
            </a:r>
            <a:endParaRPr sz="1200"/>
          </a:p>
        </p:txBody>
      </p:sp>
      <p:cxnSp>
        <p:nvCxnSpPr>
          <p:cNvPr id="462" name="Google Shape;462;p23"/>
          <p:cNvCxnSpPr>
            <a:endCxn id="460" idx="0"/>
          </p:cNvCxnSpPr>
          <p:nvPr/>
        </p:nvCxnSpPr>
        <p:spPr>
          <a:xfrm>
            <a:off x="1975000" y="1926850"/>
            <a:ext cx="0" cy="568200"/>
          </a:xfrm>
          <a:prstGeom prst="straightConnector1">
            <a:avLst/>
          </a:prstGeom>
          <a:noFill/>
          <a:ln w="9525" cap="flat" cmpd="sng">
            <a:solidFill>
              <a:schemeClr val="dk2"/>
            </a:solidFill>
            <a:prstDash val="solid"/>
            <a:round/>
            <a:headEnd type="none" w="med" len="med"/>
            <a:tailEnd type="triangle" w="med" len="med"/>
          </a:ln>
        </p:spPr>
      </p:cxnSp>
      <p:cxnSp>
        <p:nvCxnSpPr>
          <p:cNvPr id="463" name="Google Shape;463;p23"/>
          <p:cNvCxnSpPr>
            <a:endCxn id="459" idx="0"/>
          </p:cNvCxnSpPr>
          <p:nvPr/>
        </p:nvCxnSpPr>
        <p:spPr>
          <a:xfrm>
            <a:off x="1975000" y="2897550"/>
            <a:ext cx="0" cy="568200"/>
          </a:xfrm>
          <a:prstGeom prst="straightConnector1">
            <a:avLst/>
          </a:prstGeom>
          <a:noFill/>
          <a:ln w="9525" cap="flat" cmpd="sng">
            <a:solidFill>
              <a:schemeClr val="dk2"/>
            </a:solidFill>
            <a:prstDash val="solid"/>
            <a:round/>
            <a:headEnd type="none" w="med" len="med"/>
            <a:tailEnd type="triangle" w="med" len="med"/>
          </a:ln>
        </p:spPr>
      </p:cxnSp>
      <p:sp>
        <p:nvSpPr>
          <p:cNvPr id="464" name="Google Shape;464;p23"/>
          <p:cNvSpPr/>
          <p:nvPr/>
        </p:nvSpPr>
        <p:spPr>
          <a:xfrm>
            <a:off x="3686400" y="3945150"/>
            <a:ext cx="2539800" cy="36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Disparity Upsampling to 720p</a:t>
            </a:r>
            <a:endParaRPr sz="1200" dirty="0"/>
          </a:p>
        </p:txBody>
      </p:sp>
      <p:cxnSp>
        <p:nvCxnSpPr>
          <p:cNvPr id="465" name="Google Shape;465;p23"/>
          <p:cNvCxnSpPr>
            <a:stCxn id="459" idx="3"/>
            <a:endCxn id="464" idx="1"/>
          </p:cNvCxnSpPr>
          <p:nvPr/>
        </p:nvCxnSpPr>
        <p:spPr>
          <a:xfrm>
            <a:off x="3020050" y="3889950"/>
            <a:ext cx="666300" cy="239700"/>
          </a:xfrm>
          <a:prstGeom prst="bentConnector3">
            <a:avLst>
              <a:gd name="adj1" fmla="val 51208"/>
            </a:avLst>
          </a:prstGeom>
          <a:noFill/>
          <a:ln w="9525" cap="flat" cmpd="sng">
            <a:solidFill>
              <a:schemeClr val="dk2"/>
            </a:solidFill>
            <a:prstDash val="solid"/>
            <a:round/>
            <a:headEnd type="none" w="med" len="med"/>
            <a:tailEnd type="triangle" w="med" len="med"/>
          </a:ln>
        </p:spPr>
      </p:cxnSp>
      <p:sp>
        <p:nvSpPr>
          <p:cNvPr id="467" name="Google Shape;467;p23"/>
          <p:cNvSpPr/>
          <p:nvPr/>
        </p:nvSpPr>
        <p:spPr>
          <a:xfrm>
            <a:off x="4238163" y="2489500"/>
            <a:ext cx="1136100" cy="1056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Scheduler</a:t>
            </a:r>
            <a:endParaRPr dirty="0"/>
          </a:p>
        </p:txBody>
      </p:sp>
      <p:sp>
        <p:nvSpPr>
          <p:cNvPr id="469" name="Google Shape;469;p23"/>
          <p:cNvSpPr/>
          <p:nvPr/>
        </p:nvSpPr>
        <p:spPr>
          <a:xfrm>
            <a:off x="6643975" y="2593850"/>
            <a:ext cx="1986900" cy="84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Stage 2: NCC + LC</a:t>
            </a:r>
            <a:endParaRPr sz="1200"/>
          </a:p>
        </p:txBody>
      </p:sp>
      <p:cxnSp>
        <p:nvCxnSpPr>
          <p:cNvPr id="470" name="Google Shape;470;p23"/>
          <p:cNvCxnSpPr>
            <a:stCxn id="464" idx="3"/>
            <a:endCxn id="469" idx="2"/>
          </p:cNvCxnSpPr>
          <p:nvPr/>
        </p:nvCxnSpPr>
        <p:spPr>
          <a:xfrm rot="10800000" flipH="1">
            <a:off x="6226200" y="3442350"/>
            <a:ext cx="1411200" cy="687300"/>
          </a:xfrm>
          <a:prstGeom prst="bentConnector2">
            <a:avLst/>
          </a:prstGeom>
          <a:noFill/>
          <a:ln w="9525" cap="flat" cmpd="sng">
            <a:solidFill>
              <a:schemeClr val="dk2"/>
            </a:solidFill>
            <a:prstDash val="solid"/>
            <a:round/>
            <a:headEnd type="none" w="med" len="med"/>
            <a:tailEnd type="triangle" w="med" len="med"/>
          </a:ln>
        </p:spPr>
      </p:cxnSp>
      <p:cxnSp>
        <p:nvCxnSpPr>
          <p:cNvPr id="471" name="Google Shape;471;p23"/>
          <p:cNvCxnSpPr>
            <a:stCxn id="467" idx="3"/>
            <a:endCxn id="469" idx="1"/>
          </p:cNvCxnSpPr>
          <p:nvPr/>
        </p:nvCxnSpPr>
        <p:spPr>
          <a:xfrm>
            <a:off x="5374263" y="3017950"/>
            <a:ext cx="1269712" cy="100"/>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472" name="Google Shape;472;p23"/>
          <p:cNvSpPr/>
          <p:nvPr/>
        </p:nvSpPr>
        <p:spPr>
          <a:xfrm>
            <a:off x="6643975" y="1524350"/>
            <a:ext cx="1986900" cy="402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Post Processing</a:t>
            </a:r>
            <a:endParaRPr sz="1200"/>
          </a:p>
        </p:txBody>
      </p:sp>
      <p:cxnSp>
        <p:nvCxnSpPr>
          <p:cNvPr id="473" name="Google Shape;473;p23"/>
          <p:cNvCxnSpPr>
            <a:stCxn id="469" idx="0"/>
            <a:endCxn id="472" idx="2"/>
          </p:cNvCxnSpPr>
          <p:nvPr/>
        </p:nvCxnSpPr>
        <p:spPr>
          <a:xfrm rot="10800000">
            <a:off x="7637425" y="1926950"/>
            <a:ext cx="0" cy="666900"/>
          </a:xfrm>
          <a:prstGeom prst="straightConnector1">
            <a:avLst/>
          </a:prstGeom>
          <a:noFill/>
          <a:ln w="9525" cap="flat" cmpd="sng">
            <a:solidFill>
              <a:schemeClr val="dk2"/>
            </a:solidFill>
            <a:prstDash val="solid"/>
            <a:round/>
            <a:headEnd type="none" w="med" len="med"/>
            <a:tailEnd type="triangle" w="med" len="med"/>
          </a:ln>
        </p:spPr>
      </p:cxnSp>
      <p:cxnSp>
        <p:nvCxnSpPr>
          <p:cNvPr id="474" name="Google Shape;474;p23"/>
          <p:cNvCxnSpPr>
            <a:stCxn id="472" idx="0"/>
          </p:cNvCxnSpPr>
          <p:nvPr/>
        </p:nvCxnSpPr>
        <p:spPr>
          <a:xfrm rot="10800000">
            <a:off x="7636225" y="1354550"/>
            <a:ext cx="1200" cy="169800"/>
          </a:xfrm>
          <a:prstGeom prst="straightConnector1">
            <a:avLst/>
          </a:prstGeom>
          <a:noFill/>
          <a:ln w="9525" cap="flat" cmpd="sng">
            <a:solidFill>
              <a:schemeClr val="dk2"/>
            </a:solidFill>
            <a:prstDash val="solid"/>
            <a:round/>
            <a:headEnd type="none" w="med" len="med"/>
            <a:tailEnd type="triangle" w="med" len="med"/>
          </a:ln>
        </p:spPr>
      </p:cxnSp>
      <p:sp>
        <p:nvSpPr>
          <p:cNvPr id="475" name="Google Shape;475;p23"/>
          <p:cNvSpPr txBox="1"/>
          <p:nvPr/>
        </p:nvSpPr>
        <p:spPr>
          <a:xfrm>
            <a:off x="6838612" y="1090600"/>
            <a:ext cx="1595225"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Verdana" panose="020B0604030504040204" pitchFamily="34" charset="0"/>
                <a:ea typeface="Verdana" panose="020B0604030504040204" pitchFamily="34" charset="0"/>
                <a:cs typeface="Verdana" panose="020B0604030504040204" pitchFamily="34" charset="0"/>
                <a:sym typeface="Nunito"/>
              </a:rPr>
              <a:t>Output Disparity Map</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76" name="Google Shape;476;p23"/>
          <p:cNvSpPr txBox="1"/>
          <p:nvPr/>
        </p:nvSpPr>
        <p:spPr>
          <a:xfrm>
            <a:off x="929950" y="4340400"/>
            <a:ext cx="33945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13:</a:t>
            </a:r>
            <a:r>
              <a:rPr lang="en" sz="800" dirty="0">
                <a:latin typeface="Verdana" panose="020B0604030504040204" pitchFamily="34" charset="0"/>
                <a:ea typeface="Verdana" panose="020B0604030504040204" pitchFamily="34" charset="0"/>
                <a:cs typeface="Verdana" panose="020B0604030504040204" pitchFamily="34" charset="0"/>
                <a:sym typeface="Nunito"/>
              </a:rPr>
              <a:t> Pipeline for processing stereo video stream.</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cxnSp>
        <p:nvCxnSpPr>
          <p:cNvPr id="477" name="Google Shape;477;p23"/>
          <p:cNvCxnSpPr>
            <a:stCxn id="459" idx="3"/>
            <a:endCxn id="467" idx="1"/>
          </p:cNvCxnSpPr>
          <p:nvPr/>
        </p:nvCxnSpPr>
        <p:spPr>
          <a:xfrm flipV="1">
            <a:off x="3020050" y="3017950"/>
            <a:ext cx="1218113" cy="872000"/>
          </a:xfrm>
          <a:prstGeom prst="bentConnector3">
            <a:avLst>
              <a:gd name="adj1" fmla="val 50000"/>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4"/>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Work in </a:t>
            </a:r>
            <a:r>
              <a:rPr lang="en-US" sz="2400" dirty="0"/>
              <a:t>p</a:t>
            </a:r>
            <a:r>
              <a:rPr lang="en" sz="2400" dirty="0"/>
              <a:t>rogress ...</a:t>
            </a:r>
            <a:endParaRPr sz="2400" dirty="0"/>
          </a:p>
        </p:txBody>
      </p:sp>
      <p:sp>
        <p:nvSpPr>
          <p:cNvPr id="483" name="Google Shape;483;p24"/>
          <p:cNvSpPr txBox="1">
            <a:spLocks noGrp="1"/>
          </p:cNvSpPr>
          <p:nvPr>
            <p:ph type="body" idx="1"/>
          </p:nvPr>
        </p:nvSpPr>
        <p:spPr>
          <a:xfrm>
            <a:off x="4264200" y="1511213"/>
            <a:ext cx="3989700" cy="24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Verdana" panose="020B0604030504040204" pitchFamily="34" charset="0"/>
                <a:ea typeface="Verdana" panose="020B0604030504040204" pitchFamily="34" charset="0"/>
                <a:cs typeface="Verdana" panose="020B0604030504040204" pitchFamily="34" charset="0"/>
              </a:rPr>
              <a:t>Tasks to be completed:</a:t>
            </a:r>
            <a:endParaRPr sz="1100" dirty="0">
              <a:latin typeface="Verdana" panose="020B0604030504040204" pitchFamily="34" charset="0"/>
              <a:ea typeface="Verdana" panose="020B0604030504040204" pitchFamily="34" charset="0"/>
              <a:cs typeface="Verdana" panose="020B0604030504040204" pitchFamily="34" charset="0"/>
            </a:endParaRPr>
          </a:p>
          <a:p>
            <a:pPr marL="457200" lvl="0" indent="-311150" algn="l" rtl="0">
              <a:spcBef>
                <a:spcPts val="1600"/>
              </a:spcBef>
              <a:spcAft>
                <a:spcPts val="0"/>
              </a:spcAft>
              <a:buSzPts val="1300"/>
              <a:buChar char="●"/>
            </a:pPr>
            <a:r>
              <a:rPr lang="en" sz="1100" dirty="0">
                <a:latin typeface="Verdana" panose="020B0604030504040204" pitchFamily="34" charset="0"/>
                <a:ea typeface="Verdana" panose="020B0604030504040204" pitchFamily="34" charset="0"/>
                <a:cs typeface="Verdana" panose="020B0604030504040204" pitchFamily="34" charset="0"/>
              </a:rPr>
              <a:t>Stereo video pipeline</a:t>
            </a:r>
            <a:endParaRPr sz="1100" dirty="0">
              <a:latin typeface="Verdana" panose="020B0604030504040204" pitchFamily="34" charset="0"/>
              <a:ea typeface="Verdana" panose="020B0604030504040204" pitchFamily="34" charset="0"/>
              <a:cs typeface="Verdana" panose="020B0604030504040204" pitchFamily="34" charset="0"/>
            </a:endParaRPr>
          </a:p>
          <a:p>
            <a:pPr marL="457200" lvl="0" indent="-311150" algn="l" rtl="0">
              <a:spcBef>
                <a:spcPts val="0"/>
              </a:spcBef>
              <a:spcAft>
                <a:spcPts val="0"/>
              </a:spcAft>
              <a:buSzPts val="1300"/>
              <a:buChar char="●"/>
            </a:pPr>
            <a:r>
              <a:rPr lang="en" sz="1100" dirty="0">
                <a:latin typeface="Verdana" panose="020B0604030504040204" pitchFamily="34" charset="0"/>
                <a:ea typeface="Verdana" panose="020B0604030504040204" pitchFamily="34" charset="0"/>
                <a:cs typeface="Verdana" panose="020B0604030504040204" pitchFamily="34" charset="0"/>
              </a:rPr>
              <a:t>Pipeline testing on ARM</a:t>
            </a:r>
            <a:endParaRPr sz="1100" dirty="0">
              <a:latin typeface="Verdana" panose="020B0604030504040204" pitchFamily="34" charset="0"/>
              <a:ea typeface="Verdana" panose="020B0604030504040204" pitchFamily="34" charset="0"/>
              <a:cs typeface="Verdana" panose="020B0604030504040204" pitchFamily="34" charset="0"/>
            </a:endParaRPr>
          </a:p>
          <a:p>
            <a:pPr marL="0" lvl="0" indent="0" algn="l" rtl="0">
              <a:spcBef>
                <a:spcPts val="1600"/>
              </a:spcBef>
              <a:spcAft>
                <a:spcPts val="0"/>
              </a:spcAft>
              <a:buNone/>
            </a:pPr>
            <a:r>
              <a:rPr lang="en" sz="1100" dirty="0">
                <a:latin typeface="Verdana" panose="020B0604030504040204" pitchFamily="34" charset="0"/>
                <a:ea typeface="Verdana" panose="020B0604030504040204" pitchFamily="34" charset="0"/>
                <a:cs typeface="Verdana" panose="020B0604030504040204" pitchFamily="34" charset="0"/>
              </a:rPr>
              <a:t>This project can be further improved by:</a:t>
            </a:r>
            <a:endParaRPr sz="1100" dirty="0">
              <a:latin typeface="Verdana" panose="020B0604030504040204" pitchFamily="34" charset="0"/>
              <a:ea typeface="Verdana" panose="020B0604030504040204" pitchFamily="34" charset="0"/>
              <a:cs typeface="Verdana" panose="020B0604030504040204" pitchFamily="34" charset="0"/>
            </a:endParaRPr>
          </a:p>
          <a:p>
            <a:pPr marL="457200" lvl="0" indent="-311150" algn="l" rtl="0">
              <a:spcBef>
                <a:spcPts val="1600"/>
              </a:spcBef>
              <a:spcAft>
                <a:spcPts val="0"/>
              </a:spcAft>
              <a:buSzPts val="1300"/>
              <a:buChar char="●"/>
            </a:pPr>
            <a:r>
              <a:rPr lang="en" sz="1100" dirty="0">
                <a:latin typeface="Verdana" panose="020B0604030504040204" pitchFamily="34" charset="0"/>
                <a:ea typeface="Verdana" panose="020B0604030504040204" pitchFamily="34" charset="0"/>
                <a:cs typeface="Verdana" panose="020B0604030504040204" pitchFamily="34" charset="0"/>
              </a:rPr>
              <a:t>Using OpenCL for using ARM Mali GPU for computations.</a:t>
            </a:r>
            <a:endParaRPr sz="1100" dirty="0">
              <a:latin typeface="Verdana" panose="020B0604030504040204" pitchFamily="34" charset="0"/>
              <a:ea typeface="Verdana" panose="020B0604030504040204" pitchFamily="34" charset="0"/>
              <a:cs typeface="Verdana" panose="020B0604030504040204" pitchFamily="34" charset="0"/>
            </a:endParaRPr>
          </a:p>
          <a:p>
            <a:pPr marL="457200" lvl="0" indent="-311150" algn="l" rtl="0">
              <a:spcBef>
                <a:spcPts val="0"/>
              </a:spcBef>
              <a:spcAft>
                <a:spcPts val="0"/>
              </a:spcAft>
              <a:buSzPts val="1300"/>
              <a:buChar char="●"/>
            </a:pPr>
            <a:r>
              <a:rPr lang="en" sz="1100" dirty="0">
                <a:latin typeface="Verdana" panose="020B0604030504040204" pitchFamily="34" charset="0"/>
                <a:ea typeface="Verdana" panose="020B0604030504040204" pitchFamily="34" charset="0"/>
                <a:cs typeface="Verdana" panose="020B0604030504040204" pitchFamily="34" charset="0"/>
              </a:rPr>
              <a:t>Using NEON intrinsics or ARM Compute Library.</a:t>
            </a:r>
            <a:endParaRPr sz="1100" dirty="0">
              <a:latin typeface="Verdana" panose="020B0604030504040204" pitchFamily="34" charset="0"/>
              <a:ea typeface="Verdana" panose="020B0604030504040204" pitchFamily="34" charset="0"/>
              <a:cs typeface="Verdana" panose="020B0604030504040204" pitchFamily="34" charset="0"/>
            </a:endParaRPr>
          </a:p>
        </p:txBody>
      </p:sp>
      <p:sp>
        <p:nvSpPr>
          <p:cNvPr id="484" name="Google Shape;484;p24"/>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Stereo video pipeline can save approximately 84% of computations and memory required.</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485" name="Google Shape;485;p24"/>
          <p:cNvPicPr preferRelativeResize="0"/>
          <p:nvPr/>
        </p:nvPicPr>
        <p:blipFill>
          <a:blip r:embed="rId3">
            <a:alphaModFix/>
          </a:blip>
          <a:stretch>
            <a:fillRect/>
          </a:stretch>
        </p:blipFill>
        <p:spPr>
          <a:xfrm>
            <a:off x="1144675" y="1696688"/>
            <a:ext cx="2659325" cy="209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5"/>
          <p:cNvSpPr txBox="1">
            <a:spLocks noGrp="1"/>
          </p:cNvSpPr>
          <p:nvPr>
            <p:ph type="ctrTitle"/>
          </p:nvPr>
        </p:nvSpPr>
        <p:spPr>
          <a:xfrm>
            <a:off x="2444250" y="1635288"/>
            <a:ext cx="4255500" cy="18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618375" y="200700"/>
            <a:ext cx="79911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Object Detection and Tracking for ADAS</a:t>
            </a:r>
            <a:endParaRPr sz="2400" dirty="0"/>
          </a:p>
        </p:txBody>
      </p:sp>
      <p:sp>
        <p:nvSpPr>
          <p:cNvPr id="284" name="Google Shape;284;p14"/>
          <p:cNvSpPr txBox="1">
            <a:spLocks noGrp="1"/>
          </p:cNvSpPr>
          <p:nvPr>
            <p:ph type="body" idx="1"/>
          </p:nvPr>
        </p:nvSpPr>
        <p:spPr>
          <a:xfrm>
            <a:off x="1144675" y="801375"/>
            <a:ext cx="7464900" cy="951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In next generation vehicles, </a:t>
            </a:r>
            <a:r>
              <a:rPr lang="en" sz="1100" b="1" dirty="0">
                <a:latin typeface="Verdana" panose="020B0604030504040204" pitchFamily="34" charset="0"/>
                <a:ea typeface="Verdana" panose="020B0604030504040204" pitchFamily="34" charset="0"/>
                <a:cs typeface="Verdana" panose="020B0604030504040204" pitchFamily="34" charset="0"/>
              </a:rPr>
              <a:t>E</a:t>
            </a:r>
            <a:r>
              <a:rPr lang="en" sz="1100" dirty="0">
                <a:latin typeface="Verdana" panose="020B0604030504040204" pitchFamily="34" charset="0"/>
                <a:ea typeface="Verdana" panose="020B0604030504040204" pitchFamily="34" charset="0"/>
                <a:cs typeface="Verdana" panose="020B0604030504040204" pitchFamily="34" charset="0"/>
              </a:rPr>
              <a:t>mergency </a:t>
            </a:r>
            <a:r>
              <a:rPr lang="en" sz="1100" b="1" dirty="0">
                <a:latin typeface="Verdana" panose="020B0604030504040204" pitchFamily="34" charset="0"/>
                <a:ea typeface="Verdana" panose="020B0604030504040204" pitchFamily="34" charset="0"/>
                <a:cs typeface="Verdana" panose="020B0604030504040204" pitchFamily="34" charset="0"/>
              </a:rPr>
              <a:t>B</a:t>
            </a:r>
            <a:r>
              <a:rPr lang="en" sz="1100" dirty="0">
                <a:latin typeface="Verdana" panose="020B0604030504040204" pitchFamily="34" charset="0"/>
                <a:ea typeface="Verdana" panose="020B0604030504040204" pitchFamily="34" charset="0"/>
                <a:cs typeface="Verdana" panose="020B0604030504040204" pitchFamily="34" charset="0"/>
              </a:rPr>
              <a:t>rake </a:t>
            </a:r>
            <a:r>
              <a:rPr lang="en" sz="1100" b="1" dirty="0">
                <a:latin typeface="Verdana" panose="020B0604030504040204" pitchFamily="34" charset="0"/>
                <a:ea typeface="Verdana" panose="020B0604030504040204" pitchFamily="34" charset="0"/>
                <a:cs typeface="Verdana" panose="020B0604030504040204" pitchFamily="34" charset="0"/>
              </a:rPr>
              <a:t>A</a:t>
            </a:r>
            <a:r>
              <a:rPr lang="en" sz="1100" dirty="0">
                <a:latin typeface="Verdana" panose="020B0604030504040204" pitchFamily="34" charset="0"/>
                <a:ea typeface="Verdana" panose="020B0604030504040204" pitchFamily="34" charset="0"/>
                <a:cs typeface="Verdana" panose="020B0604030504040204" pitchFamily="34" charset="0"/>
              </a:rPr>
              <a:t>ssist and </a:t>
            </a:r>
            <a:r>
              <a:rPr lang="en" sz="1100" b="1" dirty="0">
                <a:latin typeface="Verdana" panose="020B0604030504040204" pitchFamily="34" charset="0"/>
                <a:ea typeface="Verdana" panose="020B0604030504040204" pitchFamily="34" charset="0"/>
                <a:cs typeface="Verdana" panose="020B0604030504040204" pitchFamily="34" charset="0"/>
              </a:rPr>
              <a:t>A</a:t>
            </a:r>
            <a:r>
              <a:rPr lang="en" sz="1100" dirty="0">
                <a:latin typeface="Verdana" panose="020B0604030504040204" pitchFamily="34" charset="0"/>
                <a:ea typeface="Verdana" panose="020B0604030504040204" pitchFamily="34" charset="0"/>
                <a:cs typeface="Verdana" panose="020B0604030504040204" pitchFamily="34" charset="0"/>
              </a:rPr>
              <a:t>utomatic </a:t>
            </a:r>
            <a:r>
              <a:rPr lang="en" sz="1100" b="1" dirty="0">
                <a:latin typeface="Verdana" panose="020B0604030504040204" pitchFamily="34" charset="0"/>
                <a:ea typeface="Verdana" panose="020B0604030504040204" pitchFamily="34" charset="0"/>
                <a:cs typeface="Verdana" panose="020B0604030504040204" pitchFamily="34" charset="0"/>
              </a:rPr>
              <a:t>B</a:t>
            </a:r>
            <a:r>
              <a:rPr lang="en" sz="1100" dirty="0">
                <a:latin typeface="Verdana" panose="020B0604030504040204" pitchFamily="34" charset="0"/>
                <a:ea typeface="Verdana" panose="020B0604030504040204" pitchFamily="34" charset="0"/>
                <a:cs typeface="Verdana" panose="020B0604030504040204" pitchFamily="34" charset="0"/>
              </a:rPr>
              <a:t>raking </a:t>
            </a:r>
            <a:r>
              <a:rPr lang="en" sz="1100" b="1" dirty="0">
                <a:latin typeface="Verdana" panose="020B0604030504040204" pitchFamily="34" charset="0"/>
                <a:ea typeface="Verdana" panose="020B0604030504040204" pitchFamily="34" charset="0"/>
                <a:cs typeface="Verdana" panose="020B0604030504040204" pitchFamily="34" charset="0"/>
              </a:rPr>
              <a:t>S</a:t>
            </a:r>
            <a:r>
              <a:rPr lang="en" sz="1100" dirty="0">
                <a:latin typeface="Verdana" panose="020B0604030504040204" pitchFamily="34" charset="0"/>
                <a:ea typeface="Verdana" panose="020B0604030504040204" pitchFamily="34" charset="0"/>
                <a:cs typeface="Verdana" panose="020B0604030504040204" pitchFamily="34" charset="0"/>
              </a:rPr>
              <a:t>ystem will be crucial components of </a:t>
            </a:r>
            <a:r>
              <a:rPr lang="en" sz="1100" b="1" dirty="0">
                <a:latin typeface="Verdana" panose="020B0604030504040204" pitchFamily="34" charset="0"/>
                <a:ea typeface="Verdana" panose="020B0604030504040204" pitchFamily="34" charset="0"/>
                <a:cs typeface="Verdana" panose="020B0604030504040204" pitchFamily="34" charset="0"/>
              </a:rPr>
              <a:t>A</a:t>
            </a:r>
            <a:r>
              <a:rPr lang="en" sz="1100" dirty="0">
                <a:latin typeface="Verdana" panose="020B0604030504040204" pitchFamily="34" charset="0"/>
                <a:ea typeface="Verdana" panose="020B0604030504040204" pitchFamily="34" charset="0"/>
                <a:cs typeface="Verdana" panose="020B0604030504040204" pitchFamily="34" charset="0"/>
              </a:rPr>
              <a:t>dvanced </a:t>
            </a:r>
            <a:r>
              <a:rPr lang="en" sz="1100" b="1" dirty="0">
                <a:latin typeface="Verdana" panose="020B0604030504040204" pitchFamily="34" charset="0"/>
                <a:ea typeface="Verdana" panose="020B0604030504040204" pitchFamily="34" charset="0"/>
                <a:cs typeface="Verdana" panose="020B0604030504040204" pitchFamily="34" charset="0"/>
              </a:rPr>
              <a:t>D</a:t>
            </a:r>
            <a:r>
              <a:rPr lang="en" sz="1100" dirty="0">
                <a:latin typeface="Verdana" panose="020B0604030504040204" pitchFamily="34" charset="0"/>
                <a:ea typeface="Verdana" panose="020B0604030504040204" pitchFamily="34" charset="0"/>
                <a:cs typeface="Verdana" panose="020B0604030504040204" pitchFamily="34" charset="0"/>
              </a:rPr>
              <a:t>river </a:t>
            </a:r>
            <a:r>
              <a:rPr lang="en" sz="1100" b="1" dirty="0">
                <a:latin typeface="Verdana" panose="020B0604030504040204" pitchFamily="34" charset="0"/>
                <a:ea typeface="Verdana" panose="020B0604030504040204" pitchFamily="34" charset="0"/>
                <a:cs typeface="Verdana" panose="020B0604030504040204" pitchFamily="34" charset="0"/>
              </a:rPr>
              <a:t>A</a:t>
            </a:r>
            <a:r>
              <a:rPr lang="en" sz="1100" dirty="0">
                <a:latin typeface="Verdana" panose="020B0604030504040204" pitchFamily="34" charset="0"/>
                <a:ea typeface="Verdana" panose="020B0604030504040204" pitchFamily="34" charset="0"/>
                <a:cs typeface="Verdana" panose="020B0604030504040204" pitchFamily="34" charset="0"/>
              </a:rPr>
              <a:t>ssistance </a:t>
            </a:r>
            <a:r>
              <a:rPr lang="en" sz="1100" b="1" dirty="0">
                <a:latin typeface="Verdana" panose="020B0604030504040204" pitchFamily="34" charset="0"/>
                <a:ea typeface="Verdana" panose="020B0604030504040204" pitchFamily="34" charset="0"/>
                <a:cs typeface="Verdana" panose="020B0604030504040204" pitchFamily="34" charset="0"/>
              </a:rPr>
              <a:t>S</a:t>
            </a:r>
            <a:r>
              <a:rPr lang="en" sz="1100" dirty="0">
                <a:latin typeface="Verdana" panose="020B0604030504040204" pitchFamily="34" charset="0"/>
                <a:ea typeface="Verdana" panose="020B0604030504040204" pitchFamily="34" charset="0"/>
                <a:cs typeface="Verdana" panose="020B0604030504040204" pitchFamily="34" charset="0"/>
              </a:rPr>
              <a:t>ystems (ADAS). These systems need an object detection and tracking system for efficient functioning due to highly unpredictable traffic in India. At the same time, cost of the system must be low enough</a:t>
            </a:r>
            <a:r>
              <a:rPr lang="en-US" sz="1100" dirty="0">
                <a:latin typeface="Verdana" panose="020B0604030504040204" pitchFamily="34" charset="0"/>
                <a:ea typeface="Verdana" panose="020B0604030504040204" pitchFamily="34" charset="0"/>
                <a:cs typeface="Verdana" panose="020B0604030504040204" pitchFamily="34" charset="0"/>
              </a:rPr>
              <a:t> to make it a viable product</a:t>
            </a:r>
            <a:r>
              <a:rPr lang="en" sz="1100" dirty="0">
                <a:latin typeface="Verdana" panose="020B0604030504040204" pitchFamily="34" charset="0"/>
                <a:ea typeface="Verdana" panose="020B0604030504040204" pitchFamily="34" charset="0"/>
                <a:cs typeface="Verdana" panose="020B0604030504040204" pitchFamily="34" charset="0"/>
              </a:rPr>
              <a:t>.</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285" name="Google Shape;285;p14"/>
          <p:cNvPicPr preferRelativeResize="0"/>
          <p:nvPr/>
        </p:nvPicPr>
        <p:blipFill rotWithShape="1">
          <a:blip r:embed="rId3">
            <a:alphaModFix/>
          </a:blip>
          <a:srcRect t="18513" r="25026"/>
          <a:stretch/>
        </p:blipFill>
        <p:spPr>
          <a:xfrm>
            <a:off x="618375" y="1933825"/>
            <a:ext cx="3511100" cy="2514800"/>
          </a:xfrm>
          <a:prstGeom prst="rect">
            <a:avLst/>
          </a:prstGeom>
          <a:noFill/>
          <a:ln>
            <a:noFill/>
          </a:ln>
        </p:spPr>
      </p:pic>
      <p:pic>
        <p:nvPicPr>
          <p:cNvPr id="286" name="Google Shape;286;p14"/>
          <p:cNvPicPr preferRelativeResize="0"/>
          <p:nvPr/>
        </p:nvPicPr>
        <p:blipFill>
          <a:blip r:embed="rId4">
            <a:alphaModFix/>
          </a:blip>
          <a:stretch>
            <a:fillRect/>
          </a:stretch>
        </p:blipFill>
        <p:spPr>
          <a:xfrm>
            <a:off x="4475450" y="1933825"/>
            <a:ext cx="4134024" cy="2514799"/>
          </a:xfrm>
          <a:prstGeom prst="rect">
            <a:avLst/>
          </a:prstGeom>
          <a:noFill/>
          <a:ln>
            <a:noFill/>
          </a:ln>
        </p:spPr>
      </p:pic>
      <p:sp>
        <p:nvSpPr>
          <p:cNvPr id="287" name="Google Shape;287;p14"/>
          <p:cNvSpPr txBox="1"/>
          <p:nvPr/>
        </p:nvSpPr>
        <p:spPr>
          <a:xfrm>
            <a:off x="4475450" y="4448625"/>
            <a:ext cx="4134024"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rPr>
              <a:t>Figure 2:</a:t>
            </a:r>
            <a:r>
              <a:rPr lang="en" sz="800" dirty="0">
                <a:latin typeface="Verdana" panose="020B0604030504040204" pitchFamily="34" charset="0"/>
                <a:ea typeface="Verdana" panose="020B0604030504040204" pitchFamily="34" charset="0"/>
                <a:cs typeface="Verdana" panose="020B0604030504040204" pitchFamily="34" charset="0"/>
              </a:rPr>
              <a:t> Object detection on Indian roads dataset</a:t>
            </a:r>
            <a:endParaRPr sz="800" dirty="0">
              <a:latin typeface="Verdana" panose="020B0604030504040204" pitchFamily="34" charset="0"/>
              <a:ea typeface="Verdana" panose="020B0604030504040204" pitchFamily="34" charset="0"/>
              <a:cs typeface="Verdana" panose="020B0604030504040204" pitchFamily="34" charset="0"/>
            </a:endParaRPr>
          </a:p>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rPr>
              <a:t>Source:</a:t>
            </a:r>
            <a:r>
              <a:rPr lang="en" sz="800" dirty="0">
                <a:latin typeface="Verdana" panose="020B0604030504040204" pitchFamily="34" charset="0"/>
                <a:ea typeface="Verdana" panose="020B0604030504040204" pitchFamily="34" charset="0"/>
                <a:cs typeface="Verdana" panose="020B0604030504040204" pitchFamily="34" charset="0"/>
              </a:rPr>
              <a:t> </a:t>
            </a:r>
            <a:r>
              <a:rPr lang="en" sz="800" u="sng" dirty="0">
                <a:solidFill>
                  <a:schemeClr val="hlink"/>
                </a:solidFill>
                <a:latin typeface="Verdana" panose="020B0604030504040204" pitchFamily="34" charset="0"/>
                <a:ea typeface="Verdana" panose="020B0604030504040204" pitchFamily="34" charset="0"/>
                <a:cs typeface="Verdana" panose="020B0604030504040204" pitchFamily="34" charset="0"/>
                <a:hlinkClick r:id="rId5"/>
              </a:rPr>
              <a:t>https://factordaily.com/india-driving-dataset-iiit-hyderabad/</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288" name="Google Shape;288;p14"/>
          <p:cNvSpPr txBox="1"/>
          <p:nvPr/>
        </p:nvSpPr>
        <p:spPr>
          <a:xfrm>
            <a:off x="618375" y="4448625"/>
            <a:ext cx="3511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rPr>
              <a:t>Figure 1:</a:t>
            </a:r>
            <a:r>
              <a:rPr lang="en" sz="800" dirty="0">
                <a:latin typeface="Verdana" panose="020B0604030504040204" pitchFamily="34" charset="0"/>
                <a:ea typeface="Verdana" panose="020B0604030504040204" pitchFamily="34" charset="0"/>
                <a:cs typeface="Verdana" panose="020B0604030504040204" pitchFamily="34" charset="0"/>
              </a:rPr>
              <a:t> Chaotic situation of traffic on Indian roads</a:t>
            </a:r>
            <a:endParaRPr sz="800" dirty="0">
              <a:latin typeface="Verdana" panose="020B0604030504040204" pitchFamily="34" charset="0"/>
              <a:ea typeface="Verdana" panose="020B0604030504040204" pitchFamily="34" charset="0"/>
              <a:cs typeface="Verdana" panose="020B0604030504040204" pitchFamily="34" charset="0"/>
            </a:endParaRPr>
          </a:p>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rPr>
              <a:t>Source: </a:t>
            </a:r>
            <a:r>
              <a:rPr lang="en" sz="800" u="sng" dirty="0">
                <a:solidFill>
                  <a:schemeClr val="hlink"/>
                </a:solidFill>
                <a:latin typeface="Verdana" panose="020B0604030504040204" pitchFamily="34" charset="0"/>
                <a:ea typeface="Verdana" panose="020B0604030504040204" pitchFamily="34" charset="0"/>
                <a:cs typeface="Verdana" panose="020B0604030504040204" pitchFamily="34" charset="0"/>
                <a:hlinkClick r:id="rId6"/>
              </a:rPr>
              <a:t>https://www.indiandrives.com/tag/tips-for-driving-on-indian-roads/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p:nvPr/>
        </p:nvSpPr>
        <p:spPr>
          <a:xfrm>
            <a:off x="3718707" y="1801263"/>
            <a:ext cx="1344300" cy="13443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My </a:t>
            </a:r>
            <a:r>
              <a:rPr lang="en-US" sz="2400" dirty="0"/>
              <a:t>r</a:t>
            </a:r>
            <a:r>
              <a:rPr lang="en" sz="2400" dirty="0"/>
              <a:t>ole </a:t>
            </a:r>
            <a:r>
              <a:rPr lang="en-US" sz="2400" dirty="0"/>
              <a:t>in</a:t>
            </a:r>
            <a:r>
              <a:rPr lang="en" sz="2400" dirty="0"/>
              <a:t> proposed system</a:t>
            </a:r>
            <a:endParaRPr sz="2400" dirty="0"/>
          </a:p>
        </p:txBody>
      </p:sp>
      <p:sp>
        <p:nvSpPr>
          <p:cNvPr id="295" name="Google Shape;295;p15"/>
          <p:cNvSpPr txBox="1">
            <a:spLocks noGrp="1"/>
          </p:cNvSpPr>
          <p:nvPr>
            <p:ph type="body" idx="1"/>
          </p:nvPr>
        </p:nvSpPr>
        <p:spPr>
          <a:xfrm>
            <a:off x="1144675" y="801375"/>
            <a:ext cx="75927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Verdana" panose="020B0604030504040204" pitchFamily="34" charset="0"/>
                <a:ea typeface="Verdana" panose="020B0604030504040204" pitchFamily="34" charset="0"/>
                <a:cs typeface="Verdana" panose="020B0604030504040204" pitchFamily="34" charset="0"/>
              </a:rPr>
              <a:t>Role :</a:t>
            </a:r>
            <a:r>
              <a:rPr lang="en" sz="1100" dirty="0">
                <a:latin typeface="Verdana" panose="020B0604030504040204" pitchFamily="34" charset="0"/>
                <a:ea typeface="Verdana" panose="020B0604030504040204" pitchFamily="34" charset="0"/>
                <a:cs typeface="Verdana" panose="020B0604030504040204" pitchFamily="34" charset="0"/>
              </a:rPr>
              <a:t> </a:t>
            </a:r>
            <a:r>
              <a:rPr lang="en-US" sz="1100" dirty="0">
                <a:latin typeface="Verdana" panose="020B0604030504040204" pitchFamily="34" charset="0"/>
                <a:ea typeface="Verdana" panose="020B0604030504040204" pitchFamily="34" charset="0"/>
                <a:cs typeface="Verdana" panose="020B0604030504040204" pitchFamily="34" charset="0"/>
              </a:rPr>
              <a:t>R&amp;D for Stereo algorithm development</a:t>
            </a:r>
            <a:endParaRPr sz="1100" dirty="0">
              <a:latin typeface="Verdana" panose="020B0604030504040204" pitchFamily="34" charset="0"/>
              <a:ea typeface="Verdana" panose="020B0604030504040204" pitchFamily="34" charset="0"/>
              <a:cs typeface="Verdana" panose="020B0604030504040204" pitchFamily="34" charset="0"/>
            </a:endParaRPr>
          </a:p>
          <a:p>
            <a:pPr marL="0" lvl="0" indent="0" algn="l" rtl="0">
              <a:spcBef>
                <a:spcPts val="1600"/>
              </a:spcBef>
              <a:spcAft>
                <a:spcPts val="1600"/>
              </a:spcAft>
              <a:buNone/>
            </a:pPr>
            <a:endParaRPr sz="1100" dirty="0">
              <a:latin typeface="Verdana" panose="020B0604030504040204" pitchFamily="34" charset="0"/>
              <a:ea typeface="Verdana" panose="020B0604030504040204" pitchFamily="34" charset="0"/>
              <a:cs typeface="Verdana" panose="020B0604030504040204" pitchFamily="34" charset="0"/>
            </a:endParaRPr>
          </a:p>
        </p:txBody>
      </p:sp>
      <p:sp>
        <p:nvSpPr>
          <p:cNvPr id="296" name="Google Shape;296;p15"/>
          <p:cNvSpPr/>
          <p:nvPr/>
        </p:nvSpPr>
        <p:spPr>
          <a:xfrm>
            <a:off x="3802301" y="2092758"/>
            <a:ext cx="1200300" cy="37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Left Camera</a:t>
            </a:r>
            <a:endParaRPr sz="1200" dirty="0"/>
          </a:p>
        </p:txBody>
      </p:sp>
      <p:sp>
        <p:nvSpPr>
          <p:cNvPr id="297" name="Google Shape;297;p15"/>
          <p:cNvSpPr/>
          <p:nvPr/>
        </p:nvSpPr>
        <p:spPr>
          <a:xfrm>
            <a:off x="3802301" y="2660484"/>
            <a:ext cx="1200300" cy="37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Right Camera</a:t>
            </a:r>
            <a:endParaRPr sz="1200" dirty="0"/>
          </a:p>
        </p:txBody>
      </p:sp>
      <p:sp>
        <p:nvSpPr>
          <p:cNvPr id="298" name="Google Shape;298;p15"/>
          <p:cNvSpPr/>
          <p:nvPr/>
        </p:nvSpPr>
        <p:spPr>
          <a:xfrm rot="8063426">
            <a:off x="3465993" y="2092608"/>
            <a:ext cx="396182" cy="392106"/>
          </a:xfrm>
          <a:prstGeom prst="diagStrip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rot="8065734">
            <a:off x="3464328" y="2662555"/>
            <a:ext cx="396182" cy="392106"/>
          </a:xfrm>
          <a:prstGeom prst="diagStrip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 name="Google Shape;300;p15"/>
          <p:cNvPicPr preferRelativeResize="0"/>
          <p:nvPr/>
        </p:nvPicPr>
        <p:blipFill>
          <a:blip r:embed="rId3">
            <a:alphaModFix/>
          </a:blip>
          <a:stretch>
            <a:fillRect/>
          </a:stretch>
        </p:blipFill>
        <p:spPr>
          <a:xfrm>
            <a:off x="618384" y="1787831"/>
            <a:ext cx="2532682" cy="1344179"/>
          </a:xfrm>
          <a:prstGeom prst="rect">
            <a:avLst/>
          </a:prstGeom>
          <a:noFill/>
          <a:ln>
            <a:noFill/>
          </a:ln>
        </p:spPr>
      </p:pic>
      <p:sp>
        <p:nvSpPr>
          <p:cNvPr id="301" name="Google Shape;301;p15"/>
          <p:cNvSpPr txBox="1"/>
          <p:nvPr/>
        </p:nvSpPr>
        <p:spPr>
          <a:xfrm>
            <a:off x="618375" y="3132002"/>
            <a:ext cx="300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dirty="0">
                <a:latin typeface="Verdana" panose="020B0604030504040204" pitchFamily="34" charset="0"/>
                <a:ea typeface="Verdana" panose="020B0604030504040204" pitchFamily="34" charset="0"/>
                <a:cs typeface="Verdana" panose="020B0604030504040204" pitchFamily="34" charset="0"/>
              </a:rPr>
              <a:t>Source: </a:t>
            </a:r>
            <a:r>
              <a:rPr lang="en" sz="700" u="sng" dirty="0">
                <a:solidFill>
                  <a:schemeClr val="hlink"/>
                </a:solidFill>
                <a:latin typeface="Verdana" panose="020B0604030504040204" pitchFamily="34" charset="0"/>
                <a:ea typeface="Verdana" panose="020B0604030504040204" pitchFamily="34" charset="0"/>
                <a:cs typeface="Verdana" panose="020B0604030504040204" pitchFamily="34" charset="0"/>
                <a:hlinkClick r:id="rId4"/>
              </a:rPr>
              <a:t>https://www.youtube.com/watch?v=bdLL73ZHdak</a:t>
            </a:r>
            <a:endParaRPr sz="700" dirty="0">
              <a:latin typeface="Verdana" panose="020B0604030504040204" pitchFamily="34" charset="0"/>
              <a:ea typeface="Verdana" panose="020B0604030504040204" pitchFamily="34" charset="0"/>
              <a:cs typeface="Verdana" panose="020B0604030504040204" pitchFamily="34" charset="0"/>
            </a:endParaRPr>
          </a:p>
        </p:txBody>
      </p:sp>
      <p:sp>
        <p:nvSpPr>
          <p:cNvPr id="302" name="Google Shape;302;p15"/>
          <p:cNvSpPr txBox="1"/>
          <p:nvPr/>
        </p:nvSpPr>
        <p:spPr>
          <a:xfrm>
            <a:off x="3714500" y="1755125"/>
            <a:ext cx="1344300" cy="3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latin typeface="+mj-lt"/>
                <a:ea typeface="Verdana" panose="020B0604030504040204" pitchFamily="34" charset="0"/>
                <a:cs typeface="Verdana" panose="020B0604030504040204" pitchFamily="34" charset="0"/>
                <a:sym typeface="Nunito"/>
              </a:rPr>
              <a:t>Stereo Camera</a:t>
            </a:r>
            <a:endParaRPr sz="1200" b="1" dirty="0">
              <a:latin typeface="+mj-lt"/>
              <a:ea typeface="Verdana" panose="020B0604030504040204" pitchFamily="34" charset="0"/>
              <a:cs typeface="Verdana" panose="020B0604030504040204" pitchFamily="34" charset="0"/>
              <a:sym typeface="Nunito"/>
            </a:endParaRPr>
          </a:p>
        </p:txBody>
      </p:sp>
      <p:sp>
        <p:nvSpPr>
          <p:cNvPr id="303" name="Google Shape;303;p15"/>
          <p:cNvSpPr/>
          <p:nvPr/>
        </p:nvSpPr>
        <p:spPr>
          <a:xfrm>
            <a:off x="5471450" y="2597950"/>
            <a:ext cx="1316700" cy="494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Stereo Disparity Calculation</a:t>
            </a:r>
            <a:endParaRPr sz="1200"/>
          </a:p>
        </p:txBody>
      </p:sp>
      <p:sp>
        <p:nvSpPr>
          <p:cNvPr id="304" name="Google Shape;304;p15"/>
          <p:cNvSpPr/>
          <p:nvPr/>
        </p:nvSpPr>
        <p:spPr>
          <a:xfrm>
            <a:off x="7133165" y="3902190"/>
            <a:ext cx="1366200" cy="4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Object Detection</a:t>
            </a:r>
            <a:endParaRPr sz="1200"/>
          </a:p>
        </p:txBody>
      </p:sp>
      <p:sp>
        <p:nvSpPr>
          <p:cNvPr id="305" name="Google Shape;305;p15"/>
          <p:cNvSpPr/>
          <p:nvPr/>
        </p:nvSpPr>
        <p:spPr>
          <a:xfrm>
            <a:off x="7170803" y="2597958"/>
            <a:ext cx="1290900" cy="4947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Disparity Clustering</a:t>
            </a:r>
            <a:endParaRPr sz="1200"/>
          </a:p>
        </p:txBody>
      </p:sp>
      <p:cxnSp>
        <p:nvCxnSpPr>
          <p:cNvPr id="306" name="Google Shape;306;p15"/>
          <p:cNvCxnSpPr>
            <a:stCxn id="296" idx="3"/>
            <a:endCxn id="303" idx="1"/>
          </p:cNvCxnSpPr>
          <p:nvPr/>
        </p:nvCxnSpPr>
        <p:spPr>
          <a:xfrm>
            <a:off x="5002601" y="2280108"/>
            <a:ext cx="468900" cy="565200"/>
          </a:xfrm>
          <a:prstGeom prst="bentConnector3">
            <a:avLst>
              <a:gd name="adj1" fmla="val 49995"/>
            </a:avLst>
          </a:prstGeom>
          <a:noFill/>
          <a:ln w="9525" cap="flat" cmpd="sng">
            <a:solidFill>
              <a:schemeClr val="dk2"/>
            </a:solidFill>
            <a:prstDash val="solid"/>
            <a:round/>
            <a:headEnd type="none" w="med" len="med"/>
            <a:tailEnd type="triangle" w="med" len="med"/>
          </a:ln>
        </p:spPr>
      </p:cxnSp>
      <p:sp>
        <p:nvSpPr>
          <p:cNvPr id="307" name="Google Shape;307;p15"/>
          <p:cNvSpPr/>
          <p:nvPr/>
        </p:nvSpPr>
        <p:spPr>
          <a:xfrm>
            <a:off x="5470774" y="3904272"/>
            <a:ext cx="1316700" cy="49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Object Tracking</a:t>
            </a:r>
            <a:endParaRPr sz="1200"/>
          </a:p>
        </p:txBody>
      </p:sp>
      <p:sp>
        <p:nvSpPr>
          <p:cNvPr id="308" name="Google Shape;308;p15"/>
          <p:cNvSpPr/>
          <p:nvPr/>
        </p:nvSpPr>
        <p:spPr>
          <a:xfrm>
            <a:off x="3683557" y="3902473"/>
            <a:ext cx="1441500" cy="4947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Collision Warning</a:t>
            </a:r>
            <a:endParaRPr sz="1200" dirty="0"/>
          </a:p>
        </p:txBody>
      </p:sp>
      <p:sp>
        <p:nvSpPr>
          <p:cNvPr id="309" name="Google Shape;309;p15"/>
          <p:cNvSpPr/>
          <p:nvPr/>
        </p:nvSpPr>
        <p:spPr>
          <a:xfrm>
            <a:off x="1712850" y="3756550"/>
            <a:ext cx="1388700" cy="786000"/>
          </a:xfrm>
          <a:prstGeom prst="rect">
            <a:avLst/>
          </a:prstGeom>
          <a:solidFill>
            <a:srgbClr val="F3F3F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Vehicle Control System</a:t>
            </a:r>
            <a:endParaRPr/>
          </a:p>
        </p:txBody>
      </p:sp>
      <p:cxnSp>
        <p:nvCxnSpPr>
          <p:cNvPr id="310" name="Google Shape;310;p15"/>
          <p:cNvCxnSpPr>
            <a:stCxn id="296" idx="3"/>
            <a:endCxn id="304" idx="3"/>
          </p:cNvCxnSpPr>
          <p:nvPr/>
        </p:nvCxnSpPr>
        <p:spPr>
          <a:xfrm>
            <a:off x="5002601" y="2280108"/>
            <a:ext cx="3496800" cy="1869300"/>
          </a:xfrm>
          <a:prstGeom prst="bentConnector3">
            <a:avLst>
              <a:gd name="adj1" fmla="val 106809"/>
            </a:avLst>
          </a:prstGeom>
          <a:noFill/>
          <a:ln w="9525" cap="flat" cmpd="sng">
            <a:solidFill>
              <a:srgbClr val="6AA84F"/>
            </a:solidFill>
            <a:prstDash val="solid"/>
            <a:round/>
            <a:headEnd type="none" w="med" len="med"/>
            <a:tailEnd type="triangle" w="med" len="med"/>
          </a:ln>
        </p:spPr>
      </p:cxnSp>
      <p:sp>
        <p:nvSpPr>
          <p:cNvPr id="311" name="Google Shape;311;p15"/>
          <p:cNvSpPr txBox="1"/>
          <p:nvPr/>
        </p:nvSpPr>
        <p:spPr>
          <a:xfrm>
            <a:off x="618375" y="4545800"/>
            <a:ext cx="5960100" cy="3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3:</a:t>
            </a:r>
            <a:r>
              <a:rPr lang="en" sz="800" dirty="0">
                <a:latin typeface="Verdana" panose="020B0604030504040204" pitchFamily="34" charset="0"/>
                <a:ea typeface="Verdana" panose="020B0604030504040204" pitchFamily="34" charset="0"/>
                <a:cs typeface="Verdana" panose="020B0604030504040204" pitchFamily="34" charset="0"/>
                <a:sym typeface="Nunito"/>
              </a:rPr>
              <a:t> Proposed System which needs to be run on a low cost and low power ARM SOCs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12" name="Google Shape;312;p15"/>
          <p:cNvSpPr txBox="1"/>
          <p:nvPr/>
        </p:nvSpPr>
        <p:spPr>
          <a:xfrm>
            <a:off x="618375" y="1288975"/>
            <a:ext cx="74919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Verdana" panose="020B0604030504040204" pitchFamily="34" charset="0"/>
                <a:ea typeface="Verdana" panose="020B0604030504040204" pitchFamily="34" charset="0"/>
                <a:cs typeface="Verdana" panose="020B0604030504040204" pitchFamily="34" charset="0"/>
                <a:sym typeface="Nunito"/>
              </a:rPr>
              <a:t>Real Time Object Detection and Tracking using Stereo Vision</a:t>
            </a:r>
            <a:endParaRPr sz="1200" b="1" dirty="0">
              <a:latin typeface="Verdana" panose="020B0604030504040204" pitchFamily="34" charset="0"/>
              <a:ea typeface="Verdana" panose="020B0604030504040204" pitchFamily="34" charset="0"/>
              <a:cs typeface="Verdana" panose="020B0604030504040204" pitchFamily="34" charset="0"/>
              <a:sym typeface="Nunito"/>
            </a:endParaRPr>
          </a:p>
        </p:txBody>
      </p:sp>
      <p:cxnSp>
        <p:nvCxnSpPr>
          <p:cNvPr id="313" name="Google Shape;313;p15"/>
          <p:cNvCxnSpPr>
            <a:endCxn id="303" idx="1"/>
          </p:cNvCxnSpPr>
          <p:nvPr/>
        </p:nvCxnSpPr>
        <p:spPr>
          <a:xfrm rot="10800000" flipH="1">
            <a:off x="5002550" y="2845300"/>
            <a:ext cx="468900" cy="24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15"/>
          <p:cNvCxnSpPr>
            <a:stCxn id="303" idx="3"/>
            <a:endCxn id="305" idx="1"/>
          </p:cNvCxnSpPr>
          <p:nvPr/>
        </p:nvCxnSpPr>
        <p:spPr>
          <a:xfrm>
            <a:off x="6788150" y="2845300"/>
            <a:ext cx="382800" cy="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15"/>
          <p:cNvCxnSpPr>
            <a:endCxn id="304" idx="0"/>
          </p:cNvCxnSpPr>
          <p:nvPr/>
        </p:nvCxnSpPr>
        <p:spPr>
          <a:xfrm>
            <a:off x="7816265" y="3092790"/>
            <a:ext cx="0" cy="8094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15"/>
          <p:cNvCxnSpPr>
            <a:stCxn id="304" idx="1"/>
            <a:endCxn id="307" idx="3"/>
          </p:cNvCxnSpPr>
          <p:nvPr/>
        </p:nvCxnSpPr>
        <p:spPr>
          <a:xfrm flipH="1">
            <a:off x="6787565" y="4149540"/>
            <a:ext cx="345600" cy="6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15"/>
          <p:cNvCxnSpPr>
            <a:stCxn id="307" idx="1"/>
            <a:endCxn id="308" idx="3"/>
          </p:cNvCxnSpPr>
          <p:nvPr/>
        </p:nvCxnSpPr>
        <p:spPr>
          <a:xfrm rot="10800000">
            <a:off x="5125174" y="4149822"/>
            <a:ext cx="345600" cy="3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15"/>
          <p:cNvCxnSpPr>
            <a:endCxn id="309" idx="3"/>
          </p:cNvCxnSpPr>
          <p:nvPr/>
        </p:nvCxnSpPr>
        <p:spPr>
          <a:xfrm rot="10800000">
            <a:off x="3101550" y="4149550"/>
            <a:ext cx="582000" cy="300"/>
          </a:xfrm>
          <a:prstGeom prst="straightConnector1">
            <a:avLst/>
          </a:prstGeom>
          <a:noFill/>
          <a:ln w="9525" cap="flat" cmpd="sng">
            <a:solidFill>
              <a:schemeClr val="dk2"/>
            </a:solidFill>
            <a:prstDash val="solid"/>
            <a:round/>
            <a:headEnd type="none" w="med" len="med"/>
            <a:tailEnd type="triangle" w="med" len="med"/>
          </a:ln>
        </p:spPr>
      </p:cxnSp>
      <p:sp>
        <p:nvSpPr>
          <p:cNvPr id="319" name="Google Shape;319;p15"/>
          <p:cNvSpPr txBox="1"/>
          <p:nvPr/>
        </p:nvSpPr>
        <p:spPr>
          <a:xfrm>
            <a:off x="5162400" y="2321550"/>
            <a:ext cx="1290900" cy="22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Nunito"/>
                <a:ea typeface="Nunito"/>
                <a:cs typeface="Nunito"/>
                <a:sym typeface="Nunito"/>
              </a:rPr>
              <a:t>Calibrated Images</a:t>
            </a:r>
            <a:endParaRPr sz="1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18375" y="200700"/>
            <a:ext cx="80124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Stereo </a:t>
            </a:r>
            <a:r>
              <a:rPr lang="en-US" sz="2400" dirty="0"/>
              <a:t>Vision</a:t>
            </a:r>
            <a:endParaRPr sz="2400" dirty="0"/>
          </a:p>
        </p:txBody>
      </p:sp>
      <p:sp>
        <p:nvSpPr>
          <p:cNvPr id="325" name="Google Shape;325;p16"/>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Stereo Vision refers to extraction of 3D information from two images taken by two horizontally displaced cameras by finding correspondence between pixels in these images.</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326" name="Google Shape;326;p16"/>
          <p:cNvPicPr preferRelativeResize="0"/>
          <p:nvPr/>
        </p:nvPicPr>
        <p:blipFill>
          <a:blip r:embed="rId3">
            <a:alphaModFix/>
          </a:blip>
          <a:stretch>
            <a:fillRect/>
          </a:stretch>
        </p:blipFill>
        <p:spPr>
          <a:xfrm>
            <a:off x="618375" y="1528825"/>
            <a:ext cx="3810000" cy="1905000"/>
          </a:xfrm>
          <a:prstGeom prst="rect">
            <a:avLst/>
          </a:prstGeom>
          <a:noFill/>
          <a:ln>
            <a:noFill/>
          </a:ln>
        </p:spPr>
      </p:pic>
      <p:sp>
        <p:nvSpPr>
          <p:cNvPr id="327" name="Google Shape;327;p16"/>
          <p:cNvSpPr txBox="1"/>
          <p:nvPr/>
        </p:nvSpPr>
        <p:spPr>
          <a:xfrm>
            <a:off x="618374" y="3433824"/>
            <a:ext cx="4239375" cy="4181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4:</a:t>
            </a:r>
            <a:r>
              <a:rPr lang="en" sz="800" dirty="0">
                <a:latin typeface="Verdana" panose="020B0604030504040204" pitchFamily="34" charset="0"/>
                <a:ea typeface="Verdana" panose="020B0604030504040204" pitchFamily="34" charset="0"/>
                <a:cs typeface="Verdana" panose="020B0604030504040204" pitchFamily="34" charset="0"/>
                <a:sym typeface="Nunito"/>
              </a:rPr>
              <a:t> Two cameras taking picture of a scene from different points of view.</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Source:</a:t>
            </a:r>
            <a:r>
              <a:rPr lang="en" sz="800" dirty="0">
                <a:latin typeface="Verdana" panose="020B0604030504040204" pitchFamily="34" charset="0"/>
                <a:ea typeface="Verdana" panose="020B0604030504040204" pitchFamily="34" charset="0"/>
                <a:cs typeface="Verdana" panose="020B0604030504040204" pitchFamily="34" charset="0"/>
                <a:sym typeface="Nunito"/>
              </a:rPr>
              <a:t> Wikipedia</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28" name="Google Shape;328;p16"/>
          <p:cNvSpPr txBox="1"/>
          <p:nvPr/>
        </p:nvSpPr>
        <p:spPr>
          <a:xfrm>
            <a:off x="618375" y="3852000"/>
            <a:ext cx="3862800" cy="70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100" b="1" dirty="0">
                <a:latin typeface="Verdana" panose="020B0604030504040204" pitchFamily="34" charset="0"/>
                <a:ea typeface="Verdana" panose="020B0604030504040204" pitchFamily="34" charset="0"/>
                <a:cs typeface="Verdana" panose="020B0604030504040204" pitchFamily="34" charset="0"/>
                <a:sym typeface="Nunito"/>
              </a:rPr>
              <a:t>Disparity</a:t>
            </a:r>
            <a:r>
              <a:rPr lang="en-US" sz="1100" dirty="0">
                <a:latin typeface="Verdana" panose="020B0604030504040204" pitchFamily="34" charset="0"/>
                <a:ea typeface="Verdana" panose="020B0604030504040204" pitchFamily="34" charset="0"/>
                <a:cs typeface="Verdana" panose="020B0604030504040204" pitchFamily="34" charset="0"/>
                <a:sym typeface="Nunito"/>
              </a:rPr>
              <a:t> is the horizontal displacement in position of an object in the source and target images.</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29" name="Google Shape;329;p16"/>
          <p:cNvSpPr txBox="1"/>
          <p:nvPr/>
        </p:nvSpPr>
        <p:spPr>
          <a:xfrm>
            <a:off x="5071575" y="1528825"/>
            <a:ext cx="3559200" cy="30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Verdana" panose="020B0604030504040204" pitchFamily="34" charset="0"/>
                <a:ea typeface="Verdana" panose="020B0604030504040204" pitchFamily="34" charset="0"/>
                <a:cs typeface="Verdana" panose="020B0604030504040204" pitchFamily="34" charset="0"/>
                <a:sym typeface="Nunito"/>
              </a:rPr>
              <a:t>Stereo Correspondence Algorithms</a:t>
            </a:r>
            <a:endParaRPr sz="1200" b="1"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sz="1100" b="1" dirty="0">
                <a:latin typeface="Verdana" panose="020B0604030504040204" pitchFamily="34" charset="0"/>
                <a:ea typeface="Verdana" panose="020B0604030504040204" pitchFamily="34" charset="0"/>
                <a:cs typeface="Verdana" panose="020B0604030504040204" pitchFamily="34" charset="0"/>
                <a:sym typeface="Nunito"/>
              </a:rPr>
              <a:t>Local:</a:t>
            </a:r>
            <a:endParaRPr sz="1100" b="1"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Semi-Global Matching (OpenCV)</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Semi-Global Block Matching (OpenCV)</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Fast Segment Based Stereo</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Adaptive Support Weights</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Fast Bilateral Stereo</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100" b="1" dirty="0">
                <a:latin typeface="Verdana" panose="020B0604030504040204" pitchFamily="34" charset="0"/>
                <a:ea typeface="Verdana" panose="020B0604030504040204" pitchFamily="34" charset="0"/>
                <a:cs typeface="Verdana" panose="020B0604030504040204" pitchFamily="34" charset="0"/>
                <a:sym typeface="Nunito"/>
              </a:rPr>
              <a:t>Global:</a:t>
            </a:r>
            <a:endParaRPr sz="1100" b="1"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Stereo matching using Graph cuts</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a:p>
            <a:pPr marL="457200" lvl="0" indent="-304800" algn="l" rtl="0">
              <a:spcBef>
                <a:spcPts val="0"/>
              </a:spcBef>
              <a:spcAft>
                <a:spcPts val="0"/>
              </a:spcAft>
              <a:buSzPts val="1200"/>
              <a:buFont typeface="Nunito"/>
              <a:buChar char="●"/>
            </a:pPr>
            <a:r>
              <a:rPr lang="en" sz="1100" dirty="0">
                <a:latin typeface="Verdana" panose="020B0604030504040204" pitchFamily="34" charset="0"/>
                <a:ea typeface="Verdana" panose="020B0604030504040204" pitchFamily="34" charset="0"/>
                <a:cs typeface="Verdana" panose="020B0604030504040204" pitchFamily="34" charset="0"/>
                <a:sym typeface="Nunito"/>
              </a:rPr>
              <a:t>Stereo matching using Belief Propagation</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17"/>
          <p:cNvPicPr preferRelativeResize="0"/>
          <p:nvPr/>
        </p:nvPicPr>
        <p:blipFill>
          <a:blip r:embed="rId3">
            <a:alphaModFix/>
          </a:blip>
          <a:stretch>
            <a:fillRect/>
          </a:stretch>
        </p:blipFill>
        <p:spPr>
          <a:xfrm>
            <a:off x="5691526" y="1780825"/>
            <a:ext cx="3051028" cy="574275"/>
          </a:xfrm>
          <a:prstGeom prst="rect">
            <a:avLst/>
          </a:prstGeom>
          <a:noFill/>
          <a:ln>
            <a:noFill/>
          </a:ln>
        </p:spPr>
      </p:pic>
      <p:sp>
        <p:nvSpPr>
          <p:cNvPr id="335" name="Google Shape;335;p17"/>
          <p:cNvSpPr txBox="1"/>
          <p:nvPr/>
        </p:nvSpPr>
        <p:spPr>
          <a:xfrm>
            <a:off x="5725375" y="2363875"/>
            <a:ext cx="2748300" cy="12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Verdana" panose="020B0604030504040204" pitchFamily="34" charset="0"/>
                <a:ea typeface="Verdana" panose="020B0604030504040204" pitchFamily="34" charset="0"/>
                <a:cs typeface="Verdana" panose="020B0604030504040204" pitchFamily="34" charset="0"/>
                <a:sym typeface="Nunito"/>
              </a:rPr>
              <a:t>Where,</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dirty="0">
                <a:latin typeface="Verdana" panose="020B0604030504040204" pitchFamily="34" charset="0"/>
                <a:ea typeface="Verdana" panose="020B0604030504040204" pitchFamily="34" charset="0"/>
                <a:cs typeface="Verdana" panose="020B0604030504040204" pitchFamily="34" charset="0"/>
                <a:sym typeface="Nunito"/>
              </a:rPr>
              <a:t>   is mean of pixels in the square block</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dirty="0">
                <a:latin typeface="Verdana" panose="020B0604030504040204" pitchFamily="34" charset="0"/>
                <a:ea typeface="Verdana" panose="020B0604030504040204" pitchFamily="34" charset="0"/>
                <a:cs typeface="Verdana" panose="020B0604030504040204" pitchFamily="34" charset="0"/>
                <a:sym typeface="Nunito"/>
              </a:rPr>
              <a:t>   is standard deviation for the block</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dirty="0">
                <a:latin typeface="Verdana" panose="020B0604030504040204" pitchFamily="34" charset="0"/>
                <a:ea typeface="Verdana" panose="020B0604030504040204" pitchFamily="34" charset="0"/>
                <a:cs typeface="Verdana" panose="020B0604030504040204" pitchFamily="34" charset="0"/>
                <a:sym typeface="Nunito"/>
              </a:rPr>
              <a:t>         is the block size</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b="1" dirty="0">
                <a:latin typeface="Verdana" panose="020B0604030504040204" pitchFamily="34" charset="0"/>
                <a:ea typeface="Verdana" panose="020B0604030504040204" pitchFamily="34" charset="0"/>
                <a:cs typeface="Verdana" panose="020B0604030504040204" pitchFamily="34" charset="0"/>
                <a:sym typeface="Nunito"/>
              </a:rPr>
              <a:t>u</a:t>
            </a:r>
            <a:r>
              <a:rPr lang="en" sz="1000" dirty="0">
                <a:latin typeface="Verdana" panose="020B0604030504040204" pitchFamily="34" charset="0"/>
                <a:ea typeface="Verdana" panose="020B0604030504040204" pitchFamily="34" charset="0"/>
                <a:cs typeface="Verdana" panose="020B0604030504040204" pitchFamily="34" charset="0"/>
                <a:sym typeface="Nunito"/>
              </a:rPr>
              <a:t>, </a:t>
            </a:r>
            <a:r>
              <a:rPr lang="en" sz="1000" b="1" dirty="0">
                <a:latin typeface="Verdana" panose="020B0604030504040204" pitchFamily="34" charset="0"/>
                <a:ea typeface="Verdana" panose="020B0604030504040204" pitchFamily="34" charset="0"/>
                <a:cs typeface="Verdana" panose="020B0604030504040204" pitchFamily="34" charset="0"/>
                <a:sym typeface="Nunito"/>
              </a:rPr>
              <a:t>v</a:t>
            </a:r>
            <a:r>
              <a:rPr lang="en" sz="1000" dirty="0">
                <a:latin typeface="Verdana" panose="020B0604030504040204" pitchFamily="34" charset="0"/>
                <a:ea typeface="Verdana" panose="020B0604030504040204" pitchFamily="34" charset="0"/>
                <a:cs typeface="Verdana" panose="020B0604030504040204" pitchFamily="34" charset="0"/>
                <a:sym typeface="Nunito"/>
              </a:rPr>
              <a:t> is current pixel’s x-y index</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b="1" dirty="0">
                <a:latin typeface="Verdana" panose="020B0604030504040204" pitchFamily="34" charset="0"/>
                <a:ea typeface="Verdana" panose="020B0604030504040204" pitchFamily="34" charset="0"/>
                <a:cs typeface="Verdana" panose="020B0604030504040204" pitchFamily="34" charset="0"/>
                <a:sym typeface="Nunito"/>
              </a:rPr>
              <a:t>d</a:t>
            </a:r>
            <a:r>
              <a:rPr lang="en" sz="1000" dirty="0">
                <a:latin typeface="Verdana" panose="020B0604030504040204" pitchFamily="34" charset="0"/>
                <a:ea typeface="Verdana" panose="020B0604030504040204" pitchFamily="34" charset="0"/>
                <a:cs typeface="Verdana" panose="020B0604030504040204" pitchFamily="34" charset="0"/>
                <a:sym typeface="Nunito"/>
              </a:rPr>
              <a:t> is disparity where NCC is calculation</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1000" b="1" dirty="0">
                <a:latin typeface="Verdana" panose="020B0604030504040204" pitchFamily="34" charset="0"/>
                <a:ea typeface="Verdana" panose="020B0604030504040204" pitchFamily="34" charset="0"/>
                <a:cs typeface="Verdana" panose="020B0604030504040204" pitchFamily="34" charset="0"/>
                <a:sym typeface="Nunito"/>
              </a:rPr>
              <a:t>n</a:t>
            </a:r>
            <a:r>
              <a:rPr lang="en" sz="1000" dirty="0">
                <a:latin typeface="Verdana" panose="020B0604030504040204" pitchFamily="34" charset="0"/>
                <a:ea typeface="Verdana" panose="020B0604030504040204" pitchFamily="34" charset="0"/>
                <a:cs typeface="Verdana" panose="020B0604030504040204" pitchFamily="34" charset="0"/>
                <a:sym typeface="Nunito"/>
              </a:rPr>
              <a:t> is the number of pixels in the block</a:t>
            </a:r>
            <a:endParaRPr sz="10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endParaRPr sz="1000" dirty="0">
              <a:latin typeface="Nunito"/>
              <a:ea typeface="Nunito"/>
              <a:cs typeface="Nunito"/>
              <a:sym typeface="Nunito"/>
            </a:endParaRPr>
          </a:p>
        </p:txBody>
      </p:sp>
      <p:pic>
        <p:nvPicPr>
          <p:cNvPr id="336" name="Google Shape;336;p17"/>
          <p:cNvPicPr preferRelativeResize="0"/>
          <p:nvPr/>
        </p:nvPicPr>
        <p:blipFill>
          <a:blip r:embed="rId4">
            <a:alphaModFix/>
          </a:blip>
          <a:stretch>
            <a:fillRect/>
          </a:stretch>
        </p:blipFill>
        <p:spPr>
          <a:xfrm>
            <a:off x="5867668" y="2915994"/>
            <a:ext cx="137592" cy="137600"/>
          </a:xfrm>
          <a:prstGeom prst="rect">
            <a:avLst/>
          </a:prstGeom>
          <a:noFill/>
          <a:ln>
            <a:noFill/>
          </a:ln>
        </p:spPr>
      </p:pic>
      <p:sp>
        <p:nvSpPr>
          <p:cNvPr id="337" name="Google Shape;337;p17"/>
          <p:cNvSpPr txBox="1"/>
          <p:nvPr/>
        </p:nvSpPr>
        <p:spPr>
          <a:xfrm>
            <a:off x="5691525" y="2832275"/>
            <a:ext cx="722100" cy="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latin typeface="Nunito"/>
                <a:ea typeface="Nunito"/>
                <a:cs typeface="Nunito"/>
                <a:sym typeface="Nunito"/>
              </a:rPr>
              <a:t>(2  +1)</a:t>
            </a:r>
            <a:endParaRPr sz="1000" b="1" dirty="0">
              <a:latin typeface="Nunito"/>
              <a:ea typeface="Nunito"/>
              <a:cs typeface="Nunito"/>
              <a:sym typeface="Nunito"/>
            </a:endParaRPr>
          </a:p>
        </p:txBody>
      </p:sp>
      <p:sp>
        <p:nvSpPr>
          <p:cNvPr id="338" name="Google Shape;338;p17"/>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Fast Bilateral Stereo </a:t>
            </a:r>
            <a:r>
              <a:rPr lang="en-US" sz="2400" dirty="0"/>
              <a:t>algorithm</a:t>
            </a:r>
            <a:endParaRPr sz="2400" dirty="0"/>
          </a:p>
        </p:txBody>
      </p:sp>
      <p:sp>
        <p:nvSpPr>
          <p:cNvPr id="339" name="Google Shape;339;p17"/>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Implemented </a:t>
            </a:r>
            <a:r>
              <a:rPr lang="en" sz="1100" b="1" dirty="0">
                <a:latin typeface="Verdana" panose="020B0604030504040204" pitchFamily="34" charset="0"/>
                <a:ea typeface="Verdana" panose="020B0604030504040204" pitchFamily="34" charset="0"/>
                <a:cs typeface="Verdana" panose="020B0604030504040204" pitchFamily="34" charset="0"/>
              </a:rPr>
              <a:t>N</a:t>
            </a:r>
            <a:r>
              <a:rPr lang="en" sz="1100" dirty="0">
                <a:latin typeface="Verdana" panose="020B0604030504040204" pitchFamily="34" charset="0"/>
                <a:ea typeface="Verdana" panose="020B0604030504040204" pitchFamily="34" charset="0"/>
                <a:cs typeface="Verdana" panose="020B0604030504040204" pitchFamily="34" charset="0"/>
              </a:rPr>
              <a:t>ormalised </a:t>
            </a:r>
            <a:r>
              <a:rPr lang="en" sz="1100" b="1" dirty="0">
                <a:latin typeface="Verdana" panose="020B0604030504040204" pitchFamily="34" charset="0"/>
                <a:ea typeface="Verdana" panose="020B0604030504040204" pitchFamily="34" charset="0"/>
                <a:cs typeface="Verdana" panose="020B0604030504040204" pitchFamily="34" charset="0"/>
              </a:rPr>
              <a:t>C</a:t>
            </a:r>
            <a:r>
              <a:rPr lang="en" sz="1100" dirty="0">
                <a:latin typeface="Verdana" panose="020B0604030504040204" pitchFamily="34" charset="0"/>
                <a:ea typeface="Verdana" panose="020B0604030504040204" pitchFamily="34" charset="0"/>
                <a:cs typeface="Verdana" panose="020B0604030504040204" pitchFamily="34" charset="0"/>
              </a:rPr>
              <a:t>ross-</a:t>
            </a:r>
            <a:r>
              <a:rPr lang="en" sz="1100" b="1" dirty="0">
                <a:latin typeface="Verdana" panose="020B0604030504040204" pitchFamily="34" charset="0"/>
                <a:ea typeface="Verdana" panose="020B0604030504040204" pitchFamily="34" charset="0"/>
                <a:cs typeface="Verdana" panose="020B0604030504040204" pitchFamily="34" charset="0"/>
              </a:rPr>
              <a:t>C</a:t>
            </a:r>
            <a:r>
              <a:rPr lang="en" sz="1100" dirty="0">
                <a:latin typeface="Verdana" panose="020B0604030504040204" pitchFamily="34" charset="0"/>
                <a:ea typeface="Verdana" panose="020B0604030504040204" pitchFamily="34" charset="0"/>
                <a:cs typeface="Verdana" panose="020B0604030504040204" pitchFamily="34" charset="0"/>
              </a:rPr>
              <a:t>orrelation </a:t>
            </a:r>
            <a:r>
              <a:rPr lang="en-US" sz="1100" dirty="0">
                <a:latin typeface="Verdana" panose="020B0604030504040204" pitchFamily="34" charset="0"/>
                <a:ea typeface="Verdana" panose="020B0604030504040204" pitchFamily="34" charset="0"/>
                <a:cs typeface="Verdana" panose="020B0604030504040204" pitchFamily="34" charset="0"/>
              </a:rPr>
              <a:t>for cost calculation because it </a:t>
            </a:r>
            <a:r>
              <a:rPr lang="en" sz="1100" dirty="0">
                <a:latin typeface="Verdana" panose="020B0604030504040204" pitchFamily="34" charset="0"/>
                <a:ea typeface="Verdana" panose="020B0604030504040204" pitchFamily="34" charset="0"/>
                <a:cs typeface="Verdana" panose="020B0604030504040204" pitchFamily="34" charset="0"/>
              </a:rPr>
              <a:t>works independently of different lighting in left and right scenes.</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340" name="Google Shape;340;p17"/>
          <p:cNvPicPr preferRelativeResize="0"/>
          <p:nvPr/>
        </p:nvPicPr>
        <p:blipFill>
          <a:blip r:embed="rId5">
            <a:alphaModFix/>
          </a:blip>
          <a:stretch>
            <a:fillRect/>
          </a:stretch>
        </p:blipFill>
        <p:spPr>
          <a:xfrm>
            <a:off x="618375" y="1451350"/>
            <a:ext cx="5032675" cy="2762649"/>
          </a:xfrm>
          <a:prstGeom prst="rect">
            <a:avLst/>
          </a:prstGeom>
          <a:noFill/>
          <a:ln>
            <a:noFill/>
          </a:ln>
        </p:spPr>
      </p:pic>
      <p:sp>
        <p:nvSpPr>
          <p:cNvPr id="341" name="Google Shape;341;p17"/>
          <p:cNvSpPr txBox="1"/>
          <p:nvPr/>
        </p:nvSpPr>
        <p:spPr>
          <a:xfrm>
            <a:off x="618375" y="4214000"/>
            <a:ext cx="36786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5:</a:t>
            </a:r>
            <a:r>
              <a:rPr lang="en" sz="800" dirty="0">
                <a:latin typeface="Verdana" panose="020B0604030504040204" pitchFamily="34" charset="0"/>
                <a:ea typeface="Verdana" panose="020B0604030504040204" pitchFamily="34" charset="0"/>
                <a:cs typeface="Verdana" panose="020B0604030504040204" pitchFamily="34" charset="0"/>
                <a:sym typeface="Nunito"/>
              </a:rPr>
              <a:t> Fast Bilateral Stereo stages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Source:</a:t>
            </a:r>
            <a:r>
              <a:rPr lang="en" sz="800" dirty="0">
                <a:latin typeface="Verdana" panose="020B0604030504040204" pitchFamily="34" charset="0"/>
                <a:ea typeface="Verdana" panose="020B0604030504040204" pitchFamily="34" charset="0"/>
                <a:cs typeface="Verdana" panose="020B0604030504040204" pitchFamily="34" charset="0"/>
                <a:sym typeface="Nunito"/>
              </a:rPr>
              <a:t> https://arxiv.org/pdf/1807.01874</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42" name="Google Shape;342;p17"/>
          <p:cNvSpPr txBox="1"/>
          <p:nvPr/>
        </p:nvSpPr>
        <p:spPr>
          <a:xfrm>
            <a:off x="5651050" y="1451350"/>
            <a:ext cx="2748300" cy="32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a:latin typeface="Verdana" panose="020B0604030504040204" pitchFamily="34" charset="0"/>
                <a:ea typeface="Verdana" panose="020B0604030504040204" pitchFamily="34" charset="0"/>
                <a:cs typeface="Verdana" panose="020B0604030504040204" pitchFamily="34" charset="0"/>
                <a:sym typeface="Nunito"/>
              </a:rPr>
              <a:t>Cost calculation: </a:t>
            </a:r>
            <a:r>
              <a:rPr lang="en" sz="1100" dirty="0">
                <a:latin typeface="Verdana" panose="020B0604030504040204" pitchFamily="34" charset="0"/>
                <a:ea typeface="Verdana" panose="020B0604030504040204" pitchFamily="34" charset="0"/>
                <a:cs typeface="Verdana" panose="020B0604030504040204" pitchFamily="34" charset="0"/>
                <a:sym typeface="Nunito"/>
              </a:rPr>
              <a:t>NCC</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343" name="Google Shape;343;p17"/>
          <p:cNvPicPr preferRelativeResize="0"/>
          <p:nvPr/>
        </p:nvPicPr>
        <p:blipFill>
          <a:blip r:embed="rId6">
            <a:alphaModFix/>
          </a:blip>
          <a:stretch>
            <a:fillRect/>
          </a:stretch>
        </p:blipFill>
        <p:spPr>
          <a:xfrm>
            <a:off x="5790750" y="2618985"/>
            <a:ext cx="100225" cy="137591"/>
          </a:xfrm>
          <a:prstGeom prst="rect">
            <a:avLst/>
          </a:prstGeom>
          <a:noFill/>
          <a:ln>
            <a:noFill/>
          </a:ln>
        </p:spPr>
      </p:pic>
      <p:pic>
        <p:nvPicPr>
          <p:cNvPr id="344" name="Google Shape;344;p17"/>
          <p:cNvPicPr preferRelativeResize="0"/>
          <p:nvPr/>
        </p:nvPicPr>
        <p:blipFill>
          <a:blip r:embed="rId7">
            <a:alphaModFix/>
          </a:blip>
          <a:stretch>
            <a:fillRect/>
          </a:stretch>
        </p:blipFill>
        <p:spPr>
          <a:xfrm>
            <a:off x="5790750" y="2779750"/>
            <a:ext cx="100225" cy="16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8"/>
          <p:cNvSpPr txBox="1"/>
          <p:nvPr/>
        </p:nvSpPr>
        <p:spPr>
          <a:xfrm>
            <a:off x="4549525" y="3896138"/>
            <a:ext cx="3861050" cy="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Verdana" panose="020B0604030504040204" pitchFamily="34" charset="0"/>
                <a:ea typeface="Verdana" panose="020B0604030504040204" pitchFamily="34" charset="0"/>
                <a:cs typeface="Verdana" panose="020B0604030504040204" pitchFamily="34" charset="0"/>
                <a:sym typeface="Nunito"/>
              </a:rPr>
              <a:t>Where        and    are empirically derived.</a:t>
            </a:r>
            <a:endParaRPr sz="11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50" name="Google Shape;350;p18"/>
          <p:cNvSpPr txBox="1">
            <a:spLocks noGrp="1"/>
          </p:cNvSpPr>
          <p:nvPr>
            <p:ph type="title"/>
          </p:nvPr>
        </p:nvSpPr>
        <p:spPr>
          <a:xfrm>
            <a:off x="618375" y="200700"/>
            <a:ext cx="75546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Aggregation using Locally Consistent Stereo</a:t>
            </a:r>
            <a:endParaRPr sz="2400" dirty="0"/>
          </a:p>
        </p:txBody>
      </p:sp>
      <p:sp>
        <p:nvSpPr>
          <p:cNvPr id="351" name="Google Shape;351;p18"/>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100" dirty="0">
                <a:latin typeface="Verdana" panose="020B0604030504040204" pitchFamily="34" charset="0"/>
                <a:ea typeface="Verdana" panose="020B0604030504040204" pitchFamily="34" charset="0"/>
                <a:cs typeface="Verdana" panose="020B0604030504040204" pitchFamily="34" charset="0"/>
              </a:rPr>
              <a:t>Implemented an</a:t>
            </a:r>
            <a:r>
              <a:rPr lang="en" sz="1100" dirty="0">
                <a:latin typeface="Verdana" panose="020B0604030504040204" pitchFamily="34" charset="0"/>
                <a:ea typeface="Verdana" panose="020B0604030504040204" pitchFamily="34" charset="0"/>
                <a:cs typeface="Verdana" panose="020B0604030504040204" pitchFamily="34" charset="0"/>
              </a:rPr>
              <a:t> aggregation technique defining a plausibility function that captures the geometric and photometric constraints and independently </a:t>
            </a:r>
            <a:r>
              <a:rPr lang="en-US" sz="1100" dirty="0">
                <a:latin typeface="Verdana" panose="020B0604030504040204" pitchFamily="34" charset="0"/>
                <a:ea typeface="Verdana" panose="020B0604030504040204" pitchFamily="34" charset="0"/>
                <a:cs typeface="Verdana" panose="020B0604030504040204" pitchFamily="34" charset="0"/>
              </a:rPr>
              <a:t>enforcing</a:t>
            </a:r>
            <a:r>
              <a:rPr lang="en" sz="1100" dirty="0">
                <a:latin typeface="Verdana" panose="020B0604030504040204" pitchFamily="34" charset="0"/>
                <a:ea typeface="Verdana" panose="020B0604030504040204" pitchFamily="34" charset="0"/>
                <a:cs typeface="Verdana" panose="020B0604030504040204" pitchFamily="34" charset="0"/>
              </a:rPr>
              <a:t> within the neighboring pixels.</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352" name="Google Shape;352;p18"/>
          <p:cNvPicPr preferRelativeResize="0"/>
          <p:nvPr/>
        </p:nvPicPr>
        <p:blipFill>
          <a:blip r:embed="rId3">
            <a:alphaModFix/>
          </a:blip>
          <a:stretch>
            <a:fillRect/>
          </a:stretch>
        </p:blipFill>
        <p:spPr>
          <a:xfrm>
            <a:off x="555875" y="1469562"/>
            <a:ext cx="2284600" cy="1291525"/>
          </a:xfrm>
          <a:prstGeom prst="rect">
            <a:avLst/>
          </a:prstGeom>
          <a:noFill/>
          <a:ln>
            <a:noFill/>
          </a:ln>
        </p:spPr>
      </p:pic>
      <p:pic>
        <p:nvPicPr>
          <p:cNvPr id="353" name="Google Shape;353;p18"/>
          <p:cNvPicPr preferRelativeResize="0"/>
          <p:nvPr/>
        </p:nvPicPr>
        <p:blipFill>
          <a:blip r:embed="rId4">
            <a:alphaModFix/>
          </a:blip>
          <a:stretch>
            <a:fillRect/>
          </a:stretch>
        </p:blipFill>
        <p:spPr>
          <a:xfrm>
            <a:off x="3156275" y="1509550"/>
            <a:ext cx="994075" cy="1029700"/>
          </a:xfrm>
          <a:prstGeom prst="rect">
            <a:avLst/>
          </a:prstGeom>
          <a:noFill/>
          <a:ln>
            <a:noFill/>
          </a:ln>
        </p:spPr>
      </p:pic>
      <p:pic>
        <p:nvPicPr>
          <p:cNvPr id="354" name="Google Shape;354;p18"/>
          <p:cNvPicPr preferRelativeResize="0"/>
          <p:nvPr/>
        </p:nvPicPr>
        <p:blipFill rotWithShape="1">
          <a:blip r:embed="rId5">
            <a:alphaModFix/>
          </a:blip>
          <a:srcRect b="18732"/>
          <a:stretch/>
        </p:blipFill>
        <p:spPr>
          <a:xfrm>
            <a:off x="1513450" y="3118775"/>
            <a:ext cx="1415700" cy="1413600"/>
          </a:xfrm>
          <a:prstGeom prst="rect">
            <a:avLst/>
          </a:prstGeom>
          <a:noFill/>
          <a:ln>
            <a:noFill/>
          </a:ln>
        </p:spPr>
      </p:pic>
      <p:grpSp>
        <p:nvGrpSpPr>
          <p:cNvPr id="355" name="Google Shape;355;p18"/>
          <p:cNvGrpSpPr/>
          <p:nvPr/>
        </p:nvGrpSpPr>
        <p:grpSpPr>
          <a:xfrm>
            <a:off x="4519525" y="2181387"/>
            <a:ext cx="4111351" cy="579300"/>
            <a:chOff x="4466150" y="1914975"/>
            <a:chExt cx="4111351" cy="579300"/>
          </a:xfrm>
        </p:grpSpPr>
        <p:pic>
          <p:nvPicPr>
            <p:cNvPr id="356" name="Google Shape;356;p18"/>
            <p:cNvPicPr preferRelativeResize="0"/>
            <p:nvPr/>
          </p:nvPicPr>
          <p:blipFill rotWithShape="1">
            <a:blip r:embed="rId6">
              <a:alphaModFix/>
            </a:blip>
            <a:srcRect b="69891"/>
            <a:stretch/>
          </p:blipFill>
          <p:spPr>
            <a:xfrm>
              <a:off x="4466150" y="1914975"/>
              <a:ext cx="4111351" cy="579300"/>
            </a:xfrm>
            <a:prstGeom prst="rect">
              <a:avLst/>
            </a:prstGeom>
            <a:noFill/>
            <a:ln>
              <a:noFill/>
            </a:ln>
          </p:spPr>
        </p:pic>
        <p:pic>
          <p:nvPicPr>
            <p:cNvPr id="357" name="Google Shape;357;p18"/>
            <p:cNvPicPr preferRelativeResize="0"/>
            <p:nvPr/>
          </p:nvPicPr>
          <p:blipFill>
            <a:blip r:embed="rId7">
              <a:alphaModFix/>
            </a:blip>
            <a:stretch>
              <a:fillRect/>
            </a:stretch>
          </p:blipFill>
          <p:spPr>
            <a:xfrm>
              <a:off x="6033175" y="2250987"/>
              <a:ext cx="72550" cy="91900"/>
            </a:xfrm>
            <a:prstGeom prst="rect">
              <a:avLst/>
            </a:prstGeom>
            <a:noFill/>
            <a:ln>
              <a:noFill/>
            </a:ln>
          </p:spPr>
        </p:pic>
        <p:pic>
          <p:nvPicPr>
            <p:cNvPr id="358" name="Google Shape;358;p18"/>
            <p:cNvPicPr preferRelativeResize="0"/>
            <p:nvPr/>
          </p:nvPicPr>
          <p:blipFill>
            <a:blip r:embed="rId8">
              <a:alphaModFix/>
            </a:blip>
            <a:stretch>
              <a:fillRect/>
            </a:stretch>
          </p:blipFill>
          <p:spPr>
            <a:xfrm>
              <a:off x="7222825" y="2257337"/>
              <a:ext cx="62550" cy="79225"/>
            </a:xfrm>
            <a:prstGeom prst="rect">
              <a:avLst/>
            </a:prstGeom>
            <a:noFill/>
            <a:ln>
              <a:noFill/>
            </a:ln>
          </p:spPr>
        </p:pic>
        <p:pic>
          <p:nvPicPr>
            <p:cNvPr id="359" name="Google Shape;359;p18"/>
            <p:cNvPicPr preferRelativeResize="0"/>
            <p:nvPr/>
          </p:nvPicPr>
          <p:blipFill>
            <a:blip r:embed="rId9">
              <a:alphaModFix/>
            </a:blip>
            <a:stretch>
              <a:fillRect/>
            </a:stretch>
          </p:blipFill>
          <p:spPr>
            <a:xfrm>
              <a:off x="8130100" y="2258513"/>
              <a:ext cx="72550" cy="76825"/>
            </a:xfrm>
            <a:prstGeom prst="rect">
              <a:avLst/>
            </a:prstGeom>
            <a:noFill/>
            <a:ln>
              <a:noFill/>
            </a:ln>
          </p:spPr>
        </p:pic>
        <p:pic>
          <p:nvPicPr>
            <p:cNvPr id="360" name="Google Shape;360;p18"/>
            <p:cNvPicPr preferRelativeResize="0"/>
            <p:nvPr/>
          </p:nvPicPr>
          <p:blipFill>
            <a:blip r:embed="rId10">
              <a:alphaModFix/>
            </a:blip>
            <a:stretch>
              <a:fillRect/>
            </a:stretch>
          </p:blipFill>
          <p:spPr>
            <a:xfrm>
              <a:off x="6390487" y="2219325"/>
              <a:ext cx="262675" cy="218900"/>
            </a:xfrm>
            <a:prstGeom prst="rect">
              <a:avLst/>
            </a:prstGeom>
            <a:noFill/>
            <a:ln>
              <a:noFill/>
            </a:ln>
          </p:spPr>
        </p:pic>
        <p:pic>
          <p:nvPicPr>
            <p:cNvPr id="361" name="Google Shape;361;p18"/>
            <p:cNvPicPr preferRelativeResize="0"/>
            <p:nvPr/>
          </p:nvPicPr>
          <p:blipFill>
            <a:blip r:embed="rId10">
              <a:alphaModFix/>
            </a:blip>
            <a:stretch>
              <a:fillRect/>
            </a:stretch>
          </p:blipFill>
          <p:spPr>
            <a:xfrm>
              <a:off x="7576400" y="2219325"/>
              <a:ext cx="262675" cy="218900"/>
            </a:xfrm>
            <a:prstGeom prst="rect">
              <a:avLst/>
            </a:prstGeom>
            <a:noFill/>
            <a:ln>
              <a:noFill/>
            </a:ln>
          </p:spPr>
        </p:pic>
        <p:pic>
          <p:nvPicPr>
            <p:cNvPr id="362" name="Google Shape;362;p18"/>
            <p:cNvPicPr preferRelativeResize="0"/>
            <p:nvPr/>
          </p:nvPicPr>
          <p:blipFill>
            <a:blip r:embed="rId10">
              <a:alphaModFix/>
            </a:blip>
            <a:stretch>
              <a:fillRect/>
            </a:stretch>
          </p:blipFill>
          <p:spPr>
            <a:xfrm>
              <a:off x="8279812" y="2219325"/>
              <a:ext cx="262675" cy="218900"/>
            </a:xfrm>
            <a:prstGeom prst="rect">
              <a:avLst/>
            </a:prstGeom>
            <a:noFill/>
            <a:ln>
              <a:noFill/>
            </a:ln>
          </p:spPr>
        </p:pic>
      </p:grpSp>
      <p:sp>
        <p:nvSpPr>
          <p:cNvPr id="363" name="Google Shape;363;p18"/>
          <p:cNvSpPr txBox="1"/>
          <p:nvPr/>
        </p:nvSpPr>
        <p:spPr>
          <a:xfrm>
            <a:off x="555925" y="2761075"/>
            <a:ext cx="2455350" cy="336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6:</a:t>
            </a:r>
            <a:r>
              <a:rPr lang="en" sz="800" dirty="0">
                <a:latin typeface="Verdana" panose="020B0604030504040204" pitchFamily="34" charset="0"/>
                <a:ea typeface="Verdana" panose="020B0604030504040204" pitchFamily="34" charset="0"/>
                <a:cs typeface="Verdana" panose="020B0604030504040204" pitchFamily="34" charset="0"/>
                <a:sym typeface="Nunito"/>
              </a:rPr>
              <a:t> Central pixel ‘</a:t>
            </a:r>
            <a:r>
              <a:rPr lang="en" sz="800" b="1" dirty="0">
                <a:latin typeface="Verdana" panose="020B0604030504040204" pitchFamily="34" charset="0"/>
                <a:ea typeface="Verdana" panose="020B0604030504040204" pitchFamily="34" charset="0"/>
                <a:cs typeface="Verdana" panose="020B0604030504040204" pitchFamily="34" charset="0"/>
                <a:sym typeface="Nunito"/>
              </a:rPr>
              <a:t>f</a:t>
            </a:r>
            <a:r>
              <a:rPr lang="en" sz="800" dirty="0">
                <a:latin typeface="Verdana" panose="020B0604030504040204" pitchFamily="34" charset="0"/>
                <a:ea typeface="Verdana" panose="020B0604030504040204" pitchFamily="34" charset="0"/>
                <a:cs typeface="Verdana" panose="020B0604030504040204" pitchFamily="34" charset="0"/>
                <a:sym typeface="Nunito"/>
              </a:rPr>
              <a:t>’ and supporting pixel ‘</a:t>
            </a:r>
            <a:r>
              <a:rPr lang="en" sz="800" b="1" dirty="0">
                <a:latin typeface="Verdana" panose="020B0604030504040204" pitchFamily="34" charset="0"/>
                <a:ea typeface="Verdana" panose="020B0604030504040204" pitchFamily="34" charset="0"/>
                <a:cs typeface="Verdana" panose="020B0604030504040204" pitchFamily="34" charset="0"/>
                <a:sym typeface="Nunito"/>
              </a:rPr>
              <a:t>g</a:t>
            </a:r>
            <a:r>
              <a:rPr lang="en" sz="800" dirty="0">
                <a:latin typeface="Verdana" panose="020B0604030504040204" pitchFamily="34" charset="0"/>
                <a:ea typeface="Verdana" panose="020B0604030504040204" pitchFamily="34" charset="0"/>
                <a:cs typeface="Verdana" panose="020B0604030504040204" pitchFamily="34" charset="0"/>
                <a:sym typeface="Nunito"/>
              </a:rPr>
              <a:t>’ in reference and target images.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64" name="Google Shape;364;p18"/>
          <p:cNvSpPr txBox="1"/>
          <p:nvPr/>
        </p:nvSpPr>
        <p:spPr>
          <a:xfrm>
            <a:off x="3030225" y="2709000"/>
            <a:ext cx="1318500" cy="620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7:</a:t>
            </a:r>
            <a:r>
              <a:rPr lang="en" sz="800" dirty="0">
                <a:latin typeface="Verdana" panose="020B0604030504040204" pitchFamily="34" charset="0"/>
                <a:ea typeface="Verdana" panose="020B0604030504040204" pitchFamily="34" charset="0"/>
                <a:cs typeface="Verdana" panose="020B0604030504040204" pitchFamily="34" charset="0"/>
                <a:sym typeface="Nunito"/>
              </a:rPr>
              <a:t> Pixels in the reference image block supporting the disparity assumption.</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65" name="Google Shape;365;p18"/>
          <p:cNvSpPr txBox="1"/>
          <p:nvPr/>
        </p:nvSpPr>
        <p:spPr>
          <a:xfrm>
            <a:off x="4519525" y="1805963"/>
            <a:ext cx="2879100" cy="3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Verdana" panose="020B0604030504040204" pitchFamily="34" charset="0"/>
                <a:ea typeface="Verdana" panose="020B0604030504040204" pitchFamily="34" charset="0"/>
                <a:cs typeface="Verdana" panose="020B0604030504040204" pitchFamily="34" charset="0"/>
                <a:sym typeface="Nunito"/>
              </a:rPr>
              <a:t>Support probability calculation</a:t>
            </a:r>
            <a:endParaRPr sz="1200" b="1"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366" name="Google Shape;366;p18"/>
          <p:cNvPicPr preferRelativeResize="0"/>
          <p:nvPr/>
        </p:nvPicPr>
        <p:blipFill>
          <a:blip r:embed="rId11">
            <a:alphaModFix/>
          </a:blip>
          <a:stretch>
            <a:fillRect/>
          </a:stretch>
        </p:blipFill>
        <p:spPr>
          <a:xfrm>
            <a:off x="4549525" y="2760682"/>
            <a:ext cx="2966700" cy="280775"/>
          </a:xfrm>
          <a:prstGeom prst="rect">
            <a:avLst/>
          </a:prstGeom>
          <a:noFill/>
          <a:ln>
            <a:noFill/>
          </a:ln>
        </p:spPr>
      </p:pic>
      <p:pic>
        <p:nvPicPr>
          <p:cNvPr id="367" name="Google Shape;367;p18"/>
          <p:cNvPicPr preferRelativeResize="0"/>
          <p:nvPr/>
        </p:nvPicPr>
        <p:blipFill>
          <a:blip r:embed="rId12">
            <a:alphaModFix/>
          </a:blip>
          <a:stretch>
            <a:fillRect/>
          </a:stretch>
        </p:blipFill>
        <p:spPr>
          <a:xfrm>
            <a:off x="4519525" y="3112375"/>
            <a:ext cx="2431851" cy="397325"/>
          </a:xfrm>
          <a:prstGeom prst="rect">
            <a:avLst/>
          </a:prstGeom>
          <a:noFill/>
          <a:ln>
            <a:noFill/>
          </a:ln>
        </p:spPr>
      </p:pic>
      <p:pic>
        <p:nvPicPr>
          <p:cNvPr id="368" name="Google Shape;368;p18"/>
          <p:cNvPicPr preferRelativeResize="0"/>
          <p:nvPr/>
        </p:nvPicPr>
        <p:blipFill>
          <a:blip r:embed="rId13">
            <a:alphaModFix/>
          </a:blip>
          <a:stretch>
            <a:fillRect/>
          </a:stretch>
        </p:blipFill>
        <p:spPr>
          <a:xfrm>
            <a:off x="4609500" y="3480655"/>
            <a:ext cx="2431851" cy="368607"/>
          </a:xfrm>
          <a:prstGeom prst="rect">
            <a:avLst/>
          </a:prstGeom>
          <a:noFill/>
          <a:ln>
            <a:noFill/>
          </a:ln>
        </p:spPr>
      </p:pic>
      <p:sp>
        <p:nvSpPr>
          <p:cNvPr id="369" name="Google Shape;369;p18"/>
          <p:cNvSpPr txBox="1"/>
          <p:nvPr/>
        </p:nvSpPr>
        <p:spPr>
          <a:xfrm>
            <a:off x="555925" y="4510750"/>
            <a:ext cx="3792800" cy="441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8: </a:t>
            </a:r>
            <a:r>
              <a:rPr lang="en" sz="800" dirty="0">
                <a:latin typeface="Verdana" panose="020B0604030504040204" pitchFamily="34" charset="0"/>
                <a:ea typeface="Verdana" panose="020B0604030504040204" pitchFamily="34" charset="0"/>
                <a:cs typeface="Verdana" panose="020B0604030504040204" pitchFamily="34" charset="0"/>
                <a:sym typeface="Nunito"/>
              </a:rPr>
              <a:t>The same red point is included by the supports deployed to determine the correspondences of different blue points.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Source:</a:t>
            </a:r>
            <a:r>
              <a:rPr lang="en" sz="800" dirty="0">
                <a:latin typeface="Verdana" panose="020B0604030504040204" pitchFamily="34" charset="0"/>
                <a:ea typeface="Verdana" panose="020B0604030504040204" pitchFamily="34" charset="0"/>
                <a:cs typeface="Verdana" panose="020B0604030504040204" pitchFamily="34" charset="0"/>
                <a:sym typeface="Nunito"/>
              </a:rPr>
              <a:t> </a:t>
            </a:r>
            <a:r>
              <a:rPr lang="en" sz="800" u="sng" dirty="0">
                <a:solidFill>
                  <a:schemeClr val="hlink"/>
                </a:solidFill>
                <a:latin typeface="Verdana" panose="020B0604030504040204" pitchFamily="34" charset="0"/>
                <a:ea typeface="Verdana" panose="020B0604030504040204" pitchFamily="34" charset="0"/>
                <a:cs typeface="Verdana" panose="020B0604030504040204" pitchFamily="34" charset="0"/>
                <a:hlinkClick r:id="rId14"/>
              </a:rPr>
              <a:t>https://ieeexplore.ieee.org/document/5457496</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370" name="Google Shape;370;p18"/>
          <p:cNvPicPr preferRelativeResize="0"/>
          <p:nvPr/>
        </p:nvPicPr>
        <p:blipFill rotWithShape="1">
          <a:blip r:embed="rId15">
            <a:alphaModFix/>
          </a:blip>
          <a:srcRect l="3513" r="50973"/>
          <a:stretch/>
        </p:blipFill>
        <p:spPr>
          <a:xfrm>
            <a:off x="5128245" y="3982236"/>
            <a:ext cx="350535" cy="184870"/>
          </a:xfrm>
          <a:prstGeom prst="rect">
            <a:avLst/>
          </a:prstGeom>
          <a:noFill/>
          <a:ln>
            <a:noFill/>
          </a:ln>
        </p:spPr>
      </p:pic>
      <p:pic>
        <p:nvPicPr>
          <p:cNvPr id="371" name="Google Shape;371;p18"/>
          <p:cNvPicPr preferRelativeResize="0"/>
          <p:nvPr/>
        </p:nvPicPr>
        <p:blipFill rotWithShape="1">
          <a:blip r:embed="rId15">
            <a:alphaModFix/>
          </a:blip>
          <a:srcRect l="82902"/>
          <a:stretch/>
        </p:blipFill>
        <p:spPr>
          <a:xfrm>
            <a:off x="5770640" y="3982236"/>
            <a:ext cx="134860" cy="1848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p:nvPr/>
        </p:nvSpPr>
        <p:spPr>
          <a:xfrm rot="1126740">
            <a:off x="3735874" y="2323322"/>
            <a:ext cx="1011125" cy="3218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Heterogeneous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Multi-threading</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77" name="Google Shape;377;p19"/>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Compute Optimization</a:t>
            </a:r>
            <a:endParaRPr sz="2400"/>
          </a:p>
        </p:txBody>
      </p:sp>
      <p:sp>
        <p:nvSpPr>
          <p:cNvPr id="378" name="Google Shape;378;p19"/>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Full fledged stereo matching disparity calculation is a compute intensive process, especially when working with huge cost volumes.</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379" name="Google Shape;379;p19"/>
          <p:cNvPicPr preferRelativeResize="0"/>
          <p:nvPr/>
        </p:nvPicPr>
        <p:blipFill>
          <a:blip r:embed="rId3">
            <a:alphaModFix/>
          </a:blip>
          <a:stretch>
            <a:fillRect/>
          </a:stretch>
        </p:blipFill>
        <p:spPr>
          <a:xfrm>
            <a:off x="618375" y="1569350"/>
            <a:ext cx="1879075" cy="1549274"/>
          </a:xfrm>
          <a:prstGeom prst="rect">
            <a:avLst/>
          </a:prstGeom>
          <a:noFill/>
          <a:ln>
            <a:noFill/>
          </a:ln>
        </p:spPr>
      </p:pic>
      <p:graphicFrame>
        <p:nvGraphicFramePr>
          <p:cNvPr id="380" name="Google Shape;380;p19"/>
          <p:cNvGraphicFramePr/>
          <p:nvPr/>
        </p:nvGraphicFramePr>
        <p:xfrm>
          <a:off x="618375" y="1569350"/>
          <a:ext cx="1879075" cy="1584840"/>
        </p:xfrm>
        <a:graphic>
          <a:graphicData uri="http://schemas.openxmlformats.org/drawingml/2006/table">
            <a:tbl>
              <a:tblPr>
                <a:noFill/>
                <a:tableStyleId>{97D77E52-B873-4DB7-A564-9AF1D1A5B49A}</a:tableStyleId>
              </a:tblPr>
              <a:tblGrid>
                <a:gridCol w="1879075">
                  <a:extLst>
                    <a:ext uri="{9D8B030D-6E8A-4147-A177-3AD203B41FA5}">
                      <a16:colId xmlns:a16="http://schemas.microsoft.com/office/drawing/2014/main" val="20000"/>
                    </a:ext>
                  </a:extLst>
                </a:gridCol>
              </a:tblGrid>
              <a:tr h="317575">
                <a:tc>
                  <a:txBody>
                    <a:bodyPr/>
                    <a:lstStyle/>
                    <a:p>
                      <a:pPr marL="0" lvl="0" indent="0" algn="l" rtl="0">
                        <a:spcBef>
                          <a:spcPts val="0"/>
                        </a:spcBef>
                        <a:spcAft>
                          <a:spcPts val="0"/>
                        </a:spcAft>
                        <a:buNone/>
                      </a:pPr>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lnL w="28575" cap="flat" cmpd="sng">
                      <a:solidFill>
                        <a:srgbClr val="B7B7B7"/>
                      </a:solidFill>
                      <a:prstDash val="solid"/>
                      <a:round/>
                      <a:headEnd type="none" w="sm" len="sm"/>
                      <a:tailEnd type="none" w="sm" len="sm"/>
                    </a:lnL>
                    <a:lnR w="28575" cap="flat" cmpd="sng">
                      <a:solidFill>
                        <a:srgbClr val="B7B7B7"/>
                      </a:solidFill>
                      <a:prstDash val="solid"/>
                      <a:round/>
                      <a:headEnd type="none" w="sm" len="sm"/>
                      <a:tailEnd type="none" w="sm" len="sm"/>
                    </a:lnR>
                    <a:lnT w="28575" cap="flat" cmpd="sng">
                      <a:solidFill>
                        <a:srgbClr val="B7B7B7"/>
                      </a:solidFill>
                      <a:prstDash val="solid"/>
                      <a:round/>
                      <a:headEnd type="none" w="sm" len="sm"/>
                      <a:tailEnd type="none" w="sm" len="sm"/>
                    </a:lnT>
                    <a:lnB w="2857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81" name="Google Shape;381;p19"/>
          <p:cNvSpPr/>
          <p:nvPr/>
        </p:nvSpPr>
        <p:spPr>
          <a:xfrm>
            <a:off x="2916375" y="1569375"/>
            <a:ext cx="726900" cy="345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Thread 1</a:t>
            </a:r>
            <a:endParaRPr sz="1000"/>
          </a:p>
        </p:txBody>
      </p:sp>
      <p:sp>
        <p:nvSpPr>
          <p:cNvPr id="382" name="Google Shape;382;p19"/>
          <p:cNvSpPr/>
          <p:nvPr/>
        </p:nvSpPr>
        <p:spPr>
          <a:xfrm>
            <a:off x="2916375" y="1970692"/>
            <a:ext cx="726900" cy="345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Thread 2</a:t>
            </a:r>
            <a:endParaRPr sz="1000"/>
          </a:p>
        </p:txBody>
      </p:sp>
      <p:sp>
        <p:nvSpPr>
          <p:cNvPr id="383" name="Google Shape;383;p19"/>
          <p:cNvSpPr/>
          <p:nvPr/>
        </p:nvSpPr>
        <p:spPr>
          <a:xfrm>
            <a:off x="2916375" y="2372008"/>
            <a:ext cx="726900" cy="345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Thread 3</a:t>
            </a:r>
            <a:endParaRPr sz="1000"/>
          </a:p>
        </p:txBody>
      </p:sp>
      <p:sp>
        <p:nvSpPr>
          <p:cNvPr id="384" name="Google Shape;384;p19"/>
          <p:cNvSpPr/>
          <p:nvPr/>
        </p:nvSpPr>
        <p:spPr>
          <a:xfrm>
            <a:off x="2916375" y="2773325"/>
            <a:ext cx="726900" cy="345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Thread 4</a:t>
            </a:r>
            <a:endParaRPr sz="1000"/>
          </a:p>
        </p:txBody>
      </p:sp>
      <p:cxnSp>
        <p:nvCxnSpPr>
          <p:cNvPr id="385" name="Google Shape;385;p19"/>
          <p:cNvCxnSpPr>
            <a:stCxn id="381" idx="1"/>
          </p:cNvCxnSpPr>
          <p:nvPr/>
        </p:nvCxnSpPr>
        <p:spPr>
          <a:xfrm rot="10800000">
            <a:off x="2485875" y="1742025"/>
            <a:ext cx="430500" cy="0"/>
          </a:xfrm>
          <a:prstGeom prst="straightConnector1">
            <a:avLst/>
          </a:prstGeom>
          <a:noFill/>
          <a:ln w="9525" cap="flat" cmpd="sng">
            <a:solidFill>
              <a:srgbClr val="B7B7B7"/>
            </a:solidFill>
            <a:prstDash val="solid"/>
            <a:round/>
            <a:headEnd type="none" w="med" len="med"/>
            <a:tailEnd type="none" w="med" len="med"/>
          </a:ln>
        </p:spPr>
      </p:cxnSp>
      <p:cxnSp>
        <p:nvCxnSpPr>
          <p:cNvPr id="386" name="Google Shape;386;p19"/>
          <p:cNvCxnSpPr>
            <a:stCxn id="382" idx="1"/>
          </p:cNvCxnSpPr>
          <p:nvPr/>
        </p:nvCxnSpPr>
        <p:spPr>
          <a:xfrm rot="10800000">
            <a:off x="2506875" y="2142742"/>
            <a:ext cx="409500" cy="600"/>
          </a:xfrm>
          <a:prstGeom prst="straightConnector1">
            <a:avLst/>
          </a:prstGeom>
          <a:noFill/>
          <a:ln w="9525" cap="flat" cmpd="sng">
            <a:solidFill>
              <a:srgbClr val="B7B7B7"/>
            </a:solidFill>
            <a:prstDash val="solid"/>
            <a:round/>
            <a:headEnd type="none" w="med" len="med"/>
            <a:tailEnd type="none" w="med" len="med"/>
          </a:ln>
        </p:spPr>
      </p:cxnSp>
      <p:cxnSp>
        <p:nvCxnSpPr>
          <p:cNvPr id="387" name="Google Shape;387;p19"/>
          <p:cNvCxnSpPr>
            <a:stCxn id="383" idx="1"/>
          </p:cNvCxnSpPr>
          <p:nvPr/>
        </p:nvCxnSpPr>
        <p:spPr>
          <a:xfrm rot="10800000">
            <a:off x="2506875" y="2535658"/>
            <a:ext cx="409500" cy="9000"/>
          </a:xfrm>
          <a:prstGeom prst="straightConnector1">
            <a:avLst/>
          </a:prstGeom>
          <a:noFill/>
          <a:ln w="9525" cap="flat" cmpd="sng">
            <a:solidFill>
              <a:srgbClr val="B7B7B7"/>
            </a:solidFill>
            <a:prstDash val="solid"/>
            <a:round/>
            <a:headEnd type="none" w="med" len="med"/>
            <a:tailEnd type="none" w="med" len="med"/>
          </a:ln>
        </p:spPr>
      </p:cxnSp>
      <p:cxnSp>
        <p:nvCxnSpPr>
          <p:cNvPr id="388" name="Google Shape;388;p19"/>
          <p:cNvCxnSpPr>
            <a:stCxn id="384" idx="1"/>
          </p:cNvCxnSpPr>
          <p:nvPr/>
        </p:nvCxnSpPr>
        <p:spPr>
          <a:xfrm rot="10800000">
            <a:off x="2492775" y="2943275"/>
            <a:ext cx="423600" cy="2700"/>
          </a:xfrm>
          <a:prstGeom prst="straightConnector1">
            <a:avLst/>
          </a:prstGeom>
          <a:noFill/>
          <a:ln w="9525" cap="flat" cmpd="sng">
            <a:solidFill>
              <a:srgbClr val="B7B7B7"/>
            </a:solidFill>
            <a:prstDash val="solid"/>
            <a:round/>
            <a:headEnd type="none" w="med" len="med"/>
            <a:tailEnd type="none" w="med" len="med"/>
          </a:ln>
        </p:spPr>
      </p:cxnSp>
      <p:pic>
        <p:nvPicPr>
          <p:cNvPr id="389" name="Google Shape;389;p19"/>
          <p:cNvPicPr preferRelativeResize="0"/>
          <p:nvPr/>
        </p:nvPicPr>
        <p:blipFill rotWithShape="1">
          <a:blip r:embed="rId4">
            <a:alphaModFix/>
          </a:blip>
          <a:srcRect r="52640" b="63432"/>
          <a:stretch/>
        </p:blipFill>
        <p:spPr>
          <a:xfrm>
            <a:off x="618375" y="3440200"/>
            <a:ext cx="1860300" cy="959146"/>
          </a:xfrm>
          <a:prstGeom prst="rect">
            <a:avLst/>
          </a:prstGeom>
          <a:noFill/>
          <a:ln>
            <a:noFill/>
          </a:ln>
        </p:spPr>
      </p:pic>
      <p:sp>
        <p:nvSpPr>
          <p:cNvPr id="390" name="Google Shape;390;p19"/>
          <p:cNvSpPr txBox="1"/>
          <p:nvPr/>
        </p:nvSpPr>
        <p:spPr>
          <a:xfrm>
            <a:off x="618375" y="3086700"/>
            <a:ext cx="3168600" cy="32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Image divided into multiple parts for parallel processing</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91" name="Google Shape;391;p19"/>
          <p:cNvSpPr txBox="1"/>
          <p:nvPr/>
        </p:nvSpPr>
        <p:spPr>
          <a:xfrm>
            <a:off x="618375" y="4399350"/>
            <a:ext cx="3168600" cy="32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Cost is calculated only for 3 out of 5 pixels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392" name="Google Shape;392;p19"/>
          <p:cNvPicPr preferRelativeResize="0"/>
          <p:nvPr/>
        </p:nvPicPr>
        <p:blipFill>
          <a:blip r:embed="rId5">
            <a:alphaModFix/>
          </a:blip>
          <a:stretch>
            <a:fillRect/>
          </a:stretch>
        </p:blipFill>
        <p:spPr>
          <a:xfrm>
            <a:off x="7082038" y="1325850"/>
            <a:ext cx="1548825" cy="3097650"/>
          </a:xfrm>
          <a:prstGeom prst="rect">
            <a:avLst/>
          </a:prstGeom>
          <a:noFill/>
          <a:ln>
            <a:noFill/>
          </a:ln>
        </p:spPr>
      </p:pic>
      <p:sp>
        <p:nvSpPr>
          <p:cNvPr id="393" name="Google Shape;393;p19"/>
          <p:cNvSpPr txBox="1"/>
          <p:nvPr/>
        </p:nvSpPr>
        <p:spPr>
          <a:xfrm>
            <a:off x="7282863" y="4423500"/>
            <a:ext cx="1303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Summed area table.</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ctr"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Source: </a:t>
            </a:r>
            <a:r>
              <a:rPr lang="en" sz="800" dirty="0">
                <a:latin typeface="Verdana" panose="020B0604030504040204" pitchFamily="34" charset="0"/>
                <a:ea typeface="Verdana" panose="020B0604030504040204" pitchFamily="34" charset="0"/>
                <a:cs typeface="Verdana" panose="020B0604030504040204" pitchFamily="34" charset="0"/>
                <a:sym typeface="Nunito"/>
              </a:rPr>
              <a:t>Wikipedia</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394" name="Google Shape;394;p19"/>
          <p:cNvSpPr/>
          <p:nvPr/>
        </p:nvSpPr>
        <p:spPr>
          <a:xfrm>
            <a:off x="4433400" y="2585325"/>
            <a:ext cx="1858500" cy="9012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Compute Optimizations</a:t>
            </a:r>
            <a:endParaRPr/>
          </a:p>
        </p:txBody>
      </p:sp>
      <p:cxnSp>
        <p:nvCxnSpPr>
          <p:cNvPr id="395" name="Google Shape;395;p19"/>
          <p:cNvCxnSpPr>
            <a:stCxn id="394" idx="1"/>
            <a:endCxn id="396" idx="3"/>
          </p:cNvCxnSpPr>
          <p:nvPr/>
        </p:nvCxnSpPr>
        <p:spPr>
          <a:xfrm rot="10800000">
            <a:off x="3682271" y="2347103"/>
            <a:ext cx="1023300" cy="37020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19"/>
          <p:cNvCxnSpPr>
            <a:stCxn id="394" idx="3"/>
            <a:endCxn id="389" idx="3"/>
          </p:cNvCxnSpPr>
          <p:nvPr/>
        </p:nvCxnSpPr>
        <p:spPr>
          <a:xfrm flipH="1">
            <a:off x="2478671" y="3354547"/>
            <a:ext cx="2226900" cy="56520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19"/>
          <p:cNvCxnSpPr>
            <a:stCxn id="394" idx="6"/>
          </p:cNvCxnSpPr>
          <p:nvPr/>
        </p:nvCxnSpPr>
        <p:spPr>
          <a:xfrm>
            <a:off x="6291900" y="3035925"/>
            <a:ext cx="975300" cy="6000"/>
          </a:xfrm>
          <a:prstGeom prst="straightConnector1">
            <a:avLst/>
          </a:prstGeom>
          <a:noFill/>
          <a:ln w="9525" cap="flat" cmpd="sng">
            <a:solidFill>
              <a:schemeClr val="dk2"/>
            </a:solidFill>
            <a:prstDash val="solid"/>
            <a:round/>
            <a:headEnd type="none" w="med" len="med"/>
            <a:tailEnd type="none" w="med" len="med"/>
          </a:ln>
        </p:spPr>
      </p:cxnSp>
      <p:sp>
        <p:nvSpPr>
          <p:cNvPr id="399" name="Google Shape;399;p19"/>
          <p:cNvSpPr/>
          <p:nvPr/>
        </p:nvSpPr>
        <p:spPr>
          <a:xfrm>
            <a:off x="4631275" y="1541525"/>
            <a:ext cx="14628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Loop Unrolling</a:t>
            </a:r>
            <a:endParaRPr sz="1000"/>
          </a:p>
        </p:txBody>
      </p:sp>
      <p:cxnSp>
        <p:nvCxnSpPr>
          <p:cNvPr id="400" name="Google Shape;400;p19"/>
          <p:cNvCxnSpPr>
            <a:stCxn id="394" idx="0"/>
            <a:endCxn id="399" idx="4"/>
          </p:cNvCxnSpPr>
          <p:nvPr/>
        </p:nvCxnSpPr>
        <p:spPr>
          <a:xfrm rot="10800000">
            <a:off x="5362650" y="2308425"/>
            <a:ext cx="0" cy="276900"/>
          </a:xfrm>
          <a:prstGeom prst="straightConnector1">
            <a:avLst/>
          </a:prstGeom>
          <a:noFill/>
          <a:ln w="9525" cap="flat" cmpd="sng">
            <a:solidFill>
              <a:schemeClr val="dk2"/>
            </a:solidFill>
            <a:prstDash val="solid"/>
            <a:round/>
            <a:headEnd type="none" w="med" len="med"/>
            <a:tailEnd type="none" w="med" len="med"/>
          </a:ln>
        </p:spPr>
      </p:cxnSp>
      <p:sp>
        <p:nvSpPr>
          <p:cNvPr id="401" name="Google Shape;401;p19"/>
          <p:cNvSpPr txBox="1"/>
          <p:nvPr/>
        </p:nvSpPr>
        <p:spPr>
          <a:xfrm>
            <a:off x="5316075" y="2292300"/>
            <a:ext cx="575100"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SIMD</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02" name="Google Shape;402;p19"/>
          <p:cNvSpPr txBox="1"/>
          <p:nvPr/>
        </p:nvSpPr>
        <p:spPr>
          <a:xfrm rot="-845369">
            <a:off x="3049847" y="3472775"/>
            <a:ext cx="1174431" cy="286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Sparse Computations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03" name="Google Shape;403;p19"/>
          <p:cNvSpPr txBox="1"/>
          <p:nvPr/>
        </p:nvSpPr>
        <p:spPr>
          <a:xfrm>
            <a:off x="618374" y="4616200"/>
            <a:ext cx="5489326"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9:</a:t>
            </a:r>
            <a:r>
              <a:rPr lang="en" sz="800" dirty="0">
                <a:latin typeface="Verdana" panose="020B0604030504040204" pitchFamily="34" charset="0"/>
                <a:ea typeface="Verdana" panose="020B0604030504040204" pitchFamily="34" charset="0"/>
                <a:cs typeface="Verdana" panose="020B0604030504040204" pitchFamily="34" charset="0"/>
                <a:sym typeface="Nunito"/>
              </a:rPr>
              <a:t> Different techniques used for compute optimizations resulting in better performance.</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04" name="Google Shape;404;p19"/>
          <p:cNvSpPr/>
          <p:nvPr/>
        </p:nvSpPr>
        <p:spPr>
          <a:xfrm>
            <a:off x="4617600" y="3763525"/>
            <a:ext cx="14901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Pipelined Execution</a:t>
            </a:r>
            <a:endParaRPr sz="1000"/>
          </a:p>
        </p:txBody>
      </p:sp>
      <p:cxnSp>
        <p:nvCxnSpPr>
          <p:cNvPr id="405" name="Google Shape;405;p19"/>
          <p:cNvCxnSpPr>
            <a:stCxn id="394" idx="4"/>
            <a:endCxn id="404" idx="0"/>
          </p:cNvCxnSpPr>
          <p:nvPr/>
        </p:nvCxnSpPr>
        <p:spPr>
          <a:xfrm>
            <a:off x="5362650" y="3486525"/>
            <a:ext cx="0" cy="2769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9"/>
          <p:cNvSpPr/>
          <p:nvPr/>
        </p:nvSpPr>
        <p:spPr>
          <a:xfrm>
            <a:off x="2871350" y="1505175"/>
            <a:ext cx="810900" cy="1683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txBox="1"/>
          <p:nvPr/>
        </p:nvSpPr>
        <p:spPr>
          <a:xfrm>
            <a:off x="6222250" y="2832486"/>
            <a:ext cx="1043988" cy="43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Avoid extra computatio</a:t>
            </a:r>
            <a:r>
              <a:rPr lang="en-US" sz="800" dirty="0">
                <a:latin typeface="Verdana" panose="020B0604030504040204" pitchFamily="34" charset="0"/>
                <a:ea typeface="Verdana" panose="020B0604030504040204" pitchFamily="34" charset="0"/>
                <a:cs typeface="Verdana" panose="020B0604030504040204" pitchFamily="34" charset="0"/>
                <a:sym typeface="Nunito"/>
              </a:rPr>
              <a:t>n</a:t>
            </a:r>
            <a:r>
              <a:rPr lang="en" sz="800" dirty="0">
                <a:latin typeface="Verdana" panose="020B0604030504040204" pitchFamily="34" charset="0"/>
                <a:ea typeface="Verdana" panose="020B0604030504040204" pitchFamily="34" charset="0"/>
                <a:cs typeface="Verdana" panose="020B0604030504040204" pitchFamily="34" charset="0"/>
                <a:sym typeface="Nunito"/>
              </a:rPr>
              <a:t>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07" name="Google Shape;407;p19"/>
          <p:cNvSpPr txBox="1"/>
          <p:nvPr/>
        </p:nvSpPr>
        <p:spPr>
          <a:xfrm>
            <a:off x="5316075" y="3486525"/>
            <a:ext cx="1399800"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Ensures max efficiency</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0"/>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Memory Optimizations for performance</a:t>
            </a:r>
            <a:endParaRPr sz="2400"/>
          </a:p>
        </p:txBody>
      </p:sp>
      <p:sp>
        <p:nvSpPr>
          <p:cNvPr id="413" name="Google Shape;413;p20"/>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Stereo Vision demands a lot of memory if done in usual manner. 3D Cost volumes cost a lot in terms of memory at higher resolutions. Accessing such huge memory can create performance bottlenecks.</a:t>
            </a:r>
            <a:endParaRPr sz="1100" dirty="0">
              <a:latin typeface="Verdana" panose="020B0604030504040204" pitchFamily="34" charset="0"/>
              <a:ea typeface="Verdana" panose="020B0604030504040204" pitchFamily="34" charset="0"/>
              <a:cs typeface="Verdana" panose="020B0604030504040204" pitchFamily="34" charset="0"/>
            </a:endParaRPr>
          </a:p>
        </p:txBody>
      </p:sp>
      <p:sp>
        <p:nvSpPr>
          <p:cNvPr id="414" name="Google Shape;414;p20"/>
          <p:cNvSpPr/>
          <p:nvPr/>
        </p:nvSpPr>
        <p:spPr>
          <a:xfrm>
            <a:off x="2534500" y="2527425"/>
            <a:ext cx="1858500" cy="9012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Memory Optimizations</a:t>
            </a:r>
            <a:endParaRPr/>
          </a:p>
        </p:txBody>
      </p:sp>
      <p:sp>
        <p:nvSpPr>
          <p:cNvPr id="415" name="Google Shape;415;p20"/>
          <p:cNvSpPr/>
          <p:nvPr/>
        </p:nvSpPr>
        <p:spPr>
          <a:xfrm>
            <a:off x="2718700" y="1493975"/>
            <a:ext cx="14901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Memory design for easy vectorization</a:t>
            </a:r>
            <a:endParaRPr sz="1000" dirty="0"/>
          </a:p>
        </p:txBody>
      </p:sp>
      <p:cxnSp>
        <p:nvCxnSpPr>
          <p:cNvPr id="416" name="Google Shape;416;p20"/>
          <p:cNvCxnSpPr>
            <a:stCxn id="414" idx="0"/>
            <a:endCxn id="415" idx="4"/>
          </p:cNvCxnSpPr>
          <p:nvPr/>
        </p:nvCxnSpPr>
        <p:spPr>
          <a:xfrm rot="10800000">
            <a:off x="3463750" y="2260725"/>
            <a:ext cx="0" cy="266700"/>
          </a:xfrm>
          <a:prstGeom prst="straightConnector1">
            <a:avLst/>
          </a:prstGeom>
          <a:noFill/>
          <a:ln w="9525" cap="flat" cmpd="sng">
            <a:solidFill>
              <a:schemeClr val="dk2"/>
            </a:solidFill>
            <a:prstDash val="solid"/>
            <a:round/>
            <a:headEnd type="none" w="med" len="med"/>
            <a:tailEnd type="none" w="med" len="med"/>
          </a:ln>
        </p:spPr>
      </p:cxnSp>
      <p:sp>
        <p:nvSpPr>
          <p:cNvPr id="417" name="Google Shape;417;p20"/>
          <p:cNvSpPr/>
          <p:nvPr/>
        </p:nvSpPr>
        <p:spPr>
          <a:xfrm>
            <a:off x="2732362" y="3705625"/>
            <a:ext cx="14628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Data Type Selection</a:t>
            </a:r>
            <a:endParaRPr sz="1000"/>
          </a:p>
        </p:txBody>
      </p:sp>
      <p:cxnSp>
        <p:nvCxnSpPr>
          <p:cNvPr id="418" name="Google Shape;418;p20"/>
          <p:cNvCxnSpPr>
            <a:endCxn id="414" idx="4"/>
          </p:cNvCxnSpPr>
          <p:nvPr/>
        </p:nvCxnSpPr>
        <p:spPr>
          <a:xfrm rot="10800000">
            <a:off x="3463750" y="3428625"/>
            <a:ext cx="0" cy="276900"/>
          </a:xfrm>
          <a:prstGeom prst="straightConnector1">
            <a:avLst/>
          </a:prstGeom>
          <a:noFill/>
          <a:ln w="9525" cap="flat" cmpd="sng">
            <a:solidFill>
              <a:schemeClr val="dk2"/>
            </a:solidFill>
            <a:prstDash val="solid"/>
            <a:round/>
            <a:headEnd type="none" w="med" len="med"/>
            <a:tailEnd type="none" w="med" len="med"/>
          </a:ln>
        </p:spPr>
      </p:cxnSp>
      <p:sp>
        <p:nvSpPr>
          <p:cNvPr id="419" name="Google Shape;419;p20"/>
          <p:cNvSpPr txBox="1"/>
          <p:nvPr/>
        </p:nvSpPr>
        <p:spPr>
          <a:xfrm>
            <a:off x="3463750" y="2234400"/>
            <a:ext cx="1270200"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Improves Cache hits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20" name="Google Shape;420;p20"/>
          <p:cNvSpPr txBox="1"/>
          <p:nvPr/>
        </p:nvSpPr>
        <p:spPr>
          <a:xfrm>
            <a:off x="3463749" y="3454761"/>
            <a:ext cx="1941851" cy="3023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Reduces overall required memory</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21" name="Google Shape;421;p20"/>
          <p:cNvSpPr/>
          <p:nvPr/>
        </p:nvSpPr>
        <p:spPr>
          <a:xfrm>
            <a:off x="618375" y="2599800"/>
            <a:ext cx="14901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t>One Time Allocation</a:t>
            </a:r>
            <a:endParaRPr sz="1000" dirty="0"/>
          </a:p>
        </p:txBody>
      </p:sp>
      <p:cxnSp>
        <p:nvCxnSpPr>
          <p:cNvPr id="422" name="Google Shape;422;p20"/>
          <p:cNvCxnSpPr>
            <a:stCxn id="421" idx="6"/>
            <a:endCxn id="414" idx="2"/>
          </p:cNvCxnSpPr>
          <p:nvPr/>
        </p:nvCxnSpPr>
        <p:spPr>
          <a:xfrm rot="10800000" flipH="1">
            <a:off x="2108475" y="2978100"/>
            <a:ext cx="426000" cy="510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20"/>
          <p:cNvSpPr/>
          <p:nvPr/>
        </p:nvSpPr>
        <p:spPr>
          <a:xfrm>
            <a:off x="4819025" y="2594625"/>
            <a:ext cx="1490100" cy="7668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Lookup Tables</a:t>
            </a:r>
            <a:endParaRPr sz="1000"/>
          </a:p>
        </p:txBody>
      </p:sp>
      <p:cxnSp>
        <p:nvCxnSpPr>
          <p:cNvPr id="424" name="Google Shape;424;p20"/>
          <p:cNvCxnSpPr>
            <a:stCxn id="414" idx="6"/>
            <a:endCxn id="423" idx="2"/>
          </p:cNvCxnSpPr>
          <p:nvPr/>
        </p:nvCxnSpPr>
        <p:spPr>
          <a:xfrm>
            <a:off x="4393000" y="2978025"/>
            <a:ext cx="426000" cy="0"/>
          </a:xfrm>
          <a:prstGeom prst="straightConnector1">
            <a:avLst/>
          </a:prstGeom>
          <a:noFill/>
          <a:ln w="9525" cap="flat" cmpd="sng">
            <a:solidFill>
              <a:schemeClr val="dk2"/>
            </a:solidFill>
            <a:prstDash val="solid"/>
            <a:round/>
            <a:headEnd type="none" w="med" len="med"/>
            <a:tailEnd type="none" w="med" len="med"/>
          </a:ln>
        </p:spPr>
      </p:cxnSp>
      <p:sp>
        <p:nvSpPr>
          <p:cNvPr id="425" name="Google Shape;425;p20"/>
          <p:cNvSpPr txBox="1"/>
          <p:nvPr/>
        </p:nvSpPr>
        <p:spPr>
          <a:xfrm>
            <a:off x="589625" y="4472525"/>
            <a:ext cx="57195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10:</a:t>
            </a:r>
            <a:r>
              <a:rPr lang="en" sz="800" dirty="0">
                <a:latin typeface="Verdana" panose="020B0604030504040204" pitchFamily="34" charset="0"/>
                <a:ea typeface="Verdana" panose="020B0604030504040204" pitchFamily="34" charset="0"/>
                <a:cs typeface="Verdana" panose="020B0604030504040204" pitchFamily="34" charset="0"/>
                <a:sym typeface="Nunito"/>
              </a:rPr>
              <a:t> Different techniques used for memory optimizations resulting in low memory consumption with better performance.</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graphicFrame>
        <p:nvGraphicFramePr>
          <p:cNvPr id="426" name="Google Shape;426;p20"/>
          <p:cNvGraphicFramePr/>
          <p:nvPr>
            <p:extLst>
              <p:ext uri="{D42A27DB-BD31-4B8C-83A1-F6EECF244321}">
                <p14:modId xmlns:p14="http://schemas.microsoft.com/office/powerpoint/2010/main" val="2354372452"/>
              </p:ext>
            </p:extLst>
          </p:nvPr>
        </p:nvGraphicFramePr>
        <p:xfrm>
          <a:off x="6394200" y="2033513"/>
          <a:ext cx="2236675" cy="1645800"/>
        </p:xfrm>
        <a:graphic>
          <a:graphicData uri="http://schemas.openxmlformats.org/drawingml/2006/table">
            <a:tbl>
              <a:tblPr>
                <a:noFill/>
                <a:tableStyleId>{97D77E52-B873-4DB7-A564-9AF1D1A5B49A}</a:tableStyleId>
              </a:tblPr>
              <a:tblGrid>
                <a:gridCol w="1339875">
                  <a:extLst>
                    <a:ext uri="{9D8B030D-6E8A-4147-A177-3AD203B41FA5}">
                      <a16:colId xmlns:a16="http://schemas.microsoft.com/office/drawing/2014/main" val="20000"/>
                    </a:ext>
                  </a:extLst>
                </a:gridCol>
                <a:gridCol w="896800">
                  <a:extLst>
                    <a:ext uri="{9D8B030D-6E8A-4147-A177-3AD203B41FA5}">
                      <a16:colId xmlns:a16="http://schemas.microsoft.com/office/drawing/2014/main" val="20001"/>
                    </a:ext>
                  </a:extLst>
                </a:gridCol>
              </a:tblGrid>
              <a:tr h="334775">
                <a:tc>
                  <a:txBody>
                    <a:bodyPr/>
                    <a:lstStyle/>
                    <a:p>
                      <a:pPr marL="0" lvl="0" indent="0" algn="l" rtl="0">
                        <a:spcBef>
                          <a:spcPts val="0"/>
                        </a:spcBef>
                        <a:spcAft>
                          <a:spcPts val="0"/>
                        </a:spcAft>
                        <a:buNone/>
                      </a:pPr>
                      <a:r>
                        <a:rPr lang="en" sz="1000">
                          <a:latin typeface="Verdana" panose="020B0604030504040204" pitchFamily="34" charset="0"/>
                          <a:ea typeface="Verdana" panose="020B0604030504040204" pitchFamily="34" charset="0"/>
                          <a:cs typeface="Verdana" panose="020B0604030504040204" pitchFamily="34" charset="0"/>
                        </a:rPr>
                        <a:t>Image Resolution</a:t>
                      </a:r>
                      <a:endParaRPr sz="100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00" b="1">
                          <a:latin typeface="Verdana" panose="020B0604030504040204" pitchFamily="34" charset="0"/>
                          <a:ea typeface="Verdana" panose="020B0604030504040204" pitchFamily="34" charset="0"/>
                          <a:cs typeface="Verdana" panose="020B0604030504040204" pitchFamily="34" charset="0"/>
                        </a:rPr>
                        <a:t>640x480</a:t>
                      </a:r>
                      <a:endParaRPr sz="1000" b="1">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extLst>
                  <a:ext uri="{0D108BD9-81ED-4DB2-BD59-A6C34878D82A}">
                    <a16:rowId xmlns:a16="http://schemas.microsoft.com/office/drawing/2014/main" val="10000"/>
                  </a:ext>
                </a:extLst>
              </a:tr>
              <a:tr h="334775">
                <a:tc>
                  <a:txBody>
                    <a:bodyPr/>
                    <a:lstStyle/>
                    <a:p>
                      <a:pPr marL="0" lvl="0" indent="0" algn="l" rtl="0">
                        <a:spcBef>
                          <a:spcPts val="0"/>
                        </a:spcBef>
                        <a:spcAft>
                          <a:spcPts val="0"/>
                        </a:spcAft>
                        <a:buNone/>
                      </a:pPr>
                      <a:r>
                        <a:rPr lang="en" sz="1000">
                          <a:latin typeface="Verdana" panose="020B0604030504040204" pitchFamily="34" charset="0"/>
                          <a:ea typeface="Verdana" panose="020B0604030504040204" pitchFamily="34" charset="0"/>
                          <a:cs typeface="Verdana" panose="020B0604030504040204" pitchFamily="34" charset="0"/>
                        </a:rPr>
                        <a:t>Disparity Levels</a:t>
                      </a:r>
                      <a:endParaRPr sz="100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00" b="1">
                          <a:latin typeface="Verdana" panose="020B0604030504040204" pitchFamily="34" charset="0"/>
                          <a:ea typeface="Verdana" panose="020B0604030504040204" pitchFamily="34" charset="0"/>
                          <a:cs typeface="Verdana" panose="020B0604030504040204" pitchFamily="34" charset="0"/>
                        </a:rPr>
                        <a:t>144 pixels</a:t>
                      </a:r>
                      <a:endParaRPr sz="1000" b="1">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extLst>
                  <a:ext uri="{0D108BD9-81ED-4DB2-BD59-A6C34878D82A}">
                    <a16:rowId xmlns:a16="http://schemas.microsoft.com/office/drawing/2014/main" val="10001"/>
                  </a:ext>
                </a:extLst>
              </a:tr>
              <a:tr h="334775">
                <a:tc>
                  <a:txBody>
                    <a:bodyPr/>
                    <a:lstStyle/>
                    <a:p>
                      <a:pPr marL="0" lvl="0" indent="0" algn="l" rtl="0">
                        <a:spcBef>
                          <a:spcPts val="0"/>
                        </a:spcBef>
                        <a:spcAft>
                          <a:spcPts val="0"/>
                        </a:spcAft>
                        <a:buNone/>
                      </a:pPr>
                      <a:r>
                        <a:rPr lang="en" sz="1000">
                          <a:latin typeface="Verdana" panose="020B0604030504040204" pitchFamily="34" charset="0"/>
                          <a:ea typeface="Verdana" panose="020B0604030504040204" pitchFamily="34" charset="0"/>
                          <a:cs typeface="Verdana" panose="020B0604030504040204" pitchFamily="34" charset="0"/>
                        </a:rPr>
                        <a:t>Data type for values</a:t>
                      </a:r>
                      <a:endParaRPr sz="100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00" b="1">
                          <a:latin typeface="Verdana" panose="020B0604030504040204" pitchFamily="34" charset="0"/>
                          <a:ea typeface="Verdana" panose="020B0604030504040204" pitchFamily="34" charset="0"/>
                          <a:cs typeface="Verdana" panose="020B0604030504040204" pitchFamily="34" charset="0"/>
                        </a:rPr>
                        <a:t>32-bit Float</a:t>
                      </a:r>
                      <a:endParaRPr sz="1000" b="1">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extLst>
                  <a:ext uri="{0D108BD9-81ED-4DB2-BD59-A6C34878D82A}">
                    <a16:rowId xmlns:a16="http://schemas.microsoft.com/office/drawing/2014/main" val="10002"/>
                  </a:ext>
                </a:extLst>
              </a:tr>
              <a:tr h="334775">
                <a:tc>
                  <a:txBody>
                    <a:bodyPr/>
                    <a:lstStyle/>
                    <a:p>
                      <a:pPr marL="0" lvl="0" indent="0" algn="l" rtl="0">
                        <a:spcBef>
                          <a:spcPts val="0"/>
                        </a:spcBef>
                        <a:spcAft>
                          <a:spcPts val="0"/>
                        </a:spcAft>
                        <a:buNone/>
                      </a:pPr>
                      <a:r>
                        <a:rPr lang="en" sz="1000">
                          <a:latin typeface="Verdana" panose="020B0604030504040204" pitchFamily="34" charset="0"/>
                          <a:ea typeface="Verdana" panose="020B0604030504040204" pitchFamily="34" charset="0"/>
                          <a:cs typeface="Verdana" panose="020B0604030504040204" pitchFamily="34" charset="0"/>
                        </a:rPr>
                        <a:t>Memory required</a:t>
                      </a:r>
                      <a:endParaRPr sz="100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tc>
                  <a:txBody>
                    <a:bodyPr/>
                    <a:lstStyle/>
                    <a:p>
                      <a:pPr marL="0" lvl="0" indent="0" algn="l" rtl="0">
                        <a:spcBef>
                          <a:spcPts val="0"/>
                        </a:spcBef>
                        <a:spcAft>
                          <a:spcPts val="0"/>
                        </a:spcAft>
                        <a:buNone/>
                      </a:pPr>
                      <a:r>
                        <a:rPr lang="en" sz="1000" b="1" dirty="0">
                          <a:latin typeface="Verdana" panose="020B0604030504040204" pitchFamily="34" charset="0"/>
                          <a:ea typeface="Verdana" panose="020B0604030504040204" pitchFamily="34" charset="0"/>
                          <a:cs typeface="Verdana" panose="020B0604030504040204" pitchFamily="34" charset="0"/>
                        </a:rPr>
                        <a:t>169 MB</a:t>
                      </a:r>
                      <a:endParaRPr sz="1000" b="1" dirty="0">
                        <a:latin typeface="Verdana" panose="020B0604030504040204" pitchFamily="34" charset="0"/>
                        <a:ea typeface="Verdana" panose="020B0604030504040204" pitchFamily="34" charset="0"/>
                        <a:cs typeface="Verdana" panose="020B0604030504040204" pitchFamily="34" charset="0"/>
                      </a:endParaRPr>
                    </a:p>
                  </a:txBody>
                  <a:tcPr marL="91425" marR="91425" marT="91425" marB="91425"/>
                </a:tc>
                <a:extLst>
                  <a:ext uri="{0D108BD9-81ED-4DB2-BD59-A6C34878D82A}">
                    <a16:rowId xmlns:a16="http://schemas.microsoft.com/office/drawing/2014/main" val="10003"/>
                  </a:ext>
                </a:extLst>
              </a:tr>
            </a:tbl>
          </a:graphicData>
        </a:graphic>
      </p:graphicFrame>
      <p:sp>
        <p:nvSpPr>
          <p:cNvPr id="427" name="Google Shape;427;p20"/>
          <p:cNvSpPr txBox="1"/>
          <p:nvPr/>
        </p:nvSpPr>
        <p:spPr>
          <a:xfrm>
            <a:off x="6473750" y="1516425"/>
            <a:ext cx="2157000" cy="51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dirty="0">
                <a:latin typeface="Verdana" panose="020B0604030504040204" pitchFamily="34" charset="0"/>
                <a:ea typeface="Verdana" panose="020B0604030504040204" pitchFamily="34" charset="0"/>
                <a:cs typeface="Verdana" panose="020B0604030504040204" pitchFamily="34" charset="0"/>
                <a:sym typeface="Nunito"/>
              </a:rPr>
              <a:t>Memory Required for single NCC Cost volume</a:t>
            </a:r>
            <a:endParaRPr sz="1100" b="1"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28" name="Google Shape;428;p20"/>
          <p:cNvSpPr txBox="1"/>
          <p:nvPr/>
        </p:nvSpPr>
        <p:spPr>
          <a:xfrm>
            <a:off x="876674" y="2234400"/>
            <a:ext cx="1096975"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No memory leaks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29" name="Google Shape;429;p20"/>
          <p:cNvSpPr txBox="1"/>
          <p:nvPr/>
        </p:nvSpPr>
        <p:spPr>
          <a:xfrm>
            <a:off x="6394200" y="3685576"/>
            <a:ext cx="223655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Table 1:</a:t>
            </a:r>
            <a:r>
              <a:rPr lang="en" sz="800" dirty="0">
                <a:latin typeface="Verdana" panose="020B0604030504040204" pitchFamily="34" charset="0"/>
                <a:ea typeface="Verdana" panose="020B0604030504040204" pitchFamily="34" charset="0"/>
                <a:cs typeface="Verdana" panose="020B0604030504040204" pitchFamily="34" charset="0"/>
                <a:sym typeface="Nunito"/>
              </a:rPr>
              <a:t> Memory required for NCC cost volume.</a:t>
            </a:r>
            <a:endParaRPr sz="800" dirty="0">
              <a:latin typeface="Verdana" panose="020B0604030504040204" pitchFamily="34" charset="0"/>
              <a:ea typeface="Verdana" panose="020B0604030504040204" pitchFamily="34" charset="0"/>
              <a:cs typeface="Verdana" panose="020B0604030504040204" pitchFamily="34" charset="0"/>
              <a:sym typeface="Nunito"/>
            </a:endParaRPr>
          </a:p>
          <a:p>
            <a:pPr marL="0" lvl="0" indent="0" algn="l" rtl="0">
              <a:spcBef>
                <a:spcPts val="0"/>
              </a:spcBef>
              <a:spcAft>
                <a:spcPts val="0"/>
              </a:spcAft>
              <a:buNone/>
            </a:pPr>
            <a:r>
              <a:rPr lang="en-US" sz="800" dirty="0">
                <a:latin typeface="Verdana" panose="020B0604030504040204" pitchFamily="34" charset="0"/>
                <a:ea typeface="Verdana" panose="020B0604030504040204" pitchFamily="34" charset="0"/>
                <a:cs typeface="Verdana" panose="020B0604030504040204" pitchFamily="34" charset="0"/>
                <a:sym typeface="Nunito"/>
              </a:rPr>
              <a:t>Memory</a:t>
            </a:r>
            <a:r>
              <a:rPr lang="en" sz="800" dirty="0">
                <a:latin typeface="Verdana" panose="020B0604030504040204" pitchFamily="34" charset="0"/>
                <a:ea typeface="Verdana" panose="020B0604030504040204" pitchFamily="34" charset="0"/>
                <a:cs typeface="Verdana" panose="020B0604030504040204" pitchFamily="34" charset="0"/>
                <a:sym typeface="Nunito"/>
              </a:rPr>
              <a:t> requirement becomes almost </a:t>
            </a:r>
            <a:r>
              <a:rPr lang="en-US" sz="800" dirty="0">
                <a:latin typeface="Verdana" panose="020B0604030504040204" pitchFamily="34" charset="0"/>
                <a:ea typeface="Verdana" panose="020B0604030504040204" pitchFamily="34" charset="0"/>
                <a:cs typeface="Verdana" panose="020B0604030504040204" pitchFamily="34" charset="0"/>
                <a:sym typeface="Nunito"/>
              </a:rPr>
              <a:t>its </a:t>
            </a:r>
            <a:r>
              <a:rPr lang="en" sz="800" dirty="0">
                <a:latin typeface="Verdana" panose="020B0604030504040204" pitchFamily="34" charset="0"/>
                <a:ea typeface="Verdana" panose="020B0604030504040204" pitchFamily="34" charset="0"/>
                <a:cs typeface="Verdana" panose="020B0604030504040204" pitchFamily="34" charset="0"/>
                <a:sym typeface="Nunito"/>
              </a:rPr>
              <a:t>5 times for a 720p image.</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
        <p:nvSpPr>
          <p:cNvPr id="430" name="Google Shape;430;p20"/>
          <p:cNvSpPr txBox="1"/>
          <p:nvPr/>
        </p:nvSpPr>
        <p:spPr>
          <a:xfrm>
            <a:off x="5167473" y="2234400"/>
            <a:ext cx="899952" cy="2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latin typeface="Verdana" panose="020B0604030504040204" pitchFamily="34" charset="0"/>
                <a:ea typeface="Verdana" panose="020B0604030504040204" pitchFamily="34" charset="0"/>
                <a:cs typeface="Verdana" panose="020B0604030504040204" pitchFamily="34" charset="0"/>
                <a:sym typeface="Nunito"/>
              </a:rPr>
              <a:t>Quick access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618375" y="200700"/>
            <a:ext cx="7554600" cy="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Results</a:t>
            </a:r>
            <a:endParaRPr sz="2400"/>
          </a:p>
        </p:txBody>
      </p:sp>
      <p:sp>
        <p:nvSpPr>
          <p:cNvPr id="436" name="Google Shape;436;p21"/>
          <p:cNvSpPr txBox="1">
            <a:spLocks noGrp="1"/>
          </p:cNvSpPr>
          <p:nvPr>
            <p:ph type="body" idx="1"/>
          </p:nvPr>
        </p:nvSpPr>
        <p:spPr>
          <a:xfrm>
            <a:off x="1144675" y="801375"/>
            <a:ext cx="7486200" cy="524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dirty="0">
                <a:latin typeface="Verdana" panose="020B0604030504040204" pitchFamily="34" charset="0"/>
                <a:ea typeface="Verdana" panose="020B0604030504040204" pitchFamily="34" charset="0"/>
                <a:cs typeface="Verdana" panose="020B0604030504040204" pitchFamily="34" charset="0"/>
              </a:rPr>
              <a:t>Normalised cross-correlation as cost function, produces good results even when used without any aggregation stage.</a:t>
            </a:r>
            <a:endParaRPr sz="1100" dirty="0">
              <a:latin typeface="Verdana" panose="020B0604030504040204" pitchFamily="34" charset="0"/>
              <a:ea typeface="Verdana" panose="020B0604030504040204" pitchFamily="34" charset="0"/>
              <a:cs typeface="Verdana" panose="020B0604030504040204" pitchFamily="34" charset="0"/>
            </a:endParaRPr>
          </a:p>
        </p:txBody>
      </p:sp>
      <p:pic>
        <p:nvPicPr>
          <p:cNvPr id="437" name="Google Shape;437;p21"/>
          <p:cNvPicPr preferRelativeResize="0"/>
          <p:nvPr/>
        </p:nvPicPr>
        <p:blipFill>
          <a:blip r:embed="rId3">
            <a:alphaModFix/>
          </a:blip>
          <a:stretch>
            <a:fillRect/>
          </a:stretch>
        </p:blipFill>
        <p:spPr>
          <a:xfrm>
            <a:off x="4265249" y="1637251"/>
            <a:ext cx="4050075" cy="2486000"/>
          </a:xfrm>
          <a:prstGeom prst="rect">
            <a:avLst/>
          </a:prstGeom>
          <a:noFill/>
          <a:ln>
            <a:noFill/>
          </a:ln>
        </p:spPr>
      </p:pic>
      <p:sp>
        <p:nvSpPr>
          <p:cNvPr id="438" name="Google Shape;438;p21"/>
          <p:cNvSpPr txBox="1"/>
          <p:nvPr/>
        </p:nvSpPr>
        <p:spPr>
          <a:xfrm>
            <a:off x="4265250" y="4123250"/>
            <a:ext cx="36036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12:</a:t>
            </a:r>
            <a:r>
              <a:rPr lang="en" sz="800" dirty="0">
                <a:latin typeface="Verdana" panose="020B0604030504040204" pitchFamily="34" charset="0"/>
                <a:ea typeface="Verdana" panose="020B0604030504040204" pitchFamily="34" charset="0"/>
                <a:cs typeface="Verdana" panose="020B0604030504040204" pitchFamily="34" charset="0"/>
                <a:sym typeface="Nunito"/>
              </a:rPr>
              <a:t> Output disparity map generated using NCC as cost.</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pic>
        <p:nvPicPr>
          <p:cNvPr id="439" name="Google Shape;439;p21"/>
          <p:cNvPicPr preferRelativeResize="0"/>
          <p:nvPr/>
        </p:nvPicPr>
        <p:blipFill>
          <a:blip r:embed="rId4">
            <a:alphaModFix/>
          </a:blip>
          <a:stretch>
            <a:fillRect/>
          </a:stretch>
        </p:blipFill>
        <p:spPr>
          <a:xfrm>
            <a:off x="1120675" y="1372550"/>
            <a:ext cx="2415475" cy="1557450"/>
          </a:xfrm>
          <a:prstGeom prst="rect">
            <a:avLst/>
          </a:prstGeom>
          <a:noFill/>
          <a:ln>
            <a:noFill/>
          </a:ln>
        </p:spPr>
      </p:pic>
      <p:pic>
        <p:nvPicPr>
          <p:cNvPr id="440" name="Google Shape;440;p21"/>
          <p:cNvPicPr preferRelativeResize="0"/>
          <p:nvPr/>
        </p:nvPicPr>
        <p:blipFill>
          <a:blip r:embed="rId5">
            <a:alphaModFix/>
          </a:blip>
          <a:stretch>
            <a:fillRect/>
          </a:stretch>
        </p:blipFill>
        <p:spPr>
          <a:xfrm>
            <a:off x="1120675" y="2952800"/>
            <a:ext cx="2415475" cy="1557450"/>
          </a:xfrm>
          <a:prstGeom prst="rect">
            <a:avLst/>
          </a:prstGeom>
          <a:noFill/>
          <a:ln>
            <a:noFill/>
          </a:ln>
        </p:spPr>
      </p:pic>
      <p:sp>
        <p:nvSpPr>
          <p:cNvPr id="441" name="Google Shape;441;p21"/>
          <p:cNvSpPr txBox="1"/>
          <p:nvPr/>
        </p:nvSpPr>
        <p:spPr>
          <a:xfrm>
            <a:off x="1120674" y="4510250"/>
            <a:ext cx="2594075"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latin typeface="Verdana" panose="020B0604030504040204" pitchFamily="34" charset="0"/>
                <a:ea typeface="Verdana" panose="020B0604030504040204" pitchFamily="34" charset="0"/>
                <a:cs typeface="Verdana" panose="020B0604030504040204" pitchFamily="34" charset="0"/>
                <a:sym typeface="Nunito"/>
              </a:rPr>
              <a:t>Figure 11:</a:t>
            </a:r>
            <a:r>
              <a:rPr lang="en" sz="800" dirty="0">
                <a:latin typeface="Verdana" panose="020B0604030504040204" pitchFamily="34" charset="0"/>
                <a:ea typeface="Verdana" panose="020B0604030504040204" pitchFamily="34" charset="0"/>
                <a:cs typeface="Verdana" panose="020B0604030504040204" pitchFamily="34" charset="0"/>
                <a:sym typeface="Nunito"/>
              </a:rPr>
              <a:t> Input left(top) and right(bottom) camera images.</a:t>
            </a:r>
            <a:endParaRPr sz="800" dirty="0">
              <a:latin typeface="Verdana" panose="020B0604030504040204" pitchFamily="34" charset="0"/>
              <a:ea typeface="Verdana" panose="020B0604030504040204" pitchFamily="34" charset="0"/>
              <a:cs typeface="Verdana" panose="020B0604030504040204" pitchFamily="34" charset="0"/>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982</Words>
  <Application>Microsoft Office PowerPoint</Application>
  <PresentationFormat>On-screen Show (16:9)</PresentationFormat>
  <Paragraphs>150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Verdana</vt:lpstr>
      <vt:lpstr>Nunito</vt:lpstr>
      <vt:lpstr>Arial</vt:lpstr>
      <vt:lpstr>Maven Pro</vt:lpstr>
      <vt:lpstr>Momentum</vt:lpstr>
      <vt:lpstr>Embedded Stereo Vision</vt:lpstr>
      <vt:lpstr>Object Detection and Tracking for ADAS</vt:lpstr>
      <vt:lpstr>My role in proposed system</vt:lpstr>
      <vt:lpstr>Stereo Vision</vt:lpstr>
      <vt:lpstr>Fast Bilateral Stereo algorithm</vt:lpstr>
      <vt:lpstr>Aggregation using Locally Consistent Stereo</vt:lpstr>
      <vt:lpstr>Compute Optimization</vt:lpstr>
      <vt:lpstr>Memory Optimizations for performance</vt:lpstr>
      <vt:lpstr>Results</vt:lpstr>
      <vt:lpstr>Results</vt:lpstr>
      <vt:lpstr>Stereo Depth Perception Video Pipeline</vt:lpstr>
      <vt:lpstr>Work in progress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Stereo Vision</dc:title>
  <cp:lastModifiedBy>Rahul Bhartari</cp:lastModifiedBy>
  <cp:revision>23</cp:revision>
  <dcterms:modified xsi:type="dcterms:W3CDTF">2019-04-15T08:28:28Z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Rahul.Bhartari@ad.infosys.com</vt:lpwstr>
  </property>
  <property fmtid="{D5CDD505-2E9C-101B-9397-08002B2CF9AE}" pid="5" name="MSIP_Label_be4b3411-284d-4d31-bd4f-bc13ef7f1fd6_SetDate">
    <vt:lpwstr>2019-04-15T07:44:12.1962869Z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Rahul.Bhartari@ad.infosys.com</vt:lpwstr>
  </property>
  <property fmtid="{D5CDD505-2E9C-101B-9397-08002B2CF9AE}" pid="12" name="MSIP_Label_a0819fa7-4367-4500-ba88-dd630d977609_SetDate">
    <vt:lpwstr>2019-04-15T07:44:12.1962869Z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