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6" r:id="rId10"/>
    <p:sldId id="267" r:id="rId11"/>
    <p:sldId id="268" r:id="rId12"/>
    <p:sldId id="264" r:id="rId13"/>
    <p:sldId id="265" r:id="rId14"/>
  </p:sldIdLst>
  <p:sldSz cx="9144000" cy="5143500" type="screen16x9"/>
  <p:notesSz cx="6858000" cy="9144000"/>
  <p:embeddedFontLst>
    <p:embeddedFont>
      <p:font typeface="Lato" charset="0"/>
      <p:regular r:id="rId16"/>
      <p:bold r:id="rId17"/>
      <p:italic r:id="rId18"/>
      <p:boldItalic r:id="rId19"/>
    </p:embeddedFont>
    <p:embeddedFont>
      <p:font typeface="Calibri" pitchFamily="34" charset="0"/>
      <p:regular r:id="rId20"/>
      <p:bold r:id="rId21"/>
      <p:italic r:id="rId22"/>
      <p:boldItalic r:id="rId23"/>
    </p:embeddedFont>
    <p:embeddedFont>
      <p:font typeface="Raleway" charset="0"/>
      <p:regular r:id="rId24"/>
      <p:bold r:id="rId25"/>
      <p:italic r:id="rId26"/>
      <p:boldItalic r:id="rId27"/>
    </p:embeddedFont>
    <p:embeddedFont>
      <p:font typeface="Lobster"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snapToGrid="0">
      <p:cViewPr>
        <p:scale>
          <a:sx n="75" d="100"/>
          <a:sy n="75" d="100"/>
        </p:scale>
        <p:origin x="-658" y="24"/>
      </p:cViewPr>
      <p:guideLst>
        <p:guide orient="horz" pos="1620"/>
        <p:guide pos="2880"/>
      </p:guideLst>
    </p:cSldViewPr>
  </p:slideViewPr>
  <p:outlineViewPr>
    <p:cViewPr>
      <p:scale>
        <a:sx n="33" d="100"/>
        <a:sy n="33" d="100"/>
      </p:scale>
      <p:origin x="0" y="298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cefdbaf3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cefdbaf3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cefdbaf3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cefdbaf3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cefdbaf38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cefdbaf38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cefdbaf38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cefdbaf3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965474a9_3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965474a9_3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9a0b074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9a0b074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71CE9F-5C59-4ADA-8D54-28F2B86C0CC3}" type="datetimeFigureOut">
              <a:rPr lang="en-US" smtClean="0"/>
              <a:pPr/>
              <a:t>01-Jun-21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1CE9F-5C59-4ADA-8D54-28F2B86C0CC3}" type="datetimeFigureOut">
              <a:rPr lang="en-US" smtClean="0"/>
              <a:pPr/>
              <a:t>01-Jun-21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1CE9F-5C59-4ADA-8D54-28F2B86C0CC3}" type="datetimeFigureOut">
              <a:rPr lang="en-US" smtClean="0"/>
              <a:pPr/>
              <a:t>01-Jun-21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371150" y="191750"/>
            <a:ext cx="8622300" cy="4760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1CE9F-5C59-4ADA-8D54-28F2B86C0CC3}" type="datetimeFigureOut">
              <a:rPr lang="en-US" smtClean="0"/>
              <a:pPr/>
              <a:t>01-Jun-21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71CE9F-5C59-4ADA-8D54-28F2B86C0CC3}" type="datetimeFigureOut">
              <a:rPr lang="en-US" smtClean="0"/>
              <a:pPr/>
              <a:t>01-Jun-21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71CE9F-5C59-4ADA-8D54-28F2B86C0CC3}" type="datetimeFigureOut">
              <a:rPr lang="en-US" smtClean="0"/>
              <a:pPr/>
              <a:t>01-Jun-21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71CE9F-5C59-4ADA-8D54-28F2B86C0CC3}" type="datetimeFigureOut">
              <a:rPr lang="en-US" smtClean="0"/>
              <a:pPr/>
              <a:t>01-Jun-21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71CE9F-5C59-4ADA-8D54-28F2B86C0CC3}" type="datetimeFigureOut">
              <a:rPr lang="en-US" smtClean="0"/>
              <a:pPr/>
              <a:t>01-Jun-21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1CE9F-5C59-4ADA-8D54-28F2B86C0CC3}" type="datetimeFigureOut">
              <a:rPr lang="en-US" smtClean="0"/>
              <a:pPr/>
              <a:t>01-Jun-21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1CE9F-5C59-4ADA-8D54-28F2B86C0CC3}" type="datetimeFigureOut">
              <a:rPr lang="en-US" smtClean="0"/>
              <a:pPr/>
              <a:t>01-Jun-21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1CE9F-5C59-4ADA-8D54-28F2B86C0CC3}" type="datetimeFigureOut">
              <a:rPr lang="en-US" smtClean="0"/>
              <a:pPr/>
              <a:t>01-Jun-21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E71CE9F-5C59-4ADA-8D54-28F2B86C0CC3}" type="datetimeFigureOut">
              <a:rPr lang="en-US" smtClean="0"/>
              <a:pPr/>
              <a:t>01-Jun-21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76275" y="942875"/>
            <a:ext cx="8296800" cy="15420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smtClean="0"/>
              <a:t/>
            </a:r>
            <a:br>
              <a:rPr lang="en" dirty="0" smtClean="0"/>
            </a:br>
            <a:r>
              <a:rPr lang="en" dirty="0" smtClean="0"/>
              <a:t>SSK </a:t>
            </a:r>
            <a:r>
              <a:rPr lang="en" dirty="0"/>
              <a:t>DEVCON PVT LTD</a:t>
            </a:r>
            <a:endParaRPr/>
          </a:p>
        </p:txBody>
      </p:sp>
      <p:sp>
        <p:nvSpPr>
          <p:cNvPr id="60" name="Google Shape;60;p13"/>
          <p:cNvSpPr txBox="1"/>
          <p:nvPr/>
        </p:nvSpPr>
        <p:spPr>
          <a:xfrm>
            <a:off x="1336100" y="2822900"/>
            <a:ext cx="65199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latin typeface="Lato"/>
                <a:ea typeface="Lato"/>
                <a:cs typeface="Lato"/>
                <a:sym typeface="Lato"/>
              </a:rPr>
              <a:t>RO- RO SERVICE </a:t>
            </a:r>
            <a:endParaRPr sz="2900">
              <a:solidFill>
                <a:schemeClr val="lt1"/>
              </a:solidFill>
              <a:latin typeface="Lato"/>
              <a:ea typeface="Lato"/>
              <a:cs typeface="Lato"/>
              <a:sym typeface="Lato"/>
            </a:endParaRPr>
          </a:p>
        </p:txBody>
      </p:sp>
      <p:pic>
        <p:nvPicPr>
          <p:cNvPr id="4" name="Picture 3" descr="SSK LOGO.jpeg"/>
          <p:cNvPicPr>
            <a:picLocks noChangeAspect="1"/>
          </p:cNvPicPr>
          <p:nvPr/>
        </p:nvPicPr>
        <p:blipFill>
          <a:blip r:embed="rId3"/>
          <a:stretch>
            <a:fillRect/>
          </a:stretch>
        </p:blipFill>
        <p:spPr>
          <a:xfrm>
            <a:off x="2461260" y="182880"/>
            <a:ext cx="4076700" cy="15011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ministrative_map_of_Gujarat.png"/>
          <p:cNvPicPr>
            <a:picLocks noChangeAspect="1"/>
          </p:cNvPicPr>
          <p:nvPr/>
        </p:nvPicPr>
        <p:blipFill>
          <a:blip r:embed="rId2"/>
          <a:stretch>
            <a:fillRect/>
          </a:stretch>
        </p:blipFill>
        <p:spPr>
          <a:xfrm>
            <a:off x="1"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0b439ffb78b7ed8c276e41af7a46a22.pn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5" name="Title 4"/>
          <p:cNvSpPr>
            <a:spLocks noGrp="1"/>
          </p:cNvSpPr>
          <p:nvPr>
            <p:ph type="title"/>
          </p:nvPr>
        </p:nvSpPr>
        <p:spPr>
          <a:xfrm>
            <a:off x="0" y="191750"/>
            <a:ext cx="9144000" cy="4760100"/>
          </a:xfrm>
        </p:spPr>
        <p:txBody>
          <a:bodyPr>
            <a:normAutofit fontScale="90000"/>
          </a:bodyPr>
          <a:lstStyle/>
          <a:p>
            <a:pPr algn="l"/>
            <a:r>
              <a:rPr 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RO-RO Service will be Start from 2</a:t>
            </a:r>
            <a:r>
              <a:rPr lang="en-US" sz="2400" b="1" baseline="3000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nd</a:t>
            </a:r>
            <a:r>
              <a:rPr 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Week of June 2021</a:t>
            </a:r>
            <a:br>
              <a:rPr 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r>
              <a:rPr 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t>
            </a:r>
            <a: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Contact  Details</a:t>
            </a:r>
            <a:b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Address</a:t>
            </a:r>
            <a:b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Head Office – </a:t>
            </a:r>
            <a:r>
              <a:rPr lang="en-US" sz="2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FH-446, </a:t>
            </a:r>
            <a:r>
              <a:rPr lang="en-US" sz="20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Deen</a:t>
            </a:r>
            <a:r>
              <a:rPr lang="en-US" sz="2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20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Daya</a:t>
            </a:r>
            <a:r>
              <a:rPr lang="en-US" sz="2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l Nagar, Gwalior(M.P)-474020.</a:t>
            </a:r>
            <a:br>
              <a:rPr lang="en-US" sz="2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2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US" sz="2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225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Palanpur</a:t>
            </a:r>
            <a:r>
              <a:rPr lang="en-US" sz="22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Branch – 305, </a:t>
            </a:r>
            <a:r>
              <a:rPr lang="en-US" sz="225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Sthaptya</a:t>
            </a:r>
            <a:r>
              <a:rPr lang="en-US" sz="22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Complex, Opp.SBI , Abu Highway </a:t>
            </a:r>
            <a:r>
              <a:rPr lang="en-US" sz="225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Palanur</a:t>
            </a:r>
            <a:r>
              <a:rPr lang="en-US" sz="22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Gujarat-385001</a:t>
            </a:r>
            <a:br>
              <a:rPr lang="en-US" sz="225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b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Call on</a:t>
            </a:r>
            <a: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1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(MD) +91 9926925660; 9425110758;</a:t>
            </a:r>
            <a:b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(CEO) +91 9179000007; 9329736367</a:t>
            </a:r>
            <a:b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Operation/ Marketing :- +91 9702259270; 7748094462 ; 8770554335 </a:t>
            </a:r>
            <a:b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b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Official E-mail – </a:t>
            </a:r>
            <a:r>
              <a:rPr lang="en-US" sz="1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ROROsales@sskdevcon.com</a:t>
            </a:r>
            <a: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r>
            <a:br>
              <a:rPr lang="en-US" sz="1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n-US" sz="24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tx1"/>
                </a:solidFill>
                <a:effectLst>
                  <a:outerShdw blurRad="50800" dist="40000" dir="5400000" algn="tl" rotWithShape="0">
                    <a:srgbClr val="000000">
                      <a:shade val="5000"/>
                      <a:satMod val="120000"/>
                      <a:alpha val="33000"/>
                    </a:srgbClr>
                  </a:outerShdw>
                </a:effectLst>
              </a:rPr>
              <a:t/>
            </a:r>
            <a:br>
              <a:rPr 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tx1"/>
                </a:solidFill>
                <a:effectLst>
                  <a:outerShdw blurRad="50800" dist="40000" dir="5400000" algn="tl" rotWithShape="0">
                    <a:srgbClr val="000000">
                      <a:shade val="5000"/>
                      <a:satMod val="120000"/>
                      <a:alpha val="33000"/>
                    </a:srgbClr>
                  </a:outerShdw>
                </a:effectLst>
              </a:rPr>
            </a:b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Google Shape;114;p21"/>
          <p:cNvSpPr txBox="1">
            <a:spLocks/>
          </p:cNvSpPr>
          <p:nvPr/>
        </p:nvSpPr>
        <p:spPr>
          <a:xfrm>
            <a:off x="371150" y="191750"/>
            <a:ext cx="8622300" cy="4760100"/>
          </a:xfrm>
          <a:prstGeom prst="rect">
            <a:avLst/>
          </a:prstGeom>
          <a:noFill/>
          <a:ln>
            <a:noFill/>
          </a:ln>
        </p:spPr>
        <p:txBody>
          <a:bodyPr spcFirstLastPara="1" wrap="square" lIns="91425" tIns="91425" rIns="91425" bIns="91425" anchor="t" anchorCtr="0">
            <a:normAutofit/>
          </a:bodyPr>
          <a:lstStyle/>
          <a:p>
            <a:pPr marL="0" marR="0" lvl="0" indent="0" algn="l" defTabSz="914400" rtl="0" eaLnBrk="1" fontAlgn="auto" latinLnBrk="0" hangingPunct="1">
              <a:lnSpc>
                <a:spcPct val="100000"/>
              </a:lnSpc>
              <a:spcBef>
                <a:spcPts val="1000"/>
              </a:spcBef>
              <a:spcAft>
                <a:spcPts val="0"/>
              </a:spcAft>
              <a:buClr>
                <a:schemeClr val="lt1"/>
              </a:buClr>
              <a:buSzPts val="4800"/>
              <a:buFont typeface="Lato"/>
              <a:buNone/>
              <a:tabLst/>
              <a:defRPr/>
            </a:pPr>
            <a:r>
              <a:rPr kumimoji="0" lang="en-US" sz="3100" b="1" i="0" u="sng" strike="noStrike" kern="0" cap="none" spc="0" normalizeH="0" baseline="0" noProof="0" dirty="0" smtClean="0">
                <a:ln>
                  <a:noFill/>
                </a:ln>
                <a:solidFill>
                  <a:schemeClr val="lt1"/>
                </a:solidFill>
                <a:effectLst/>
                <a:uLnTx/>
                <a:uFillTx/>
                <a:latin typeface="Lato"/>
                <a:ea typeface="Lato"/>
                <a:cs typeface="Lato"/>
                <a:sym typeface="Lato"/>
              </a:rPr>
              <a:t/>
            </a:r>
            <a:br>
              <a:rPr kumimoji="0" lang="en-US" sz="3100" b="1" i="0" u="sng" strike="noStrike" kern="0" cap="none" spc="0" normalizeH="0" baseline="0" noProof="0" dirty="0" smtClean="0">
                <a:ln>
                  <a:noFill/>
                </a:ln>
                <a:solidFill>
                  <a:schemeClr val="lt1"/>
                </a:solidFill>
                <a:effectLst/>
                <a:uLnTx/>
                <a:uFillTx/>
                <a:latin typeface="Lato"/>
                <a:ea typeface="Lato"/>
                <a:cs typeface="Lato"/>
                <a:sym typeface="Lato"/>
              </a:rPr>
            </a:br>
            <a:endParaRPr kumimoji="0" lang="en-US" sz="3100" b="1" i="0" u="sng" strike="noStrike" kern="0" cap="none" spc="0" normalizeH="0" baseline="0" noProof="0" dirty="0" smtClean="0">
              <a:ln>
                <a:noFill/>
              </a:ln>
              <a:solidFill>
                <a:schemeClr val="lt1"/>
              </a:solidFill>
              <a:effectLst/>
              <a:uLnTx/>
              <a:uFillTx/>
              <a:latin typeface="Lato"/>
              <a:ea typeface="Lato"/>
              <a:cs typeface="Lato"/>
              <a:sym typeface="Lato"/>
            </a:endParaRPr>
          </a:p>
          <a:p>
            <a:pPr marL="0" marR="0" lvl="0" indent="0" algn="l" defTabSz="914400" rtl="0" eaLnBrk="1" fontAlgn="auto" latinLnBrk="0" hangingPunct="1">
              <a:lnSpc>
                <a:spcPct val="100000"/>
              </a:lnSpc>
              <a:spcBef>
                <a:spcPts val="1000"/>
              </a:spcBef>
              <a:spcAft>
                <a:spcPts val="0"/>
              </a:spcAft>
              <a:buClr>
                <a:schemeClr val="lt1"/>
              </a:buClr>
              <a:buSzPts val="4800"/>
              <a:buFont typeface="Lato"/>
              <a:buNone/>
              <a:tabLst/>
              <a:defRPr/>
            </a:pPr>
            <a:endParaRPr kumimoji="0" lang="en-US" sz="3100" b="1" i="0" u="sng" strike="noStrike" kern="0" cap="none" spc="0" normalizeH="0" baseline="0" noProof="0" dirty="0" smtClean="0">
              <a:ln>
                <a:noFill/>
              </a:ln>
              <a:solidFill>
                <a:schemeClr val="lt1"/>
              </a:solidFill>
              <a:effectLst/>
              <a:uLnTx/>
              <a:uFillTx/>
              <a:latin typeface="Lato"/>
              <a:ea typeface="Lato"/>
              <a:cs typeface="Lato"/>
              <a:sym typeface="Lato"/>
            </a:endParaRPr>
          </a:p>
          <a:p>
            <a:pPr marL="0" marR="0" lvl="0" indent="0" algn="l" defTabSz="914400" rtl="0" eaLnBrk="1" fontAlgn="auto" latinLnBrk="0" hangingPunct="1">
              <a:lnSpc>
                <a:spcPct val="100000"/>
              </a:lnSpc>
              <a:spcBef>
                <a:spcPts val="1000"/>
              </a:spcBef>
              <a:spcAft>
                <a:spcPts val="0"/>
              </a:spcAft>
              <a:buClr>
                <a:schemeClr val="lt1"/>
              </a:buClr>
              <a:buSzPts val="4800"/>
              <a:buFont typeface="Lato"/>
              <a:buNone/>
              <a:tabLst/>
              <a:defRPr/>
            </a:pPr>
            <a:endParaRPr kumimoji="0" lang="en-US" sz="3100" b="1" i="0" u="sng" strike="noStrike" kern="0" cap="none" spc="0" normalizeH="0" baseline="0" noProof="0" dirty="0" smtClean="0">
              <a:ln>
                <a:noFill/>
              </a:ln>
              <a:solidFill>
                <a:schemeClr val="lt1"/>
              </a:solidFill>
              <a:effectLst/>
              <a:uLnTx/>
              <a:uFillTx/>
              <a:latin typeface="Lato"/>
              <a:ea typeface="Lato"/>
              <a:cs typeface="Lato"/>
              <a:sym typeface="Lato"/>
            </a:endParaRPr>
          </a:p>
          <a:p>
            <a:pPr marL="0" marR="0" lvl="0" indent="0" algn="l" defTabSz="914400" rtl="0" eaLnBrk="1" fontAlgn="auto" latinLnBrk="0" hangingPunct="1">
              <a:lnSpc>
                <a:spcPct val="100000"/>
              </a:lnSpc>
              <a:spcBef>
                <a:spcPts val="1000"/>
              </a:spcBef>
              <a:spcAft>
                <a:spcPts val="1000"/>
              </a:spcAft>
              <a:buClr>
                <a:schemeClr val="lt1"/>
              </a:buClr>
              <a:buSzPts val="4800"/>
              <a:buFont typeface="Lato"/>
              <a:buNone/>
              <a:tabLst/>
              <a:defRPr/>
            </a:pPr>
            <a:endParaRPr kumimoji="0" lang="en-US" sz="3100" b="1" i="0" u="sng" strike="noStrike" kern="0" cap="none" spc="0" normalizeH="0" baseline="0" noProof="0" dirty="0">
              <a:ln>
                <a:noFill/>
              </a:ln>
              <a:solidFill>
                <a:schemeClr val="lt1"/>
              </a:solidFill>
              <a:effectLst/>
              <a:uLnTx/>
              <a:uFillTx/>
              <a:latin typeface="Lato"/>
              <a:ea typeface="Lato"/>
              <a:cs typeface="Lato"/>
              <a:sym typeface="Lato"/>
            </a:endParaRPr>
          </a:p>
        </p:txBody>
      </p:sp>
      <p:sp>
        <p:nvSpPr>
          <p:cNvPr id="7" name="Google Shape;115;p21"/>
          <p:cNvSpPr txBox="1"/>
          <p:nvPr/>
        </p:nvSpPr>
        <p:spPr>
          <a:xfrm>
            <a:off x="283100" y="4117050"/>
            <a:ext cx="6244200" cy="88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500">
              <a:solidFill>
                <a:schemeClr val="lt1"/>
              </a:solidFill>
              <a:latin typeface="Lato"/>
              <a:ea typeface="Lato"/>
              <a:cs typeface="Lato"/>
              <a:sym typeface="Lato"/>
            </a:endParaRPr>
          </a:p>
        </p:txBody>
      </p:sp>
      <p:sp>
        <p:nvSpPr>
          <p:cNvPr id="8" name="Google Shape;116;p21"/>
          <p:cNvSpPr/>
          <p:nvPr/>
        </p:nvSpPr>
        <p:spPr>
          <a:xfrm>
            <a:off x="283100" y="1630680"/>
            <a:ext cx="8368500" cy="3276070"/>
          </a:xfrm>
          <a:prstGeom prst="star6">
            <a:avLst>
              <a:gd name="adj" fmla="val 28868"/>
              <a:gd name="hf" fmla="val 11547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5300">
                <a:latin typeface="Lobster"/>
                <a:ea typeface="Lobster"/>
                <a:cs typeface="Lobster"/>
                <a:sym typeface="Lobster"/>
              </a:rPr>
              <a:t>THANK YOU</a:t>
            </a:r>
            <a:endParaRPr sz="5300">
              <a:latin typeface="Lobster"/>
              <a:ea typeface="Lobster"/>
              <a:cs typeface="Lobster"/>
              <a:sym typeface="Lobster"/>
            </a:endParaRPr>
          </a:p>
        </p:txBody>
      </p:sp>
      <p:pic>
        <p:nvPicPr>
          <p:cNvPr id="9" name="Picture 8" descr="SSK LOGO.jpeg"/>
          <p:cNvPicPr>
            <a:picLocks noChangeAspect="1"/>
          </p:cNvPicPr>
          <p:nvPr/>
        </p:nvPicPr>
        <p:blipFill>
          <a:blip r:embed="rId2"/>
          <a:stretch>
            <a:fillRect/>
          </a:stretch>
        </p:blipFill>
        <p:spPr>
          <a:xfrm>
            <a:off x="2263140" y="182880"/>
            <a:ext cx="4831080" cy="14401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idx="4294967295"/>
          </p:nvPr>
        </p:nvSpPr>
        <p:spPr>
          <a:xfrm>
            <a:off x="0" y="712788"/>
            <a:ext cx="5197475" cy="76676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1600"/>
              </a:spcAft>
              <a:buNone/>
            </a:pPr>
            <a:r>
              <a:rPr lang="en" sz="3600">
                <a:solidFill>
                  <a:schemeClr val="dk1"/>
                </a:solidFill>
              </a:rPr>
              <a:t>RO-RO SERVICE</a:t>
            </a:r>
            <a:endParaRPr sz="2400"/>
          </a:p>
        </p:txBody>
      </p:sp>
      <p:sp>
        <p:nvSpPr>
          <p:cNvPr id="66" name="Google Shape;66;p14"/>
          <p:cNvSpPr txBox="1">
            <a:spLocks noGrp="1"/>
          </p:cNvSpPr>
          <p:nvPr>
            <p:ph type="title" idx="4294967295"/>
          </p:nvPr>
        </p:nvSpPr>
        <p:spPr>
          <a:xfrm>
            <a:off x="0" y="1435100"/>
            <a:ext cx="5197475" cy="306705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1600"/>
              </a:spcAft>
              <a:buNone/>
            </a:pPr>
            <a:r>
              <a:rPr lang="en" sz="1800">
                <a:latin typeface="Times New Roman"/>
                <a:ea typeface="Times New Roman"/>
                <a:cs typeface="Times New Roman"/>
                <a:sym typeface="Times New Roman"/>
              </a:rPr>
              <a:t>Indian Railways has taken a substantial leap towards providing sustainable service to Truckers by offering ROLL ON - ROLL OFF(RO-RO) service through its subsidiary Dedicated Freight Corridor Corporation of India Limited(DFCCIL) for  first of its kind on Western Freight Corridor between New Rewari (Haryana) - New Palanpur (Gujrat).</a:t>
            </a:r>
            <a:endParaRPr sz="2300">
              <a:latin typeface="Lato"/>
              <a:ea typeface="Lato"/>
              <a:cs typeface="Lato"/>
              <a:sym typeface="Lato"/>
            </a:endParaRPr>
          </a:p>
        </p:txBody>
      </p:sp>
      <p:pic>
        <p:nvPicPr>
          <p:cNvPr id="5" name="Picture 4" descr="ro-ro-services.jpg"/>
          <p:cNvPicPr>
            <a:picLocks noChangeAspect="1"/>
          </p:cNvPicPr>
          <p:nvPr/>
        </p:nvPicPr>
        <p:blipFill>
          <a:blip r:embed="rId3"/>
          <a:stretch>
            <a:fillRect/>
          </a:stretch>
        </p:blipFill>
        <p:spPr>
          <a:xfrm>
            <a:off x="5354320" y="0"/>
            <a:ext cx="378968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Why RO-RO Service ?</a:t>
            </a:r>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188500" y="146625"/>
            <a:ext cx="8631600" cy="48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Fast  Transport</a:t>
            </a:r>
            <a:endParaRPr u="sng"/>
          </a:p>
          <a:p>
            <a:pPr marL="0" lvl="0" indent="0" algn="l" rtl="0">
              <a:spcBef>
                <a:spcPts val="1000"/>
              </a:spcBef>
              <a:spcAft>
                <a:spcPts val="0"/>
              </a:spcAft>
              <a:buNone/>
            </a:pPr>
            <a:endParaRPr sz="2000"/>
          </a:p>
          <a:p>
            <a:pPr marL="0" lvl="0" indent="0" algn="l" rtl="0">
              <a:spcBef>
                <a:spcPts val="1000"/>
              </a:spcBef>
              <a:spcAft>
                <a:spcPts val="0"/>
              </a:spcAft>
              <a:buNone/>
            </a:pPr>
            <a:r>
              <a:rPr lang="en" sz="2000" dirty="0"/>
              <a:t>Distance between two points (New Rewari (HR)- </a:t>
            </a:r>
            <a:endParaRPr sz="2000"/>
          </a:p>
          <a:p>
            <a:pPr marL="0" lvl="0" indent="0" algn="l" rtl="0">
              <a:spcBef>
                <a:spcPts val="1000"/>
              </a:spcBef>
              <a:spcAft>
                <a:spcPts val="0"/>
              </a:spcAft>
              <a:buNone/>
            </a:pPr>
            <a:r>
              <a:rPr lang="en" sz="2000" dirty="0"/>
              <a:t>New Palanpur (Guj.) is </a:t>
            </a:r>
            <a:r>
              <a:rPr lang="en" sz="2000" dirty="0" smtClean="0"/>
              <a:t>730 </a:t>
            </a:r>
            <a:r>
              <a:rPr lang="en" sz="2000" dirty="0"/>
              <a:t>km . By road it takes time </a:t>
            </a:r>
            <a:endParaRPr sz="2000"/>
          </a:p>
          <a:p>
            <a:pPr marL="0" lvl="0" indent="0" algn="l" rtl="0">
              <a:spcBef>
                <a:spcPts val="1000"/>
              </a:spcBef>
              <a:spcAft>
                <a:spcPts val="0"/>
              </a:spcAft>
              <a:buNone/>
            </a:pPr>
            <a:r>
              <a:rPr lang="en" sz="2000" dirty="0"/>
              <a:t>to cover </a:t>
            </a:r>
            <a:r>
              <a:rPr lang="en" sz="2000" dirty="0" smtClean="0"/>
              <a:t> 30 </a:t>
            </a:r>
            <a:r>
              <a:rPr lang="en" sz="2000" dirty="0"/>
              <a:t>hrs. to </a:t>
            </a:r>
            <a:r>
              <a:rPr lang="en" sz="2000" dirty="0" smtClean="0"/>
              <a:t>45 </a:t>
            </a:r>
            <a:r>
              <a:rPr lang="en" sz="2000" dirty="0"/>
              <a:t>hrs.  </a:t>
            </a:r>
            <a:endParaRPr sz="2000"/>
          </a:p>
          <a:p>
            <a:pPr marL="0" lvl="0" indent="0" algn="l" rtl="0">
              <a:spcBef>
                <a:spcPts val="1000"/>
              </a:spcBef>
              <a:spcAft>
                <a:spcPts val="0"/>
              </a:spcAft>
              <a:buNone/>
            </a:pPr>
            <a:endParaRPr sz="2000"/>
          </a:p>
          <a:p>
            <a:pPr marL="0" lvl="0" indent="0" algn="l" rtl="0">
              <a:spcBef>
                <a:spcPts val="1000"/>
              </a:spcBef>
              <a:spcAft>
                <a:spcPts val="0"/>
              </a:spcAft>
              <a:buNone/>
            </a:pPr>
            <a:r>
              <a:rPr lang="en" sz="2000" dirty="0"/>
              <a:t>With RO-RO Service distance cover time reduce to </a:t>
            </a:r>
            <a:endParaRPr sz="2000"/>
          </a:p>
          <a:p>
            <a:pPr marL="0" lvl="0" indent="0" algn="l" rtl="0">
              <a:spcBef>
                <a:spcPts val="1000"/>
              </a:spcBef>
              <a:spcAft>
                <a:spcPts val="0"/>
              </a:spcAft>
              <a:buNone/>
            </a:pPr>
            <a:r>
              <a:rPr lang="en" sz="2000" dirty="0" smtClean="0"/>
              <a:t>13-15 hrs(including loading and unloading ) </a:t>
            </a:r>
            <a:r>
              <a:rPr lang="en" sz="2000" dirty="0"/>
              <a:t>, which </a:t>
            </a:r>
            <a:r>
              <a:rPr lang="en" sz="2000" dirty="0" smtClean="0"/>
              <a:t>lead</a:t>
            </a:r>
            <a:br>
              <a:rPr lang="en" sz="2000" dirty="0" smtClean="0"/>
            </a:br>
            <a:r>
              <a:rPr lang="en" sz="2000" dirty="0" smtClean="0"/>
              <a:t> </a:t>
            </a:r>
            <a:r>
              <a:rPr lang="en" sz="2000" dirty="0"/>
              <a:t>save </a:t>
            </a:r>
            <a:r>
              <a:rPr lang="en" sz="2000" dirty="0" smtClean="0"/>
              <a:t>time  </a:t>
            </a:r>
            <a:r>
              <a:rPr lang="en" sz="2000" dirty="0"/>
              <a:t>of </a:t>
            </a:r>
            <a:r>
              <a:rPr lang="en" sz="2000" dirty="0" smtClean="0"/>
              <a:t>17 hrs- </a:t>
            </a:r>
            <a:r>
              <a:rPr lang="en" sz="2000" dirty="0" smtClean="0"/>
              <a:t>30 hrs </a:t>
            </a:r>
            <a:r>
              <a:rPr lang="en" sz="2000" dirty="0"/>
              <a:t>, </a:t>
            </a:r>
            <a:r>
              <a:rPr lang="en" sz="2000" dirty="0" smtClean="0"/>
              <a:t>increase nos of trips </a:t>
            </a:r>
            <a:br>
              <a:rPr lang="en" sz="2000" dirty="0" smtClean="0"/>
            </a:br>
            <a:r>
              <a:rPr lang="en" sz="2000" dirty="0" smtClean="0"/>
              <a:t>between </a:t>
            </a:r>
            <a:r>
              <a:rPr lang="en" sz="2000" dirty="0"/>
              <a:t>two points </a:t>
            </a:r>
            <a:r>
              <a:rPr lang="en" sz="2000" dirty="0" smtClean="0"/>
              <a:t>, </a:t>
            </a:r>
            <a:r>
              <a:rPr lang="en" sz="2000" dirty="0"/>
              <a:t>enhance efficiency  of </a:t>
            </a:r>
            <a:r>
              <a:rPr lang="en" sz="2000" dirty="0" smtClean="0"/>
              <a:t>driver and</a:t>
            </a:r>
            <a:br>
              <a:rPr lang="en" sz="2000" dirty="0" smtClean="0"/>
            </a:br>
            <a:r>
              <a:rPr lang="en" sz="2000" dirty="0" smtClean="0"/>
              <a:t> life </a:t>
            </a:r>
            <a:r>
              <a:rPr lang="en" sz="2000" dirty="0"/>
              <a:t>of truck etc.</a:t>
            </a:r>
            <a:endParaRPr sz="2000"/>
          </a:p>
        </p:txBody>
      </p:sp>
      <p:grpSp>
        <p:nvGrpSpPr>
          <p:cNvPr id="78" name="Google Shape;78;p16"/>
          <p:cNvGrpSpPr/>
          <p:nvPr/>
        </p:nvGrpSpPr>
        <p:grpSpPr>
          <a:xfrm>
            <a:off x="6781400" y="2966511"/>
            <a:ext cx="2212050" cy="2034481"/>
            <a:chOff x="6803275" y="395363"/>
            <a:chExt cx="2212050" cy="2537076"/>
          </a:xfrm>
        </p:grpSpPr>
        <p:pic>
          <p:nvPicPr>
            <p:cNvPr id="79" name="Google Shape;79;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80" name="Google Shape;80;p16"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81" name="Google Shape;81;p16"/>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dirty="0">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marL="0" lvl="0" indent="0" algn="l" rtl="0">
                <a:spcBef>
                  <a:spcPts val="800"/>
                </a:spcBef>
                <a:spcAft>
                  <a:spcPts val="800"/>
                </a:spcAft>
                <a:buClr>
                  <a:schemeClr val="dk2"/>
                </a:buClr>
                <a:buSzPts val="1100"/>
                <a:buFont typeface="Arial"/>
                <a:buNone/>
              </a:pPr>
              <a:r>
                <a:rPr lang="en" sz="1200" dirty="0">
                  <a:solidFill>
                    <a:schemeClr val="dk2"/>
                  </a:solidFill>
                  <a:latin typeface="Raleway"/>
                  <a:ea typeface="Raleway"/>
                  <a:cs typeface="Raleway"/>
                  <a:sym typeface="Raleway"/>
                </a:rPr>
                <a:t>Ro-Ro Service is daily service so count of trips of truck can increase to </a:t>
              </a:r>
              <a:r>
                <a:rPr lang="en" sz="1200" dirty="0" smtClean="0">
                  <a:solidFill>
                    <a:schemeClr val="dk2"/>
                  </a:solidFill>
                  <a:latin typeface="Raleway"/>
                  <a:ea typeface="Raleway"/>
                  <a:cs typeface="Raleway"/>
                  <a:sym typeface="Raleway"/>
                </a:rPr>
                <a:t>2-4 </a:t>
              </a:r>
              <a:r>
                <a:rPr lang="en" sz="1200" dirty="0">
                  <a:solidFill>
                    <a:schemeClr val="dk2"/>
                  </a:solidFill>
                  <a:latin typeface="Raleway"/>
                  <a:ea typeface="Raleway"/>
                  <a:cs typeface="Raleway"/>
                  <a:sym typeface="Raleway"/>
                </a:rPr>
                <a:t>in </a:t>
              </a:r>
              <a:r>
                <a:rPr lang="en" sz="1200" dirty="0" smtClean="0">
                  <a:solidFill>
                    <a:schemeClr val="dk2"/>
                  </a:solidFill>
                  <a:latin typeface="Raleway"/>
                  <a:ea typeface="Raleway"/>
                  <a:cs typeface="Raleway"/>
                  <a:sym typeface="Raleway"/>
                </a:rPr>
                <a:t>40 </a:t>
              </a:r>
              <a:r>
                <a:rPr lang="en" sz="1200" dirty="0">
                  <a:solidFill>
                    <a:schemeClr val="dk2"/>
                  </a:solidFill>
                  <a:latin typeface="Raleway"/>
                  <a:ea typeface="Raleway"/>
                  <a:cs typeface="Raleway"/>
                  <a:sym typeface="Raleway"/>
                </a:rPr>
                <a:t>hrs which was not possible in road transportation.</a:t>
              </a:r>
              <a:endParaRPr sz="1200" b="1">
                <a:solidFill>
                  <a:schemeClr val="dk2"/>
                </a:solidFill>
                <a:latin typeface="Raleway"/>
                <a:ea typeface="Raleway"/>
                <a:cs typeface="Raleway"/>
                <a:sym typeface="Raleway"/>
              </a:endParaRPr>
            </a:p>
          </p:txBody>
        </p:sp>
      </p:grpSp>
      <p:pic>
        <p:nvPicPr>
          <p:cNvPr id="82" name="Google Shape;82;p16"/>
          <p:cNvPicPr preferRelativeResize="0"/>
          <p:nvPr/>
        </p:nvPicPr>
        <p:blipFill>
          <a:blip r:embed="rId5">
            <a:alphaModFix/>
          </a:blip>
          <a:stretch>
            <a:fillRect/>
          </a:stretch>
        </p:blipFill>
        <p:spPr>
          <a:xfrm>
            <a:off x="6526463" y="553700"/>
            <a:ext cx="2466975" cy="184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Safety</a:t>
            </a:r>
            <a:endParaRPr u="sng"/>
          </a:p>
          <a:p>
            <a:pPr marL="0" lvl="0" indent="0" algn="just" rtl="0">
              <a:spcBef>
                <a:spcPts val="1000"/>
              </a:spcBef>
              <a:spcAft>
                <a:spcPts val="0"/>
              </a:spcAft>
              <a:buNone/>
            </a:pPr>
            <a:r>
              <a:rPr lang="en" sz="2400" dirty="0"/>
              <a:t>Train is safest  and fastest  transport mode  as compare to transport via road. RO -RO service avoid road accident.</a:t>
            </a:r>
            <a:endParaRPr sz="2400"/>
          </a:p>
          <a:p>
            <a:pPr marL="0" lvl="0" indent="0" algn="just" rtl="0">
              <a:spcBef>
                <a:spcPts val="1000"/>
              </a:spcBef>
              <a:spcAft>
                <a:spcPts val="0"/>
              </a:spcAft>
              <a:buNone/>
            </a:pPr>
            <a:r>
              <a:rPr lang="en" sz="2400" dirty="0"/>
              <a:t>Given long hours on the road, increases health related issues in truck driver like  fatigue, sleeplessness, obesity, backache, joint and neck pain, problematic sight, breathlessness/breathing issues and stress</a:t>
            </a:r>
            <a:r>
              <a:rPr lang="en" sz="2400" dirty="0" smtClean="0"/>
              <a:t>.</a:t>
            </a:r>
            <a:endParaRPr sz="2177" smtClean="0"/>
          </a:p>
          <a:p>
            <a:pPr marL="0" lvl="0" indent="0" algn="l" rtl="0">
              <a:spcBef>
                <a:spcPts val="1000"/>
              </a:spcBef>
              <a:spcAft>
                <a:spcPts val="0"/>
              </a:spcAft>
              <a:buNone/>
            </a:pPr>
            <a:r>
              <a:rPr lang="en" sz="2177" dirty="0" smtClean="0"/>
              <a:t>F</a:t>
            </a:r>
            <a:r>
              <a:rPr lang="en" sz="2177" dirty="0" smtClean="0"/>
              <a:t>or driver, refreshment service on start </a:t>
            </a:r>
            <a:br>
              <a:rPr lang="en" sz="2177" dirty="0" smtClean="0"/>
            </a:br>
            <a:r>
              <a:rPr lang="en" sz="2177" dirty="0" smtClean="0"/>
              <a:t>and  end point, so they can  refreshmed and </a:t>
            </a:r>
            <a:br>
              <a:rPr lang="en" sz="2177" dirty="0" smtClean="0"/>
            </a:br>
            <a:r>
              <a:rPr lang="en" sz="2177" dirty="0" smtClean="0"/>
              <a:t>continue transport withot </a:t>
            </a:r>
            <a:r>
              <a:rPr lang="en" sz="2177" smtClean="0"/>
              <a:t>any  stress.</a:t>
            </a:r>
            <a:r>
              <a:rPr lang="en" sz="2177" dirty="0" smtClean="0"/>
              <a:t/>
            </a:r>
            <a:br>
              <a:rPr lang="en" sz="2177" dirty="0" smtClean="0"/>
            </a:br>
            <a:endParaRPr sz="2400"/>
          </a:p>
        </p:txBody>
      </p:sp>
      <p:pic>
        <p:nvPicPr>
          <p:cNvPr id="88" name="Google Shape;88;p17"/>
          <p:cNvPicPr preferRelativeResize="0"/>
          <p:nvPr/>
        </p:nvPicPr>
        <p:blipFill>
          <a:blip r:embed="rId3">
            <a:alphaModFix/>
          </a:blip>
          <a:stretch>
            <a:fillRect/>
          </a:stretch>
        </p:blipFill>
        <p:spPr>
          <a:xfrm>
            <a:off x="5752600" y="3463575"/>
            <a:ext cx="3391400"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Fuel and Pollution</a:t>
            </a:r>
            <a:endParaRPr u="sng"/>
          </a:p>
          <a:p>
            <a:pPr marL="0" lvl="0" indent="0" algn="l" rtl="0">
              <a:spcBef>
                <a:spcPts val="1000"/>
              </a:spcBef>
              <a:spcAft>
                <a:spcPts val="0"/>
              </a:spcAft>
              <a:buNone/>
            </a:pPr>
            <a:r>
              <a:rPr lang="en" sz="2800" dirty="0"/>
              <a:t>Carriage of road truck will reduce diesel consumption, air pollution and noise pollution.</a:t>
            </a:r>
            <a:endParaRPr sz="2800"/>
          </a:p>
          <a:p>
            <a:pPr marL="0" lvl="0" indent="0" algn="l" rtl="0">
              <a:spcBef>
                <a:spcPts val="1000"/>
              </a:spcBef>
              <a:spcAft>
                <a:spcPts val="0"/>
              </a:spcAft>
              <a:buNone/>
            </a:pPr>
            <a:r>
              <a:rPr lang="en" sz="2800" dirty="0"/>
              <a:t>Reduction in consumption of Diesel reduce transportation </a:t>
            </a:r>
            <a:endParaRPr sz="2800"/>
          </a:p>
          <a:p>
            <a:pPr marL="0" lvl="0" indent="0" algn="l" rtl="0">
              <a:spcBef>
                <a:spcPts val="0"/>
              </a:spcBef>
              <a:spcAft>
                <a:spcPts val="0"/>
              </a:spcAft>
              <a:buNone/>
            </a:pPr>
            <a:r>
              <a:rPr lang="en" sz="2800" dirty="0"/>
              <a:t>cost and reduce </a:t>
            </a:r>
            <a:r>
              <a:rPr lang="en" sz="2800" dirty="0" smtClean="0"/>
              <a:t> </a:t>
            </a:r>
            <a:r>
              <a:rPr lang="en" sz="2800" dirty="0"/>
              <a:t>carbon footprint.</a:t>
            </a:r>
            <a:endParaRPr sz="2800"/>
          </a:p>
          <a:p>
            <a:pPr marL="0" lvl="0" indent="0" algn="l" rtl="0">
              <a:spcBef>
                <a:spcPts val="0"/>
              </a:spcBef>
              <a:spcAft>
                <a:spcPts val="0"/>
              </a:spcAft>
              <a:buNone/>
            </a:pPr>
            <a:endParaRPr sz="2800"/>
          </a:p>
          <a:p>
            <a:pPr marL="0" lvl="0" indent="0" algn="l" rtl="0">
              <a:spcBef>
                <a:spcPts val="0"/>
              </a:spcBef>
              <a:spcAft>
                <a:spcPts val="0"/>
              </a:spcAft>
              <a:buNone/>
            </a:pPr>
            <a:r>
              <a:rPr lang="en" sz="2800" dirty="0"/>
              <a:t>Saving diesel fuel will </a:t>
            </a:r>
            <a:endParaRPr sz="2800"/>
          </a:p>
          <a:p>
            <a:pPr marL="0" lvl="0" indent="0" algn="l" rtl="0">
              <a:spcBef>
                <a:spcPts val="0"/>
              </a:spcBef>
              <a:spcAft>
                <a:spcPts val="0"/>
              </a:spcAft>
              <a:buNone/>
            </a:pPr>
            <a:r>
              <a:rPr lang="en" sz="2800" dirty="0"/>
              <a:t>save the country's import </a:t>
            </a:r>
            <a:r>
              <a:rPr lang="en" sz="2800" dirty="0" smtClean="0"/>
              <a:t/>
            </a:r>
            <a:br>
              <a:rPr lang="en" sz="2800" dirty="0" smtClean="0"/>
            </a:br>
            <a:r>
              <a:rPr lang="en" sz="2800" dirty="0" smtClean="0"/>
              <a:t>bill.</a:t>
            </a:r>
            <a:endParaRPr sz="2800"/>
          </a:p>
          <a:p>
            <a:pPr marL="0" lvl="0" indent="0" algn="l" rtl="0">
              <a:spcBef>
                <a:spcPts val="0"/>
              </a:spcBef>
              <a:spcAft>
                <a:spcPts val="1000"/>
              </a:spcAft>
              <a:buNone/>
            </a:pPr>
            <a:endParaRPr sz="2400"/>
          </a:p>
        </p:txBody>
      </p:sp>
      <p:pic>
        <p:nvPicPr>
          <p:cNvPr id="94" name="Google Shape;94;p18"/>
          <p:cNvPicPr preferRelativeResize="0"/>
          <p:nvPr/>
        </p:nvPicPr>
        <p:blipFill rotWithShape="1">
          <a:blip r:embed="rId3">
            <a:alphaModFix/>
          </a:blip>
          <a:srcRect t="7475" b="7483"/>
          <a:stretch/>
        </p:blipFill>
        <p:spPr>
          <a:xfrm>
            <a:off x="4661300" y="2956559"/>
            <a:ext cx="4482700" cy="21072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200350" y="81250"/>
            <a:ext cx="8622300" cy="506225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u="sng" dirty="0"/>
              <a:t>Other Advantage of RO-RO Service </a:t>
            </a:r>
            <a:endParaRPr u="sng"/>
          </a:p>
          <a:p>
            <a:pPr marL="457200" lvl="0" indent="-337185" algn="l" rtl="0">
              <a:spcBef>
                <a:spcPts val="1000"/>
              </a:spcBef>
              <a:spcAft>
                <a:spcPts val="0"/>
              </a:spcAft>
              <a:buSzPct val="100000"/>
              <a:buAutoNum type="arabicPeriod"/>
            </a:pPr>
            <a:r>
              <a:rPr lang="en" sz="1900" dirty="0"/>
              <a:t>Providing Door to Door service to the rail customers for very long leads.</a:t>
            </a:r>
            <a:endParaRPr sz="1900"/>
          </a:p>
          <a:p>
            <a:pPr marL="457200" lvl="0" indent="-337185" algn="l" rtl="0">
              <a:spcBef>
                <a:spcPts val="0"/>
              </a:spcBef>
              <a:spcAft>
                <a:spcPts val="0"/>
              </a:spcAft>
              <a:buSzPct val="100000"/>
              <a:buAutoNum type="arabicPeriod"/>
            </a:pPr>
            <a:r>
              <a:rPr lang="en" sz="1900" dirty="0"/>
              <a:t>Elimination of multiple handling</a:t>
            </a:r>
            <a:endParaRPr sz="1900"/>
          </a:p>
          <a:p>
            <a:pPr marL="457200" lvl="0" indent="-337185" algn="l" rtl="0">
              <a:spcBef>
                <a:spcPts val="0"/>
              </a:spcBef>
              <a:spcAft>
                <a:spcPts val="0"/>
              </a:spcAft>
              <a:buSzPct val="100000"/>
              <a:buAutoNum type="arabicPeriod"/>
            </a:pPr>
            <a:r>
              <a:rPr lang="en" sz="1900" dirty="0"/>
              <a:t>Less congestion on roads, public safety, faster movement, reduction in inventory cost.</a:t>
            </a:r>
            <a:endParaRPr sz="1900"/>
          </a:p>
          <a:p>
            <a:pPr marL="457200" lvl="0" indent="-337185" algn="l" rtl="0">
              <a:spcBef>
                <a:spcPts val="0"/>
              </a:spcBef>
              <a:spcAft>
                <a:spcPts val="0"/>
              </a:spcAft>
              <a:buSzPct val="100000"/>
              <a:buAutoNum type="arabicPeriod"/>
            </a:pPr>
            <a:r>
              <a:rPr lang="en" sz="1900" dirty="0"/>
              <a:t>Less wear and tear of the trucks and improved working life of the trucks.</a:t>
            </a:r>
            <a:endParaRPr sz="1900"/>
          </a:p>
          <a:p>
            <a:pPr marL="457200" lvl="0" indent="-337185" algn="l" rtl="0">
              <a:spcBef>
                <a:spcPts val="0"/>
              </a:spcBef>
              <a:spcAft>
                <a:spcPts val="0"/>
              </a:spcAft>
              <a:buSzPct val="100000"/>
              <a:buAutoNum type="arabicPeriod"/>
            </a:pPr>
            <a:r>
              <a:rPr lang="en" sz="1900" dirty="0"/>
              <a:t>Proper rest to the driver and attendant and better quality time to them.</a:t>
            </a:r>
            <a:endParaRPr sz="1900"/>
          </a:p>
          <a:p>
            <a:pPr marL="457200" lvl="0" indent="-337185" algn="l" rtl="0">
              <a:spcBef>
                <a:spcPts val="0"/>
              </a:spcBef>
              <a:spcAft>
                <a:spcPts val="0"/>
              </a:spcAft>
              <a:buSzPct val="100000"/>
              <a:buAutoNum type="arabicPeriod"/>
            </a:pPr>
            <a:r>
              <a:rPr lang="en" sz="1900" dirty="0"/>
              <a:t>No Tolls barrier </a:t>
            </a:r>
            <a:r>
              <a:rPr lang="en" sz="1900" dirty="0" smtClean="0"/>
              <a:t>, RTO barrier and less document burden.</a:t>
            </a:r>
            <a:endParaRPr sz="1900"/>
          </a:p>
          <a:p>
            <a:pPr marL="457200" lvl="0" indent="-337185" algn="l" rtl="0">
              <a:spcBef>
                <a:spcPts val="0"/>
              </a:spcBef>
              <a:spcAft>
                <a:spcPts val="0"/>
              </a:spcAft>
              <a:buSzPct val="100000"/>
              <a:buAutoNum type="arabicPeriod"/>
            </a:pPr>
            <a:r>
              <a:rPr lang="en" sz="1900" dirty="0"/>
              <a:t>Fixed Cost for entire journey</a:t>
            </a:r>
            <a:r>
              <a:rPr lang="en" sz="1900" dirty="0" smtClean="0"/>
              <a:t>.</a:t>
            </a:r>
            <a:endParaRPr sz="1900" smtClean="0"/>
          </a:p>
          <a:p>
            <a:pPr marL="577215" lvl="0" indent="-457200" algn="l" rtl="0">
              <a:spcBef>
                <a:spcPts val="0"/>
              </a:spcBef>
              <a:spcAft>
                <a:spcPts val="0"/>
              </a:spcAft>
              <a:buSzPct val="100000"/>
              <a:buFont typeface="+mj-lt"/>
              <a:buAutoNum type="arabicPeriod"/>
            </a:pPr>
            <a:r>
              <a:rPr lang="en" sz="1900" dirty="0" smtClean="0"/>
              <a:t>No Fuel No Engine Running.</a:t>
            </a:r>
            <a:br>
              <a:rPr lang="en" sz="1900" dirty="0" smtClean="0"/>
            </a:br>
            <a:r>
              <a:rPr lang="en" sz="1900" dirty="0" smtClean="0"/>
              <a:t/>
            </a:r>
            <a:br>
              <a:rPr lang="en" sz="1900" dirty="0" smtClean="0"/>
            </a:br>
            <a:endParaRPr sz="1900" smtClean="0"/>
          </a:p>
          <a:p>
            <a:pPr marL="0" lvl="0" indent="0" algn="l" rtl="0">
              <a:spcBef>
                <a:spcPts val="1000"/>
              </a:spcBef>
              <a:spcAft>
                <a:spcPts val="1000"/>
              </a:spcAft>
              <a:buNone/>
            </a:pPr>
            <a:endParaRPr sz="2800"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rotWithShape="1">
          <a:blip r:embed="rId3">
            <a:alphaModFix/>
          </a:blip>
          <a:srcRect l="25028" r="25023"/>
          <a:stretch/>
        </p:blipFill>
        <p:spPr>
          <a:xfrm>
            <a:off x="0" y="41250"/>
            <a:ext cx="5029200" cy="5143500"/>
          </a:xfrm>
          <a:prstGeom prst="rect">
            <a:avLst/>
          </a:prstGeom>
          <a:noFill/>
          <a:ln>
            <a:noFill/>
          </a:ln>
        </p:spPr>
      </p:pic>
      <p:sp>
        <p:nvSpPr>
          <p:cNvPr id="105" name="Google Shape;105;p20"/>
          <p:cNvSpPr txBox="1">
            <a:spLocks noGrp="1"/>
          </p:cNvSpPr>
          <p:nvPr>
            <p:ph type="body" idx="1"/>
          </p:nvPr>
        </p:nvSpPr>
        <p:spPr>
          <a:xfrm>
            <a:off x="4981074" y="529389"/>
            <a:ext cx="3885475" cy="4463716"/>
          </a:xfrm>
          <a:prstGeom prst="rect">
            <a:avLst/>
          </a:prstGeom>
        </p:spPr>
        <p:txBody>
          <a:bodyPr spcFirstLastPara="1" wrap="square" lIns="91425" tIns="91425" rIns="91425" bIns="91425" anchor="ctr" anchorCtr="0">
            <a:normAutofit fontScale="92500" lnSpcReduction="20000"/>
          </a:bodyPr>
          <a:lstStyle/>
          <a:p>
            <a:pPr marL="0" lvl="0" indent="0" algn="l" rtl="0">
              <a:spcBef>
                <a:spcPts val="0"/>
              </a:spcBef>
              <a:spcAft>
                <a:spcPts val="0"/>
              </a:spcAft>
              <a:buNone/>
            </a:pPr>
            <a:r>
              <a:rPr lang="en" sz="3000" b="1" dirty="0">
                <a:solidFill>
                  <a:schemeClr val="dk1"/>
                </a:solidFill>
              </a:rPr>
              <a:t>Features &amp; Facilities of Service.</a:t>
            </a:r>
            <a:endParaRPr sz="3000">
              <a:solidFill>
                <a:schemeClr val="dk1"/>
              </a:solidFill>
            </a:endParaRPr>
          </a:p>
          <a:p>
            <a:pPr marL="457200" lvl="0" indent="-287655" algn="l" rtl="0">
              <a:spcBef>
                <a:spcPts val="1600"/>
              </a:spcBef>
              <a:spcAft>
                <a:spcPts val="0"/>
              </a:spcAft>
              <a:buClr>
                <a:srgbClr val="000000"/>
              </a:buClr>
              <a:buSzPct val="66666"/>
              <a:buChar char="●"/>
            </a:pPr>
            <a:r>
              <a:rPr lang="en" sz="1800" dirty="0">
                <a:solidFill>
                  <a:srgbClr val="000000"/>
                </a:solidFill>
              </a:rPr>
              <a:t>Daily Service from New Rewari and New Palanpur Terminals</a:t>
            </a:r>
            <a:r>
              <a:rPr lang="en" dirty="0">
                <a:solidFill>
                  <a:srgbClr val="000000"/>
                </a:solidFill>
                <a:latin typeface="Times New Roman"/>
                <a:ea typeface="Times New Roman"/>
                <a:cs typeface="Times New Roman"/>
                <a:sym typeface="Times New Roman"/>
              </a:rPr>
              <a:t>.</a:t>
            </a:r>
            <a:r>
              <a:rPr lang="en" sz="1800" dirty="0">
                <a:solidFill>
                  <a:srgbClr val="000000"/>
                </a:solidFill>
              </a:rPr>
              <a:t>  </a:t>
            </a:r>
            <a:endParaRPr sz="1800">
              <a:solidFill>
                <a:srgbClr val="000000"/>
              </a:solidFill>
            </a:endParaRPr>
          </a:p>
          <a:p>
            <a:pPr marL="457200" lvl="0" indent="-317182" algn="l" rtl="0">
              <a:spcBef>
                <a:spcPts val="0"/>
              </a:spcBef>
              <a:spcAft>
                <a:spcPts val="0"/>
              </a:spcAft>
              <a:buClr>
                <a:srgbClr val="000000"/>
              </a:buClr>
              <a:buSzPct val="100000"/>
              <a:buChar char="●"/>
            </a:pPr>
            <a:r>
              <a:rPr lang="en" sz="1800" dirty="0">
                <a:solidFill>
                  <a:srgbClr val="000000"/>
                </a:solidFill>
              </a:rPr>
              <a:t>High Speed 45 Wagon.</a:t>
            </a:r>
            <a:endParaRPr sz="1800">
              <a:solidFill>
                <a:srgbClr val="000000"/>
              </a:solidFill>
            </a:endParaRPr>
          </a:p>
          <a:p>
            <a:pPr marL="457200" lvl="0" indent="-317182" algn="l" rtl="0">
              <a:spcBef>
                <a:spcPts val="0"/>
              </a:spcBef>
              <a:spcAft>
                <a:spcPts val="0"/>
              </a:spcAft>
              <a:buClr>
                <a:srgbClr val="000000"/>
              </a:buClr>
              <a:buSzPct val="100000"/>
              <a:buChar char="●"/>
            </a:pPr>
            <a:r>
              <a:rPr lang="en" sz="1800" dirty="0" smtClean="0">
                <a:solidFill>
                  <a:srgbClr val="000000"/>
                </a:solidFill>
              </a:rPr>
              <a:t>We have 2 types of weagon</a:t>
            </a:r>
          </a:p>
          <a:p>
            <a:pPr marL="457200" lvl="0" indent="-317182" algn="l" rtl="0">
              <a:spcBef>
                <a:spcPts val="0"/>
              </a:spcBef>
              <a:spcAft>
                <a:spcPts val="0"/>
              </a:spcAft>
              <a:buClr>
                <a:srgbClr val="000000"/>
              </a:buClr>
              <a:buSzPct val="100000"/>
              <a:buNone/>
            </a:pPr>
            <a:endParaRPr lang="en" sz="1800" dirty="0" smtClean="0">
              <a:solidFill>
                <a:srgbClr val="000000"/>
              </a:solidFill>
            </a:endParaRPr>
          </a:p>
          <a:p>
            <a:pPr marL="482918" indent="-342900">
              <a:buClr>
                <a:srgbClr val="000000"/>
              </a:buClr>
              <a:buSzPct val="100000"/>
              <a:buNone/>
            </a:pPr>
            <a:r>
              <a:rPr lang="en" sz="1800" dirty="0" smtClean="0">
                <a:solidFill>
                  <a:srgbClr val="000000"/>
                </a:solidFill>
              </a:rPr>
              <a:t>         1. Length -13.5 m(44 feet), width upto 3.60 m(12 feet), height upto 5.5m( 18 feet), load carry capacity upto 62 MT.</a:t>
            </a:r>
          </a:p>
          <a:p>
            <a:pPr marL="482918" indent="-342900">
              <a:buClr>
                <a:srgbClr val="000000"/>
              </a:buClr>
              <a:buSzPct val="100000"/>
              <a:buNone/>
            </a:pPr>
            <a:endParaRPr lang="en" sz="1800" dirty="0" smtClean="0">
              <a:solidFill>
                <a:srgbClr val="000000"/>
              </a:solidFill>
            </a:endParaRPr>
          </a:p>
          <a:p>
            <a:pPr marL="482918" lvl="0" indent="-342900">
              <a:buClr>
                <a:srgbClr val="000000"/>
              </a:buClr>
              <a:buSzPct val="100000"/>
              <a:buNone/>
            </a:pPr>
            <a:r>
              <a:rPr lang="en" sz="1800" dirty="0" smtClean="0">
                <a:solidFill>
                  <a:srgbClr val="000000"/>
                </a:solidFill>
              </a:rPr>
              <a:t>         2.Length -17 m(56 feet) apor., width upto 3.60 m ( 12 feet), height upto 5.5m ( 18 feet), load carry capacity upto 55 MT.</a:t>
            </a:r>
          </a:p>
          <a:p>
            <a:pPr marL="482918" lvl="0" indent="-342900" algn="l" rtl="0">
              <a:spcBef>
                <a:spcPts val="0"/>
              </a:spcBef>
              <a:spcAft>
                <a:spcPts val="0"/>
              </a:spcAft>
              <a:buClr>
                <a:srgbClr val="000000"/>
              </a:buClr>
              <a:buSzPct val="100000"/>
              <a:buNone/>
            </a:pPr>
            <a:r>
              <a:rPr lang="en" sz="1800" dirty="0" smtClean="0">
                <a:solidFill>
                  <a:srgbClr val="000000"/>
                </a:solidFill>
              </a:rPr>
              <a:t>		</a:t>
            </a:r>
            <a:endParaRPr sz="1800" smtClean="0">
              <a:solidFill>
                <a:srgbClr val="000000"/>
              </a:solidFill>
            </a:endParaRPr>
          </a:p>
          <a:p>
            <a:pPr marL="457200" lvl="0" indent="-317182" algn="l" rtl="0">
              <a:spcBef>
                <a:spcPts val="0"/>
              </a:spcBef>
              <a:spcAft>
                <a:spcPts val="0"/>
              </a:spcAft>
              <a:buClr>
                <a:srgbClr val="000000"/>
              </a:buClr>
              <a:buSzPct val="100000"/>
              <a:buChar char="●"/>
            </a:pPr>
            <a:r>
              <a:rPr lang="en" sz="1800" dirty="0" smtClean="0">
                <a:solidFill>
                  <a:srgbClr val="000000"/>
                </a:solidFill>
              </a:rPr>
              <a:t>Assured transit time.</a:t>
            </a:r>
          </a:p>
          <a:p>
            <a:pPr marL="457200" lvl="0" indent="-317182" algn="l" rtl="0">
              <a:spcBef>
                <a:spcPts val="0"/>
              </a:spcBef>
              <a:spcAft>
                <a:spcPts val="0"/>
              </a:spcAft>
              <a:buClr>
                <a:srgbClr val="000000"/>
              </a:buClr>
              <a:buSzPct val="100000"/>
              <a:buNone/>
            </a:pPr>
            <a:endParaRPr sz="1800" smtClean="0">
              <a:solidFill>
                <a:srgbClr val="000000"/>
              </a:solidFill>
            </a:endParaRPr>
          </a:p>
          <a:p>
            <a:pPr marL="457200" lvl="0" indent="0" algn="l" rtl="0">
              <a:spcBef>
                <a:spcPts val="1200"/>
              </a:spcBef>
              <a:spcAft>
                <a:spcPts val="0"/>
              </a:spcAft>
              <a:buNone/>
            </a:pPr>
            <a:endParaRPr sz="1800">
              <a:solidFill>
                <a:srgbClr val="000000"/>
              </a:solidFill>
            </a:endParaRPr>
          </a:p>
          <a:p>
            <a:pPr marL="0" lvl="0" indent="0" algn="l" rtl="0">
              <a:spcBef>
                <a:spcPts val="1200"/>
              </a:spcBef>
              <a:spcAft>
                <a:spcPts val="1200"/>
              </a:spcAft>
              <a:buClr>
                <a:schemeClr val="dk2"/>
              </a:buClr>
              <a:buSzPct val="61111"/>
              <a:buFont typeface="Arial"/>
              <a:buNone/>
            </a:pPr>
            <a:endParaRPr sz="1800">
              <a:solidFill>
                <a:srgbClr val="000000"/>
              </a:solidFill>
            </a:endParaRPr>
          </a:p>
        </p:txBody>
      </p:sp>
      <p:sp>
        <p:nvSpPr>
          <p:cNvPr id="109" name="Google Shape;109;p20"/>
          <p:cNvSpPr txBox="1"/>
          <p:nvPr/>
        </p:nvSpPr>
        <p:spPr>
          <a:xfrm>
            <a:off x="276600" y="1955132"/>
            <a:ext cx="1929000" cy="2428360"/>
          </a:xfrm>
          <a:prstGeom prst="rect">
            <a:avLst/>
          </a:prstGeom>
          <a:noFill/>
          <a:ln>
            <a:noFill/>
          </a:ln>
        </p:spPr>
        <p:txBody>
          <a:bodyPr spcFirstLastPara="1" wrap="square" lIns="91425" tIns="91425" rIns="91425" bIns="91425" anchor="t" anchorCtr="0">
            <a:noAutofit/>
          </a:bodyPr>
          <a:lstStyle/>
          <a:p>
            <a:pPr marL="0" lvl="0" indent="0" algn="l" rtl="0">
              <a:spcBef>
                <a:spcPts val="800"/>
              </a:spcBef>
              <a:spcAft>
                <a:spcPts val="800"/>
              </a:spcAft>
              <a:buNone/>
            </a:pPr>
            <a:endParaRPr sz="1200">
              <a:solidFill>
                <a:schemeClr val="dk2"/>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Cover</a:t>
            </a:r>
            <a:endParaRPr lang="en-US" dirty="0"/>
          </a:p>
        </p:txBody>
      </p:sp>
      <p:sp>
        <p:nvSpPr>
          <p:cNvPr id="3" name="Text Placeholder 2"/>
          <p:cNvSpPr>
            <a:spLocks noGrp="1"/>
          </p:cNvSpPr>
          <p:nvPr>
            <p:ph type="body" idx="1"/>
          </p:nvPr>
        </p:nvSpPr>
        <p:spPr>
          <a:xfrm>
            <a:off x="0" y="1239520"/>
            <a:ext cx="3484880" cy="3903980"/>
          </a:xfrm>
        </p:spPr>
        <p:txBody>
          <a:bodyPr>
            <a:noAutofit/>
          </a:bodyPr>
          <a:lstStyle/>
          <a:p>
            <a:pPr marL="0" lvl="0" indent="0" algn="just">
              <a:spcBef>
                <a:spcPts val="800"/>
              </a:spcBef>
              <a:buNone/>
            </a:pPr>
            <a:r>
              <a:rPr lang="en-US" sz="1800" dirty="0" smtClean="0">
                <a:latin typeface="Lato" charset="0"/>
                <a:ea typeface="Raleway"/>
                <a:cs typeface="Times New Roman" pitchFamily="18" charset="0"/>
                <a:sym typeface="Raleway"/>
              </a:rPr>
              <a:t>New </a:t>
            </a:r>
            <a:r>
              <a:rPr lang="en-US" sz="1800" dirty="0" err="1" smtClean="0">
                <a:latin typeface="Lato" charset="0"/>
                <a:ea typeface="Raleway"/>
                <a:cs typeface="Times New Roman" pitchFamily="18" charset="0"/>
                <a:sym typeface="Raleway"/>
              </a:rPr>
              <a:t>Palanpur</a:t>
            </a:r>
            <a:r>
              <a:rPr lang="en-US" sz="1800" dirty="0" smtClean="0">
                <a:latin typeface="Lato" charset="0"/>
                <a:ea typeface="Raleway"/>
                <a:cs typeface="Times New Roman" pitchFamily="18" charset="0"/>
                <a:sym typeface="Raleway"/>
              </a:rPr>
              <a:t> will serve the traffic originated from the industrial hubs of </a:t>
            </a:r>
            <a:r>
              <a:rPr lang="en-US" sz="1800" dirty="0" err="1" smtClean="0">
                <a:latin typeface="Lato" charset="0"/>
                <a:ea typeface="Raleway"/>
                <a:cs typeface="Times New Roman" pitchFamily="18" charset="0"/>
                <a:sym typeface="Raleway"/>
              </a:rPr>
              <a:t>Ahmedabad</a:t>
            </a:r>
            <a:r>
              <a:rPr lang="en-US" sz="1800" dirty="0" smtClean="0">
                <a:latin typeface="Lato" charset="0"/>
                <a:ea typeface="Raleway"/>
                <a:cs typeface="Times New Roman" pitchFamily="18" charset="0"/>
                <a:sym typeface="Raleway"/>
              </a:rPr>
              <a:t>, </a:t>
            </a:r>
            <a:r>
              <a:rPr lang="en-US" sz="1800" dirty="0" err="1" smtClean="0">
                <a:latin typeface="Lato" charset="0"/>
                <a:ea typeface="Raleway"/>
                <a:cs typeface="Times New Roman" pitchFamily="18" charset="0"/>
                <a:sym typeface="Raleway"/>
              </a:rPr>
              <a:t>Vadodara</a:t>
            </a:r>
            <a:r>
              <a:rPr lang="en-US" sz="1800" dirty="0" smtClean="0">
                <a:latin typeface="Lato" charset="0"/>
                <a:ea typeface="Raleway"/>
                <a:cs typeface="Times New Roman" pitchFamily="18" charset="0"/>
                <a:sym typeface="Raleway"/>
              </a:rPr>
              <a:t>, </a:t>
            </a:r>
            <a:r>
              <a:rPr lang="en-US" sz="1800" dirty="0" err="1" smtClean="0">
                <a:latin typeface="Lato" charset="0"/>
                <a:ea typeface="Raleway"/>
                <a:cs typeface="Times New Roman" pitchFamily="18" charset="0"/>
                <a:sym typeface="Raleway"/>
              </a:rPr>
              <a:t>Bhuj,Mundra</a:t>
            </a:r>
            <a:r>
              <a:rPr lang="en-US" sz="1800" dirty="0" smtClean="0">
                <a:latin typeface="Lato" charset="0"/>
                <a:ea typeface="Raleway"/>
                <a:cs typeface="Times New Roman" pitchFamily="18" charset="0"/>
                <a:sym typeface="Raleway"/>
              </a:rPr>
              <a:t>, </a:t>
            </a:r>
            <a:r>
              <a:rPr lang="en-US" sz="1800" dirty="0" err="1" smtClean="0">
                <a:latin typeface="Lato" charset="0"/>
                <a:ea typeface="Raleway"/>
                <a:cs typeface="Times New Roman" pitchFamily="18" charset="0"/>
                <a:sym typeface="Raleway"/>
              </a:rPr>
              <a:t>Kandla</a:t>
            </a:r>
            <a:r>
              <a:rPr lang="en-US" sz="1800" dirty="0" smtClean="0">
                <a:latin typeface="Lato" charset="0"/>
                <a:ea typeface="Raleway"/>
                <a:cs typeface="Times New Roman" pitchFamily="18" charset="0"/>
                <a:sym typeface="Raleway"/>
              </a:rPr>
              <a:t>, </a:t>
            </a:r>
            <a:r>
              <a:rPr lang="en-US" sz="1800" dirty="0" err="1" smtClean="0">
                <a:latin typeface="Lato" charset="0"/>
                <a:ea typeface="Raleway"/>
                <a:cs typeface="Times New Roman" pitchFamily="18" charset="0"/>
                <a:sym typeface="Raleway"/>
              </a:rPr>
              <a:t>Ghandhidham</a:t>
            </a:r>
            <a:r>
              <a:rPr lang="en-US" sz="1800" dirty="0" smtClean="0">
                <a:latin typeface="Lato" charset="0"/>
                <a:ea typeface="Raleway"/>
                <a:cs typeface="Times New Roman" pitchFamily="18" charset="0"/>
                <a:sym typeface="Raleway"/>
              </a:rPr>
              <a:t> and </a:t>
            </a:r>
            <a:r>
              <a:rPr lang="en-US" sz="1800" dirty="0" err="1" smtClean="0">
                <a:latin typeface="Lato" charset="0"/>
                <a:ea typeface="Raleway"/>
                <a:cs typeface="Times New Roman" pitchFamily="18" charset="0"/>
                <a:sym typeface="Raleway"/>
              </a:rPr>
              <a:t>Surat</a:t>
            </a:r>
            <a:r>
              <a:rPr lang="en-US" sz="1800" dirty="0" smtClean="0">
                <a:latin typeface="Lato" charset="0"/>
                <a:ea typeface="Raleway"/>
                <a:cs typeface="Times New Roman" pitchFamily="18" charset="0"/>
                <a:sym typeface="Raleway"/>
              </a:rPr>
              <a:t>.</a:t>
            </a:r>
          </a:p>
          <a:p>
            <a:pPr marL="0" lvl="0" indent="0" algn="just">
              <a:spcBef>
                <a:spcPts val="800"/>
              </a:spcBef>
              <a:buNone/>
            </a:pPr>
            <a:r>
              <a:rPr lang="en-US" sz="1800" dirty="0" smtClean="0">
                <a:latin typeface="Lato" charset="0"/>
                <a:ea typeface="Raleway"/>
                <a:cs typeface="Times New Roman" pitchFamily="18" charset="0"/>
                <a:sym typeface="Raleway"/>
              </a:rPr>
              <a:t> On the other hand, </a:t>
            </a:r>
          </a:p>
          <a:p>
            <a:pPr marL="0" lvl="0" indent="0" algn="just">
              <a:spcBef>
                <a:spcPts val="800"/>
              </a:spcBef>
              <a:buNone/>
            </a:pPr>
            <a:r>
              <a:rPr lang="en-US" sz="1800" dirty="0" smtClean="0">
                <a:latin typeface="Lato" charset="0"/>
                <a:ea typeface="Raleway"/>
                <a:cs typeface="Times New Roman" pitchFamily="18" charset="0"/>
                <a:sym typeface="Raleway"/>
              </a:rPr>
              <a:t>New </a:t>
            </a:r>
            <a:r>
              <a:rPr lang="en-US" sz="1800" dirty="0" err="1" smtClean="0">
                <a:latin typeface="Lato" charset="0"/>
                <a:ea typeface="Raleway"/>
                <a:cs typeface="Times New Roman" pitchFamily="18" charset="0"/>
                <a:sym typeface="Raleway"/>
              </a:rPr>
              <a:t>Rewari</a:t>
            </a:r>
            <a:r>
              <a:rPr lang="en-US" sz="1800" dirty="0" smtClean="0">
                <a:latin typeface="Lato" charset="0"/>
                <a:ea typeface="Raleway"/>
                <a:cs typeface="Times New Roman" pitchFamily="18" charset="0"/>
                <a:sym typeface="Raleway"/>
              </a:rPr>
              <a:t> will serve the traffic originated from the industrial hubs of Delhi NCR, Agra, </a:t>
            </a:r>
            <a:r>
              <a:rPr lang="en-US" sz="1800" dirty="0" err="1" smtClean="0">
                <a:latin typeface="Lato" charset="0"/>
                <a:ea typeface="Raleway"/>
                <a:cs typeface="Times New Roman" pitchFamily="18" charset="0"/>
                <a:sym typeface="Raleway"/>
              </a:rPr>
              <a:t>Ludhiana,Haridwar,Rudrapur</a:t>
            </a:r>
            <a:r>
              <a:rPr lang="en-US" sz="1800" dirty="0" smtClean="0">
                <a:latin typeface="Lato" charset="0"/>
                <a:ea typeface="Raleway"/>
                <a:cs typeface="Times New Roman" pitchFamily="18" charset="0"/>
                <a:sym typeface="Raleway"/>
              </a:rPr>
              <a:t>, </a:t>
            </a:r>
            <a:r>
              <a:rPr lang="en-US" sz="1800" dirty="0" err="1" smtClean="0">
                <a:latin typeface="Lato" charset="0"/>
                <a:ea typeface="Raleway"/>
                <a:cs typeface="Times New Roman" pitchFamily="18" charset="0"/>
                <a:sym typeface="Raleway"/>
              </a:rPr>
              <a:t>Panipat</a:t>
            </a:r>
            <a:r>
              <a:rPr lang="en-US" sz="1800" dirty="0" smtClean="0">
                <a:latin typeface="Lato" charset="0"/>
                <a:ea typeface="Raleway"/>
                <a:cs typeface="Times New Roman" pitchFamily="18" charset="0"/>
                <a:sym typeface="Raleway"/>
              </a:rPr>
              <a:t>, </a:t>
            </a:r>
            <a:r>
              <a:rPr lang="en-US" sz="1800" dirty="0" err="1" smtClean="0">
                <a:latin typeface="Lato" charset="0"/>
                <a:ea typeface="Raleway"/>
                <a:cs typeface="Times New Roman" pitchFamily="18" charset="0"/>
                <a:sym typeface="Raleway"/>
              </a:rPr>
              <a:t>Maneshar</a:t>
            </a:r>
            <a:r>
              <a:rPr lang="en-US" sz="1800" dirty="0" smtClean="0">
                <a:latin typeface="Lato" charset="0"/>
                <a:ea typeface="Raleway"/>
                <a:cs typeface="Times New Roman" pitchFamily="18" charset="0"/>
                <a:sym typeface="Raleway"/>
              </a:rPr>
              <a:t>, </a:t>
            </a:r>
            <a:r>
              <a:rPr lang="en-US" sz="1800" dirty="0" err="1" smtClean="0">
                <a:latin typeface="Lato" charset="0"/>
                <a:ea typeface="Raleway"/>
                <a:cs typeface="Times New Roman" pitchFamily="18" charset="0"/>
                <a:sym typeface="Raleway"/>
              </a:rPr>
              <a:t>Sonipat</a:t>
            </a:r>
            <a:r>
              <a:rPr lang="en-US" sz="1800" dirty="0" smtClean="0">
                <a:latin typeface="Lato" charset="0"/>
                <a:ea typeface="Raleway"/>
                <a:cs typeface="Times New Roman" pitchFamily="18" charset="0"/>
                <a:sym typeface="Raleway"/>
              </a:rPr>
              <a:t> </a:t>
            </a:r>
            <a:r>
              <a:rPr lang="en-US" sz="1800" dirty="0" err="1" smtClean="0">
                <a:latin typeface="Lato" charset="0"/>
                <a:ea typeface="Raleway"/>
                <a:cs typeface="Times New Roman" pitchFamily="18" charset="0"/>
                <a:sym typeface="Raleway"/>
              </a:rPr>
              <a:t>Rohatak</a:t>
            </a:r>
            <a:r>
              <a:rPr lang="en-US" sz="1800" dirty="0" smtClean="0">
                <a:latin typeface="Lato" charset="0"/>
                <a:ea typeface="Raleway"/>
                <a:cs typeface="Times New Roman" pitchFamily="18" charset="0"/>
                <a:sym typeface="Raleway"/>
              </a:rPr>
              <a:t> etc.</a:t>
            </a:r>
            <a:endParaRPr lang="en-US" sz="1800" dirty="0">
              <a:latin typeface="Lato" charset="0"/>
              <a:cs typeface="Times New Roman" pitchFamily="18" charset="0"/>
            </a:endParaRPr>
          </a:p>
        </p:txBody>
      </p:sp>
      <p:pic>
        <p:nvPicPr>
          <p:cNvPr id="4" name="Picture 3" descr="india_political.jpg"/>
          <p:cNvPicPr>
            <a:picLocks noChangeAspect="1"/>
          </p:cNvPicPr>
          <p:nvPr/>
        </p:nvPicPr>
        <p:blipFill>
          <a:blip r:embed="rId2"/>
          <a:stretch>
            <a:fillRect/>
          </a:stretch>
        </p:blipFill>
        <p:spPr>
          <a:xfrm>
            <a:off x="4257040" y="182880"/>
            <a:ext cx="4734560" cy="45872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215</TotalTime>
  <Words>498</Words>
  <PresentationFormat>On-screen Show (16:9)</PresentationFormat>
  <Paragraphs>54</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Lato</vt:lpstr>
      <vt:lpstr>Calibri</vt:lpstr>
      <vt:lpstr>Times New Roman</vt:lpstr>
      <vt:lpstr>Raleway</vt:lpstr>
      <vt:lpstr>Lobster</vt:lpstr>
      <vt:lpstr>Office Theme</vt:lpstr>
      <vt:lpstr> SSK DEVCON PVT LTD</vt:lpstr>
      <vt:lpstr>RO-RO SERVICE</vt:lpstr>
      <vt:lpstr>Why RO-RO Service ?</vt:lpstr>
      <vt:lpstr>Fast  Transport  Distance between two points (New Rewari (HR)-  New Palanpur (Guj.) is 730 km . By road it takes time  to cover  30 hrs. to 45 hrs.    With RO-RO Service distance cover time reduce to  13-15 hrs(including loading and unloading ) , which lead  save time  of 17 hrs- 30 hrs , increase nos of trips  between two points , enhance efficiency  of driver and  life of truck etc.</vt:lpstr>
      <vt:lpstr>Safety Train is safest  and fastest  transport mode  as compare to transport via road. RO -RO service avoid road accident. Given long hours on the road, increases health related issues in truck driver like  fatigue, sleeplessness, obesity, backache, joint and neck pain, problematic sight, breathlessness/breathing issues and stress. For driver, refreshment service on start  and  end point, so they can  refreshmed and  continue transport withot any  stress. </vt:lpstr>
      <vt:lpstr>Fuel and Pollution Carriage of road truck will reduce diesel consumption, air pollution and noise pollution. Reduction in consumption of Diesel reduce transportation  cost and reduce  carbon footprint.  Saving diesel fuel will  save the country's import  bill. </vt:lpstr>
      <vt:lpstr>Other Advantage of RO-RO Service  Providing Door to Door service to the rail customers for very long leads. Elimination of multiple handling Less congestion on roads, public safety, faster movement, reduction in inventory cost. Less wear and tear of the trucks and improved working life of the trucks. Proper rest to the driver and attendant and better quality time to them. No Tolls barrier , RTO barrier and less document burden. Fixed Cost for entire journey. No Fuel No Engine Running.   </vt:lpstr>
      <vt:lpstr>Slide 8</vt:lpstr>
      <vt:lpstr>Market Cover</vt:lpstr>
      <vt:lpstr>Slide 10</vt:lpstr>
      <vt:lpstr>Slide 11</vt:lpstr>
      <vt:lpstr>       RO-RO Service will be Start from 2nd Week of June 2021    Contact  Details            Address Head Office –  FH-446, Deen Daya l Nagar, Gwalior(M.P)-474020.  Palanpur  Branch – 305, Sthaptya Complex, Opp.SBI , Abu Highway Palanur    Gujarat-385001    Call on  (MD) +91 9926925660; 9425110758;  (CEO) +91 9179000007; 9329736367 Operation/ Marketing :- +91 9702259270; 7748094462 ; 8770554335     Official E-mail – ROROsales@sskdevcon.com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SSK DEVCON PVT LTD</dc:title>
  <cp:lastModifiedBy>Asus</cp:lastModifiedBy>
  <cp:revision>32</cp:revision>
  <dcterms:modified xsi:type="dcterms:W3CDTF">2021-06-01T08:01:41Z</dcterms:modified>
</cp:coreProperties>
</file>