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5" r:id="rId3"/>
    <p:sldId id="259" r:id="rId4"/>
    <p:sldId id="260" r:id="rId5"/>
    <p:sldId id="261" r:id="rId6"/>
    <p:sldId id="262" r:id="rId7"/>
    <p:sldId id="263" r:id="rId8"/>
    <p:sldId id="264" r:id="rId9"/>
    <p:sldId id="277" r:id="rId10"/>
    <p:sldId id="278" r:id="rId11"/>
    <p:sldId id="265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8E"/>
    <a:srgbClr val="10687B"/>
    <a:srgbClr val="C8C8C8"/>
    <a:srgbClr val="106779"/>
    <a:srgbClr val="116865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1" autoAdjust="0"/>
    <p:restoredTop sz="94647" autoAdjust="0"/>
  </p:normalViewPr>
  <p:slideViewPr>
    <p:cSldViewPr snapToGrid="0" snapToObjects="1">
      <p:cViewPr varScale="1">
        <p:scale>
          <a:sx n="112" d="100"/>
          <a:sy n="112" d="100"/>
        </p:scale>
        <p:origin x="39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TTSNAPP02\ASA-Felles\ARB\Communications\Presentations\General%20presentation\BU%20Revenu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TTSNAPP02\ASA-Felles\ARB\Communications\Presentations\General%20presentation\BU%20Revenu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TTSNAPP02\ASA-Felles\ARB\Communications\Presentations\General%20presentation\BU%20Revenu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TTSNAPP02\ASA-Felles\ARB\Communications\Presentations\General%20presentation\BU%20Revenu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TTSNAPP02\ASA-Felles\ARB\Communications\Presentations\General%20presentation\BU%20Revenu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TTSNAPP02\ASA-Felles\ARB\Communications\Presentations\General%20presentation\BU%20Revenu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Turnover</c:v>
                </c:pt>
              </c:strCache>
            </c:strRef>
          </c:tx>
          <c:spPr>
            <a:solidFill>
              <a:srgbClr val="00798E"/>
            </a:solidFill>
          </c:spPr>
          <c:invertIfNegative val="0"/>
          <c:cat>
            <c:numRef>
              <c:f>Sheet1!$B$1:$L$1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Sheet1!$B$2:$L$2</c:f>
              <c:numCache>
                <c:formatCode>_(* #,##0_);_(* \(#,##0\);_(* "-"_);_(@_)</c:formatCode>
                <c:ptCount val="11"/>
                <c:pt idx="0">
                  <c:v>1604</c:v>
                </c:pt>
                <c:pt idx="1">
                  <c:v>2194</c:v>
                </c:pt>
                <c:pt idx="2">
                  <c:v>4196</c:v>
                </c:pt>
                <c:pt idx="3">
                  <c:v>3825</c:v>
                </c:pt>
                <c:pt idx="4">
                  <c:v>3241</c:v>
                </c:pt>
                <c:pt idx="5">
                  <c:v>3545</c:v>
                </c:pt>
                <c:pt idx="6">
                  <c:v>2370</c:v>
                </c:pt>
                <c:pt idx="7">
                  <c:v>2693</c:v>
                </c:pt>
                <c:pt idx="8">
                  <c:v>2454</c:v>
                </c:pt>
                <c:pt idx="9">
                  <c:v>3051</c:v>
                </c:pt>
                <c:pt idx="10">
                  <c:v>3087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6EA-40AE-9AEC-EB2009B32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0935768"/>
        <c:axId val="240936160"/>
      </c:barChart>
      <c:catAx>
        <c:axId val="240935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0936160"/>
        <c:crosses val="autoZero"/>
        <c:auto val="1"/>
        <c:lblAlgn val="ctr"/>
        <c:lblOffset val="100"/>
        <c:noMultiLvlLbl val="0"/>
      </c:catAx>
      <c:valAx>
        <c:axId val="240936160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0935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rgbClr val="F1C4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4D-455C-A300-1F58E17918D8}"/>
              </c:ext>
            </c:extLst>
          </c:dPt>
          <c:dPt>
            <c:idx val="1"/>
            <c:bubble3D val="0"/>
            <c:spPr>
              <a:solidFill>
                <a:srgbClr val="00798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4D-455C-A300-1F58E17918D8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1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Sheet1!$A$17:$A$18</c:f>
              <c:strCache>
                <c:ptCount val="2"/>
                <c:pt idx="0">
                  <c:v>RoRo/Cruise/Navy</c:v>
                </c:pt>
                <c:pt idx="1">
                  <c:v>Other TTS</c:v>
                </c:pt>
              </c:strCache>
            </c:strRef>
          </c:cat>
          <c:val>
            <c:numRef>
              <c:f>Sheet1!$B$17:$B$18</c:f>
              <c:numCache>
                <c:formatCode>0%</c:formatCode>
                <c:ptCount val="2"/>
                <c:pt idx="0">
                  <c:v>0.17978620019436345</c:v>
                </c:pt>
                <c:pt idx="1">
                  <c:v>0.82021379980563658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94D-455C-A300-1F58E1791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3"/>
          <c:dPt>
            <c:idx val="0"/>
            <c:bubble3D val="0"/>
            <c:spPr>
              <a:solidFill>
                <a:srgbClr val="F1C4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BC-4141-AF87-23486942D2BB}"/>
              </c:ext>
            </c:extLst>
          </c:dPt>
          <c:dPt>
            <c:idx val="1"/>
            <c:bubble3D val="0"/>
            <c:spPr>
              <a:solidFill>
                <a:srgbClr val="00798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BC-4141-AF87-23486942D2BB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1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Sheet1!$A$11:$A$12</c:f>
              <c:strCache>
                <c:ptCount val="2"/>
                <c:pt idx="0">
                  <c:v>Container/Bulk/Tank</c:v>
                </c:pt>
                <c:pt idx="1">
                  <c:v>Other TTS</c:v>
                </c:pt>
              </c:strCache>
            </c:strRef>
          </c:cat>
          <c:val>
            <c:numRef>
              <c:f>Sheet1!$B$11:$B$12</c:f>
              <c:numCache>
                <c:formatCode>0%</c:formatCode>
                <c:ptCount val="2"/>
                <c:pt idx="0">
                  <c:v>0.36864269517330744</c:v>
                </c:pt>
                <c:pt idx="1">
                  <c:v>0.63135730482669261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1BC-4141-AF87-23486942D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rgbClr val="F1C4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D0-42C2-9B59-E343638E9561}"/>
              </c:ext>
            </c:extLst>
          </c:dPt>
          <c:dPt>
            <c:idx val="1"/>
            <c:bubble3D val="0"/>
            <c:spPr>
              <a:solidFill>
                <a:srgbClr val="00798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D0-42C2-9B59-E343638E9561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1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Sheet1!$A$29:$A$30</c:f>
              <c:strCache>
                <c:ptCount val="2"/>
                <c:pt idx="0">
                  <c:v>Offshore</c:v>
                </c:pt>
                <c:pt idx="1">
                  <c:v>Other TTS</c:v>
                </c:pt>
              </c:strCache>
            </c:strRef>
          </c:cat>
          <c:val>
            <c:numRef>
              <c:f>Sheet1!$B$29:$B$30</c:f>
              <c:numCache>
                <c:formatCode>0%</c:formatCode>
                <c:ptCount val="2"/>
                <c:pt idx="0">
                  <c:v>7.3210236475542603E-2</c:v>
                </c:pt>
                <c:pt idx="1">
                  <c:v>0.92678976352445741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3D0-42C2-9B59-E343638E9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rgbClr val="F1C4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067-4E3E-A5BC-B13443A0C7EA}"/>
              </c:ext>
            </c:extLst>
          </c:dPt>
          <c:dPt>
            <c:idx val="1"/>
            <c:bubble3D val="0"/>
            <c:spPr>
              <a:solidFill>
                <a:srgbClr val="00798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067-4E3E-A5BC-B13443A0C7EA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1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Sheet1!$A$35:$A$36</c:f>
              <c:strCache>
                <c:ptCount val="2"/>
                <c:pt idx="0">
                  <c:v>Multipurpose/General Cargo</c:v>
                </c:pt>
                <c:pt idx="1">
                  <c:v>Other TTS</c:v>
                </c:pt>
              </c:strCache>
            </c:strRef>
          </c:cat>
          <c:val>
            <c:numRef>
              <c:f>Sheet1!$B$35:$B$36</c:f>
              <c:numCache>
                <c:formatCode>0%</c:formatCode>
                <c:ptCount val="2"/>
                <c:pt idx="0">
                  <c:v>0.10430839002267574</c:v>
                </c:pt>
                <c:pt idx="1">
                  <c:v>0.89569160997732422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067-4E3E-A5BC-B13443A0C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rgbClr val="F1C4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303-45F7-A4DE-0BC2D32850C9}"/>
              </c:ext>
            </c:extLst>
          </c:dPt>
          <c:dPt>
            <c:idx val="1"/>
            <c:bubble3D val="0"/>
            <c:spPr>
              <a:solidFill>
                <a:srgbClr val="00798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303-45F7-A4DE-0BC2D32850C9}"/>
              </c:ext>
            </c:extLst>
          </c:dPt>
          <c:dLbls>
            <c:dLbl>
              <c:idx val="1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Sheet1!$A$41:$A$42</c:f>
              <c:strCache>
                <c:ptCount val="2"/>
                <c:pt idx="0">
                  <c:v>Shipyard Solutions</c:v>
                </c:pt>
                <c:pt idx="1">
                  <c:v>Other TTS</c:v>
                </c:pt>
              </c:strCache>
            </c:strRef>
          </c:cat>
          <c:val>
            <c:numRef>
              <c:f>Sheet1!$B$41:$B$42</c:f>
              <c:numCache>
                <c:formatCode>0%</c:formatCode>
                <c:ptCount val="2"/>
                <c:pt idx="0">
                  <c:v>9.6533851635892454E-2</c:v>
                </c:pt>
                <c:pt idx="1">
                  <c:v>0.90346614836410755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303-45F7-A4DE-0BC2D3285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rgbClr val="F1C4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3AF-48AC-AA58-E37D730A13CE}"/>
              </c:ext>
            </c:extLst>
          </c:dPt>
          <c:dPt>
            <c:idx val="1"/>
            <c:bubble3D val="0"/>
            <c:spPr>
              <a:solidFill>
                <a:srgbClr val="00798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3AF-48AC-AA58-E37D730A13CE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1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Sheet1!$A$23:$A$24</c:f>
              <c:strCache>
                <c:ptCount val="2"/>
                <c:pt idx="0">
                  <c:v>Services</c:v>
                </c:pt>
                <c:pt idx="1">
                  <c:v>Other TTS</c:v>
                </c:pt>
              </c:strCache>
            </c:strRef>
          </c:cat>
          <c:val>
            <c:numRef>
              <c:f>Sheet1!$B$23:$B$24</c:f>
              <c:numCache>
                <c:formatCode>0%</c:formatCode>
                <c:ptCount val="2"/>
                <c:pt idx="0">
                  <c:v>0.17265954000647879</c:v>
                </c:pt>
                <c:pt idx="1">
                  <c:v>0.82734045999352124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3AF-48AC-AA58-E37D730A1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1E058-FFD4-E346-BCF8-950411556AF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E823D-CFC7-F848-A281-BE307BB2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81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E196F-0577-4CBD-ADE9-B60EECA2FEF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3C705-D298-47E1-9C53-37F404F9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C705-D298-47E1-9C53-37F404F9C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2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C705-D298-47E1-9C53-37F404F9C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C705-D298-47E1-9C53-37F404F9C8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3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C705-D298-47E1-9C53-37F404F9C8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1801"/>
            <a:ext cx="8001000" cy="1581149"/>
          </a:xfrm>
        </p:spPr>
        <p:txBody>
          <a:bodyPr anchor="b" anchorCtr="0">
            <a:no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14550"/>
            <a:ext cx="8001000" cy="23368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subtitle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25825" y="4703763"/>
            <a:ext cx="762000" cy="273844"/>
          </a:xfrm>
        </p:spPr>
        <p:txBody>
          <a:bodyPr/>
          <a:lstStyle>
            <a:lvl1pPr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fld id="{FC29AEBB-4BBA-7842-A839-1AA95D514A9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03763"/>
            <a:ext cx="5436000" cy="273844"/>
          </a:xfrm>
        </p:spPr>
        <p:txBody>
          <a:bodyPr/>
          <a:lstStyle>
            <a:lvl1pPr algn="r"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4703763"/>
            <a:ext cx="355600" cy="273844"/>
          </a:xfrm>
        </p:spPr>
        <p:txBody>
          <a:bodyPr/>
          <a:lstStyle>
            <a:lvl1pPr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fld id="{5D088029-2181-644A-BD92-2C47D947A4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1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9599" cy="722313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800" y="46800"/>
            <a:ext cx="9036000" cy="504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0450"/>
            <a:ext cx="702945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9581"/>
            <a:ext cx="82931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25503"/>
            <a:ext cx="702945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925825" y="4703763"/>
            <a:ext cx="762000" cy="273844"/>
          </a:xfrm>
        </p:spPr>
        <p:txBody>
          <a:bodyPr/>
          <a:lstStyle>
            <a:lvl1pPr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fld id="{FC29AEBB-4BBA-7842-A839-1AA95D514A9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03763"/>
            <a:ext cx="5436000" cy="273844"/>
          </a:xfrm>
        </p:spPr>
        <p:txBody>
          <a:bodyPr/>
          <a:lstStyle>
            <a:lvl1pPr algn="r"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4703763"/>
            <a:ext cx="355600" cy="273844"/>
          </a:xfrm>
        </p:spPr>
        <p:txBody>
          <a:bodyPr/>
          <a:lstStyle>
            <a:lvl1pPr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fld id="{5D088029-2181-644A-BD92-2C47D947A4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503"/>
            <a:ext cx="9144000" cy="8620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hapter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503"/>
            <a:ext cx="9144000" cy="8620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503"/>
            <a:ext cx="9144000" cy="8620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00151"/>
            <a:ext cx="9144000" cy="380920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1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8421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202"/>
            <a:ext cx="8229600" cy="3454398"/>
          </a:xfrm>
        </p:spPr>
        <p:txBody>
          <a:bodyPr anchor="t" anchorCtr="0">
            <a:noAutofit/>
          </a:bodyPr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6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8421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8600"/>
            <a:ext cx="8229600" cy="2920999"/>
          </a:xfrm>
        </p:spPr>
        <p:txBody>
          <a:bodyPr anchor="t" anchorCtr="0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57200" y="965201"/>
            <a:ext cx="8229600" cy="438149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8421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8600"/>
            <a:ext cx="8229600" cy="2920999"/>
          </a:xfrm>
        </p:spPr>
        <p:txBody>
          <a:bodyPr anchor="t" anchorCtr="0">
            <a:noAutofit/>
          </a:bodyPr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57200" y="965201"/>
            <a:ext cx="8229600" cy="438149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59222"/>
          </a:xfrm>
        </p:spPr>
        <p:txBody>
          <a:bodyPr anchor="b" anchorCtr="0"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2946400"/>
          </a:xfrm>
        </p:spPr>
        <p:txBody>
          <a:bodyPr>
            <a:noAutofit/>
          </a:bodyPr>
          <a:lstStyle>
            <a:lvl1pPr>
              <a:buClr>
                <a:schemeClr val="tx2"/>
              </a:buCl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AEBB-4BBA-7842-A839-1AA95D514A9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8029-2181-644A-BD92-2C47D947A4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028701"/>
            <a:ext cx="8229600" cy="438149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57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6900" y="4735513"/>
            <a:ext cx="7175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C29AEBB-4BBA-7842-A839-1AA95D514A9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35513"/>
            <a:ext cx="6419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7950" y="4735513"/>
            <a:ext cx="450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D088029-2181-644A-BD92-2C47D947A4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1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5" r:id="rId4"/>
    <p:sldLayoutId id="2147483670" r:id="rId5"/>
    <p:sldLayoutId id="2147483672" r:id="rId6"/>
    <p:sldLayoutId id="2147483662" r:id="rId7"/>
    <p:sldLayoutId id="2147483663" r:id="rId8"/>
    <p:sldLayoutId id="2147483661" r:id="rId9"/>
    <p:sldLayoutId id="2147483652" r:id="rId10"/>
    <p:sldLayoutId id="2147483669" r:id="rId11"/>
    <p:sldLayoutId id="2147483668" r:id="rId12"/>
    <p:sldLayoutId id="2147483653" r:id="rId13"/>
    <p:sldLayoutId id="2147483654" r:id="rId14"/>
    <p:sldLayoutId id="2147483655" r:id="rId15"/>
    <p:sldLayoutId id="2147483667" r:id="rId16"/>
    <p:sldLayoutId id="2147483656" r:id="rId17"/>
    <p:sldLayoutId id="2147483664" r:id="rId18"/>
    <p:sldLayoutId id="2147483657" r:id="rId19"/>
    <p:sldLayoutId id="2147483658" r:id="rId20"/>
    <p:sldLayoutId id="214748365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106779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600" b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b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png"/><Relationship Id="rId3" Type="http://schemas.openxmlformats.org/officeDocument/2006/relationships/hyperlink" Target="http://www.google.no/url?sa=i&amp;rct=j&amp;q=&amp;esrc=s&amp;frm=1&amp;source=images&amp;cd=&amp;cad=rja&amp;docid=i5fFI5jBXLOLxM&amp;tbnid=qcwngsN_ObR1hM:&amp;ved=0CAUQjRw&amp;url=http://raycarcarriers.com/terms-conditions.html&amp;ei=OND8UvODJeqGywOtr4GQAw&amp;bvm=bv.61190604,d.bGQ&amp;psig=AFQjCNG2vF0-EctUcHsxgXRDbCpdJDb7DA&amp;ust=1392386480813020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11" Type="http://schemas.openxmlformats.org/officeDocument/2006/relationships/image" Target="../media/image24.jp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8" y="0"/>
            <a:ext cx="9149289" cy="5147999"/>
          </a:xfr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617971" y="558561"/>
            <a:ext cx="4760997" cy="1182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10677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Raising efficiency</a:t>
            </a:r>
          </a:p>
        </p:txBody>
      </p:sp>
    </p:spTree>
    <p:extLst>
      <p:ext uri="{BB962C8B-B14F-4D97-AF65-F5344CB8AC3E}">
        <p14:creationId xmlns:p14="http://schemas.microsoft.com/office/powerpoint/2010/main" val="14494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..with more than 11,000 TTS deliveries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080" y="989387"/>
            <a:ext cx="1909350" cy="3816000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tr" rotWithShape="0">
              <a:schemeClr val="bg2">
                <a:lumMod val="50000"/>
                <a:alpha val="65000"/>
              </a:schemeClr>
            </a:outerShdw>
          </a:effectLst>
        </p:spPr>
      </p:pic>
      <p:sp>
        <p:nvSpPr>
          <p:cNvPr id="6" name="Bildeforklaring med linje 1 5"/>
          <p:cNvSpPr/>
          <p:nvPr/>
        </p:nvSpPr>
        <p:spPr>
          <a:xfrm>
            <a:off x="3024000" y="2052000"/>
            <a:ext cx="1764000" cy="468000"/>
          </a:xfrm>
          <a:prstGeom prst="borderCallout1">
            <a:avLst>
              <a:gd name="adj1" fmla="val 31507"/>
              <a:gd name="adj2" fmla="val 102810"/>
              <a:gd name="adj3" fmla="val 61889"/>
              <a:gd name="adj4" fmla="val 181069"/>
            </a:avLst>
          </a:prstGeom>
          <a:solidFill>
            <a:schemeClr val="tx2"/>
          </a:solidFill>
          <a:ln>
            <a:solidFill>
              <a:srgbClr val="D860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Marine Cranes</a:t>
            </a:r>
          </a:p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4484</a:t>
            </a:r>
          </a:p>
        </p:txBody>
      </p:sp>
      <p:sp>
        <p:nvSpPr>
          <p:cNvPr id="9" name="Bildeforklaring med linje 1 8"/>
          <p:cNvSpPr/>
          <p:nvPr/>
        </p:nvSpPr>
        <p:spPr>
          <a:xfrm>
            <a:off x="3024000" y="3132000"/>
            <a:ext cx="1764000" cy="468000"/>
          </a:xfrm>
          <a:prstGeom prst="borderCallout1">
            <a:avLst>
              <a:gd name="adj1" fmla="val 31507"/>
              <a:gd name="adj2" fmla="val 102810"/>
              <a:gd name="adj3" fmla="val 80028"/>
              <a:gd name="adj4" fmla="val 189831"/>
            </a:avLst>
          </a:prstGeom>
          <a:solidFill>
            <a:schemeClr val="tx2"/>
          </a:solidFill>
          <a:ln>
            <a:solidFill>
              <a:srgbClr val="D860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 </a:t>
            </a:r>
            <a:r>
              <a:rPr lang="nb-NO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Systems:</a:t>
            </a:r>
          </a:p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0" name="Bildeforklaring med linje 1 9"/>
          <p:cNvSpPr/>
          <p:nvPr/>
        </p:nvSpPr>
        <p:spPr>
          <a:xfrm>
            <a:off x="1764000" y="2592000"/>
            <a:ext cx="1764000" cy="468000"/>
          </a:xfrm>
          <a:prstGeom prst="borderCallout1">
            <a:avLst>
              <a:gd name="adj1" fmla="val 31507"/>
              <a:gd name="adj2" fmla="val 102810"/>
              <a:gd name="adj3" fmla="val 90672"/>
              <a:gd name="adj4" fmla="val 289116"/>
            </a:avLst>
          </a:prstGeom>
          <a:solidFill>
            <a:schemeClr val="tx2"/>
          </a:solidFill>
          <a:ln>
            <a:solidFill>
              <a:srgbClr val="D860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Offshore Cranes/Equipment:</a:t>
            </a:r>
          </a:p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</a:p>
        </p:txBody>
      </p:sp>
      <p:sp>
        <p:nvSpPr>
          <p:cNvPr id="11" name="Bildeforklaring med linje 1 10"/>
          <p:cNvSpPr/>
          <p:nvPr/>
        </p:nvSpPr>
        <p:spPr>
          <a:xfrm>
            <a:off x="3024000" y="972000"/>
            <a:ext cx="1764000" cy="468000"/>
          </a:xfrm>
          <a:prstGeom prst="borderCallout1">
            <a:avLst>
              <a:gd name="adj1" fmla="val 31507"/>
              <a:gd name="adj2" fmla="val 102810"/>
              <a:gd name="adj3" fmla="val 121660"/>
              <a:gd name="adj4" fmla="val 194892"/>
            </a:avLst>
          </a:prstGeom>
          <a:solidFill>
            <a:schemeClr val="tx2"/>
          </a:solidFill>
          <a:ln>
            <a:solidFill>
              <a:srgbClr val="D860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RoRo</a:t>
            </a:r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Equipment:</a:t>
            </a:r>
          </a:p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487</a:t>
            </a:r>
          </a:p>
        </p:txBody>
      </p:sp>
      <p:sp>
        <p:nvSpPr>
          <p:cNvPr id="12" name="Bildeforklaring med linje 1 11"/>
          <p:cNvSpPr/>
          <p:nvPr/>
        </p:nvSpPr>
        <p:spPr>
          <a:xfrm>
            <a:off x="1764000" y="1512000"/>
            <a:ext cx="1764000" cy="468000"/>
          </a:xfrm>
          <a:prstGeom prst="borderCallout1">
            <a:avLst>
              <a:gd name="adj1" fmla="val 31507"/>
              <a:gd name="adj2" fmla="val 102810"/>
              <a:gd name="adj3" fmla="val 102549"/>
              <a:gd name="adj4" fmla="val 292860"/>
            </a:avLst>
          </a:prstGeom>
          <a:solidFill>
            <a:schemeClr val="tx2"/>
          </a:solidFill>
          <a:ln>
            <a:solidFill>
              <a:srgbClr val="D860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Winches</a:t>
            </a:r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1654</a:t>
            </a:r>
          </a:p>
        </p:txBody>
      </p:sp>
      <p:sp>
        <p:nvSpPr>
          <p:cNvPr id="13" name="Bildeforklaring med linje 1 12"/>
          <p:cNvSpPr/>
          <p:nvPr/>
        </p:nvSpPr>
        <p:spPr>
          <a:xfrm>
            <a:off x="1764000" y="3672000"/>
            <a:ext cx="1764000" cy="468000"/>
          </a:xfrm>
          <a:prstGeom prst="borderCallout1">
            <a:avLst>
              <a:gd name="adj1" fmla="val 31507"/>
              <a:gd name="adj2" fmla="val 102810"/>
              <a:gd name="adj3" fmla="val 83181"/>
              <a:gd name="adj4" fmla="val 282269"/>
            </a:avLst>
          </a:prstGeom>
          <a:solidFill>
            <a:schemeClr val="tx2"/>
          </a:solidFill>
          <a:ln>
            <a:solidFill>
              <a:srgbClr val="D860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Linkspans</a:t>
            </a:r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b-NO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Gangways</a:t>
            </a:r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14" name="Bildeforklaring med linje 1 13"/>
          <p:cNvSpPr/>
          <p:nvPr/>
        </p:nvSpPr>
        <p:spPr>
          <a:xfrm>
            <a:off x="3024000" y="4212000"/>
            <a:ext cx="1764000" cy="468000"/>
          </a:xfrm>
          <a:prstGeom prst="borderCallout1">
            <a:avLst>
              <a:gd name="adj1" fmla="val 31507"/>
              <a:gd name="adj2" fmla="val 102810"/>
              <a:gd name="adj3" fmla="val 55349"/>
              <a:gd name="adj4" fmla="val 190569"/>
            </a:avLst>
          </a:prstGeom>
          <a:solidFill>
            <a:schemeClr val="tx2"/>
          </a:solidFill>
          <a:ln>
            <a:solidFill>
              <a:srgbClr val="D860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Hatch covers:</a:t>
            </a:r>
          </a:p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3178</a:t>
            </a:r>
          </a:p>
        </p:txBody>
      </p:sp>
      <p:sp>
        <p:nvSpPr>
          <p:cNvPr id="15" name="Bildeforklaring med linje 1 14"/>
          <p:cNvSpPr/>
          <p:nvPr/>
        </p:nvSpPr>
        <p:spPr>
          <a:xfrm>
            <a:off x="1764000" y="4509448"/>
            <a:ext cx="1152000" cy="468000"/>
          </a:xfrm>
          <a:prstGeom prst="borderCallout1">
            <a:avLst>
              <a:gd name="adj1" fmla="val 31507"/>
              <a:gd name="adj2" fmla="val 102810"/>
              <a:gd name="adj3" fmla="val 55349"/>
              <a:gd name="adj4" fmla="val 190569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nb-N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1082</a:t>
            </a:r>
          </a:p>
        </p:txBody>
      </p:sp>
    </p:spTree>
    <p:extLst>
      <p:ext uri="{BB962C8B-B14F-4D97-AF65-F5344CB8AC3E}">
        <p14:creationId xmlns:p14="http://schemas.microsoft.com/office/powerpoint/2010/main" val="7980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895000" y="2079000"/>
            <a:ext cx="0" cy="135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789000" y="2079000"/>
            <a:ext cx="0" cy="135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842000" y="2079000"/>
            <a:ext cx="0" cy="135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736000" y="2079000"/>
            <a:ext cx="0" cy="135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948000" y="2079000"/>
            <a:ext cx="0" cy="135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83000" y="2079000"/>
            <a:ext cx="5265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680000" y="1296000"/>
            <a:ext cx="0" cy="783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67000" y="756000"/>
            <a:ext cx="1026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TTS Group ASA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5000" y="2160000"/>
            <a:ext cx="97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Container/Bulk/</a:t>
            </a:r>
          </a:p>
          <a:p>
            <a:pPr algn="ctr"/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Tank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8000" y="2160000"/>
            <a:ext cx="97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Offshore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1000" y="2160000"/>
            <a:ext cx="97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Multipurpose/</a:t>
            </a:r>
          </a:p>
          <a:p>
            <a:pPr algn="ctr"/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General Cargo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14000" y="2160000"/>
            <a:ext cx="97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Shipyard Solutions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7000" y="2160000"/>
            <a:ext cx="97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683000" y="2079000"/>
            <a:ext cx="0" cy="135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2000" y="2160000"/>
            <a:ext cx="97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825" b="1" dirty="0" err="1">
                <a:latin typeface="Arial" panose="020B0604020202020204" pitchFamily="34" charset="0"/>
                <a:cs typeface="Arial" panose="020B0604020202020204" pitchFamily="34" charset="0"/>
              </a:rPr>
              <a:t>RoRo</a:t>
            </a:r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/Cruise/Navy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113000" y="1566000"/>
            <a:ext cx="567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7000" y="1377000"/>
            <a:ext cx="1026000" cy="37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Hubs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2000" y="205979"/>
            <a:ext cx="8229600" cy="856800"/>
          </a:xfrm>
        </p:spPr>
        <p:txBody>
          <a:bodyPr>
            <a:normAutofit/>
          </a:bodyPr>
          <a:lstStyle/>
          <a:p>
            <a:r>
              <a:rPr lang="nb-NO" sz="2400" dirty="0" smtClean="0"/>
              <a:t>TTS Organization</a:t>
            </a:r>
            <a:endParaRPr lang="nb-NO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760309" y="4962779"/>
            <a:ext cx="1051891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25" dirty="0">
                <a:latin typeface="Arial" panose="020B0604020202020204" pitchFamily="34" charset="0"/>
                <a:cs typeface="Arial" panose="020B0604020202020204" pitchFamily="34" charset="0"/>
              </a:rPr>
              <a:t>Last update: </a:t>
            </a:r>
            <a:r>
              <a:rPr lang="en-US" sz="525" dirty="0" smtClean="0">
                <a:latin typeface="Arial" panose="020B0604020202020204" pitchFamily="34" charset="0"/>
                <a:cs typeface="Arial" panose="020B0604020202020204" pitchFamily="34" charset="0"/>
              </a:rPr>
              <a:t>3 January  2017</a:t>
            </a:r>
            <a:endParaRPr lang="en-US" sz="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72000" y="1188000"/>
            <a:ext cx="1224000" cy="432000"/>
          </a:xfrm>
          <a:prstGeom prst="rect">
            <a:avLst/>
          </a:prstGeom>
          <a:solidFill>
            <a:srgbClr val="00798E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Container/Bulk/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8000" y="1188000"/>
            <a:ext cx="1224000" cy="432000"/>
          </a:xfrm>
          <a:prstGeom prst="rect">
            <a:avLst/>
          </a:prstGeom>
          <a:solidFill>
            <a:srgbClr val="00798E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Offshore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4000" y="1188000"/>
            <a:ext cx="1224000" cy="432000"/>
          </a:xfrm>
          <a:prstGeom prst="rect">
            <a:avLst/>
          </a:prstGeom>
          <a:solidFill>
            <a:srgbClr val="00798E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Multipurpose/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Cargo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0000" y="1188000"/>
            <a:ext cx="1224000" cy="432000"/>
          </a:xfrm>
          <a:prstGeom prst="rect">
            <a:avLst/>
          </a:prstGeom>
          <a:solidFill>
            <a:srgbClr val="00798E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Shipyard Solutions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6000" y="1188000"/>
            <a:ext cx="1224000" cy="432000"/>
          </a:xfrm>
          <a:prstGeom prst="rect">
            <a:avLst/>
          </a:prstGeom>
          <a:solidFill>
            <a:srgbClr val="00798E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00" y="1188000"/>
            <a:ext cx="1224000" cy="432000"/>
          </a:xfrm>
          <a:prstGeom prst="rect">
            <a:avLst/>
          </a:prstGeom>
          <a:solidFill>
            <a:srgbClr val="00798E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RoRo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/Cruise/Navy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2000" y="205979"/>
            <a:ext cx="8229600" cy="856800"/>
          </a:xfrm>
        </p:spPr>
        <p:txBody>
          <a:bodyPr>
            <a:normAutofit/>
          </a:bodyPr>
          <a:lstStyle/>
          <a:p>
            <a:r>
              <a:rPr lang="nb-NO" sz="2400" dirty="0" smtClean="0"/>
              <a:t>TTS’ Business Units</a:t>
            </a:r>
            <a:endParaRPr lang="nb-NO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76000" y="2808000"/>
            <a:ext cx="1224000" cy="20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cargo handling solutions to RoRo, PCTC, cruise and navy vessels. Including terminal loading and passenger systems.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72000" y="2808000"/>
            <a:ext cx="1224000" cy="20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Large portfolio of deck equipment for general shipping vessels.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Marine cranes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Weatherdeck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hatch covers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Rescue boat davits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Anchor/mooring winches </a:t>
            </a:r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8000" y="2808000"/>
            <a:ext cx="1224000" cy="20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 for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subsea</a:t>
            </a: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handling in rough and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waters.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Heavy lift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cranes</a:t>
            </a:r>
            <a:endParaRPr lang="nb-N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Offshore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cranes</a:t>
            </a: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</a:t>
            </a: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heave</a:t>
            </a: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compensated</a:t>
            </a: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Offshore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  <a:endParaRPr lang="nb-N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Davits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64000" y="2808000"/>
            <a:ext cx="1224000" cy="20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Heavy Lift cranes, mooring winches, hatch covers and side loading system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Multipurpose vessels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Cargo ships</a:t>
            </a:r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60000" y="2808000"/>
            <a:ext cx="1224000" cy="20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provider to shipyards worldwide.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Docking solutions, incl. Syncrolift ® shiplifts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Fast docking tools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56000" y="2808000"/>
            <a:ext cx="1224000" cy="20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service network to help clients boost productivity and profitability.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network of strategically located service stations </a:t>
            </a:r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692000"/>
            <a:ext cx="1225296" cy="1008888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  <a:alpha val="65000"/>
              </a:scheme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04" y="1692000"/>
            <a:ext cx="1225296" cy="1008888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  <a:alpha val="65000"/>
              </a:scheme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1692000"/>
            <a:ext cx="1225296" cy="1008888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  <a:alpha val="65000"/>
              </a:scheme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04" y="1692000"/>
            <a:ext cx="1225296" cy="1008888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  <a:alpha val="65000"/>
              </a:scheme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1692000"/>
            <a:ext cx="1225296" cy="1008888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  <a:alpha val="65000"/>
              </a:scheme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4" y="1692000"/>
            <a:ext cx="1225296" cy="1008888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1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Business unit: </a:t>
            </a:r>
            <a:r>
              <a:rPr lang="nb-NO" dirty="0" err="1" smtClean="0"/>
              <a:t>RoRo</a:t>
            </a:r>
            <a:r>
              <a:rPr lang="nb-NO" dirty="0" smtClean="0"/>
              <a:t>, Cruise, </a:t>
            </a:r>
            <a:r>
              <a:rPr lang="nb-NO" dirty="0" err="1" smtClean="0"/>
              <a:t>Navy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7200000" y="1008000"/>
            <a:ext cx="1296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RoRo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/Cruise/Navy</a:t>
            </a:r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625" y="4247475"/>
            <a:ext cx="2016000" cy="16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Roll-on/roll-off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RoRo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) ships are vessels designed to carry wheeled cargo such as cars, trucks, trailers and railroad cars.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400" i="1" dirty="0" smtClean="0"/>
              <a:t> </a:t>
            </a:r>
            <a:endParaRPr lang="nb-NO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94675" y="4247475"/>
            <a:ext cx="1980000" cy="16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cruise ship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or cruise liner is a passenger ship used for pleasure voyages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6000" y="4247475"/>
            <a:ext cx="1980000" cy="16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naval ship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is a ship used by a navy, generally damage resilient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8"/>
          <p:cNvSpPr txBox="1">
            <a:spLocks/>
          </p:cNvSpPr>
          <p:nvPr/>
        </p:nvSpPr>
        <p:spPr>
          <a:xfrm>
            <a:off x="457199" y="1080000"/>
            <a:ext cx="2699999" cy="39125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</a:t>
            </a:r>
            <a:r>
              <a:rPr lang="en-US" sz="1400" dirty="0" smtClean="0"/>
              <a:t>argo handling solutions to </a:t>
            </a:r>
            <a:r>
              <a:rPr lang="en-US" sz="1400" dirty="0" err="1" smtClean="0"/>
              <a:t>RoRo</a:t>
            </a:r>
            <a:r>
              <a:rPr lang="en-US" sz="1400" dirty="0" smtClean="0"/>
              <a:t>, car carriers, cruise and navy vessel, including terminal loading and passenger systems. </a:t>
            </a:r>
          </a:p>
          <a:p>
            <a:pPr marL="0" indent="0">
              <a:buClr>
                <a:schemeClr val="tx2"/>
              </a:buClr>
              <a:buNone/>
            </a:pPr>
            <a:endParaRPr lang="en-US" sz="14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Product range includes: External and internal ramps, covers and doors, </a:t>
            </a:r>
            <a:r>
              <a:rPr lang="en-US" sz="1400" dirty="0" err="1" smtClean="0"/>
              <a:t>liftable</a:t>
            </a:r>
            <a:r>
              <a:rPr lang="en-US" sz="1400" dirty="0" smtClean="0"/>
              <a:t> decks, passenger gangways and </a:t>
            </a:r>
            <a:r>
              <a:rPr lang="en-US" sz="1400" dirty="0" err="1" smtClean="0"/>
              <a:t>linkspan</a:t>
            </a:r>
            <a:r>
              <a:rPr lang="en-US" sz="1400" dirty="0" smtClean="0"/>
              <a:t> systems. 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660000" y="1152000"/>
            <a:ext cx="0" cy="374400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88000" y="1701526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264865"/>
              </p:ext>
            </p:extLst>
          </p:nvPr>
        </p:nvGraphicFramePr>
        <p:xfrm>
          <a:off x="6444000" y="3384000"/>
          <a:ext cx="2520000" cy="12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696000" y="3276000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 percentage of TTS revenue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2000" y="1548000"/>
            <a:ext cx="891000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Marine AB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(Gothenburg, Sweden)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Center of Excellence</a:t>
            </a:r>
          </a:p>
          <a:p>
            <a:pPr algn="ctr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044000"/>
            <a:ext cx="3166872" cy="3096768"/>
          </a:xfrm>
          <a:prstGeom prst="rect">
            <a:avLst/>
          </a:prstGeom>
          <a:effectLst>
            <a:outerShdw blurRad="292100" dist="139700" dir="2700000" algn="ctr" rotWithShape="0">
              <a:schemeClr val="bg2">
                <a:lumMod val="50000"/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15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unit: </a:t>
            </a:r>
            <a:r>
              <a:rPr lang="nb-NO" dirty="0" smtClean="0"/>
              <a:t>Container, Bulk, Tank</a:t>
            </a:r>
            <a:endParaRPr lang="nb-NO" dirty="0"/>
          </a:p>
        </p:txBody>
      </p:sp>
      <p:sp>
        <p:nvSpPr>
          <p:cNvPr id="3" name="TextBox 2"/>
          <p:cNvSpPr txBox="1"/>
          <p:nvPr/>
        </p:nvSpPr>
        <p:spPr>
          <a:xfrm>
            <a:off x="7200000" y="1008000"/>
            <a:ext cx="1296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Container/Bulk/Tank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88000" y="1692000"/>
            <a:ext cx="0" cy="1404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488000" y="2376000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88000" y="2016000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488000" y="2736000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488000" y="3096000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488000" y="1701526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4209375"/>
            <a:ext cx="2016000" cy="16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Container ships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are cargo ships that carry their entire load in truck-size intermodal containers.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400" i="1" dirty="0" smtClean="0"/>
              <a:t> </a:t>
            </a:r>
            <a:endParaRPr lang="nb-NO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23250" y="4209375"/>
            <a:ext cx="1980000" cy="16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bulk carrier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is a merchant ship specially designed to transport unpackaged bulk cargo, such as grains, coal, ore, and cement in its cargo holds.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2200" y="4209375"/>
            <a:ext cx="1980000" cy="16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tanker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is a merchant vessel designed to transport liquids or gases in bulk.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18"/>
          <p:cNvSpPr txBox="1">
            <a:spLocks/>
          </p:cNvSpPr>
          <p:nvPr/>
        </p:nvSpPr>
        <p:spPr>
          <a:xfrm>
            <a:off x="457200" y="1080000"/>
            <a:ext cx="2700000" cy="36923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</a:t>
            </a:r>
            <a:r>
              <a:rPr lang="en-US" sz="1400" dirty="0" smtClean="0"/>
              <a:t>argo handling solutions to container, tanker and bulk vessels. </a:t>
            </a:r>
          </a:p>
          <a:p>
            <a:pPr marL="0" indent="0" hangingPunct="0">
              <a:buClr>
                <a:schemeClr val="tx2"/>
              </a:buClr>
              <a:buNone/>
            </a:pPr>
            <a:endParaRPr lang="en-US" sz="1400" dirty="0" smtClean="0"/>
          </a:p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Product range includes: </a:t>
            </a:r>
            <a:r>
              <a:rPr lang="en-US" sz="1400" dirty="0" smtClean="0"/>
              <a:t> 10-40 t winches, 15-50 t cranes and specialized hatch covers designs. 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660000" y="1152000"/>
            <a:ext cx="0" cy="374400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7" t="1763"/>
          <a:stretch/>
        </p:blipFill>
        <p:spPr>
          <a:xfrm>
            <a:off x="3312000" y="1044000"/>
            <a:ext cx="3161308" cy="3096000"/>
          </a:xfrm>
          <a:prstGeom prst="rect">
            <a:avLst/>
          </a:prstGeom>
          <a:effectLst>
            <a:outerShdw blurRad="292100" dist="139700" dir="2700000" algn="ctr" rotWithShape="0">
              <a:schemeClr val="bg2">
                <a:lumMod val="50000"/>
                <a:alpha val="65000"/>
              </a:schemeClr>
            </a:outerShdw>
          </a:effectLst>
        </p:spPr>
      </p:pic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896459"/>
              </p:ext>
            </p:extLst>
          </p:nvPr>
        </p:nvGraphicFramePr>
        <p:xfrm>
          <a:off x="6444000" y="3384000"/>
          <a:ext cx="2520000" cy="12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000" y="3276000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 percentage of TTS revenue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2000" y="2918267"/>
            <a:ext cx="891000" cy="270000"/>
          </a:xfrm>
          <a:prstGeom prst="rect">
            <a:avLst/>
          </a:prstGeom>
          <a:pattFill prst="pct25">
            <a:fgClr>
              <a:srgbClr val="F1C400"/>
            </a:fgClr>
            <a:bgClr>
              <a:schemeClr val="bg1"/>
            </a:bgClr>
          </a:patt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</a:t>
            </a:r>
            <a:r>
              <a:rPr lang="en-US" sz="675" dirty="0" err="1">
                <a:latin typeface="Arial" panose="020B0604020202020204" pitchFamily="34" charset="0"/>
                <a:cs typeface="Arial" panose="020B0604020202020204" pitchFamily="34" charset="0"/>
              </a:rPr>
              <a:t>Bohai</a:t>
            </a:r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(Dalian, China) *)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2000" y="2594267"/>
            <a:ext cx="891000" cy="270000"/>
          </a:xfrm>
          <a:prstGeom prst="rect">
            <a:avLst/>
          </a:prstGeom>
          <a:pattFill prst="pct25">
            <a:fgClr>
              <a:srgbClr val="F1C400"/>
            </a:fgClr>
            <a:bgClr>
              <a:schemeClr val="bg1"/>
            </a:bgClr>
          </a:patt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Hua Hai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(Shanghai, China) *)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2000" y="1926000"/>
            <a:ext cx="891000" cy="27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Marine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(Busan, Korea)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32000" y="1548000"/>
            <a:ext cx="891000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Marine GmbH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(Bremen, Germany)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Center of Excellence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2000" y="2270267"/>
            <a:ext cx="891000" cy="27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Marine</a:t>
            </a:r>
          </a:p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(Dalian, China)</a:t>
            </a:r>
          </a:p>
        </p:txBody>
      </p:sp>
    </p:spTree>
    <p:extLst>
      <p:ext uri="{BB962C8B-B14F-4D97-AF65-F5344CB8AC3E}">
        <p14:creationId xmlns:p14="http://schemas.microsoft.com/office/powerpoint/2010/main" val="3881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unit: </a:t>
            </a:r>
            <a:r>
              <a:rPr lang="nb-NO" dirty="0" smtClean="0"/>
              <a:t>Offshore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7200000" y="1008000"/>
            <a:ext cx="1296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Offshore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660000" y="1152000"/>
            <a:ext cx="0" cy="374400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8"/>
          <p:cNvSpPr txBox="1">
            <a:spLocks/>
          </p:cNvSpPr>
          <p:nvPr/>
        </p:nvSpPr>
        <p:spPr>
          <a:xfrm>
            <a:off x="457200" y="1080000"/>
            <a:ext cx="2700000" cy="29051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</a:t>
            </a:r>
            <a:r>
              <a:rPr lang="en-US" sz="1400" dirty="0" smtClean="0"/>
              <a:t>upport solutions to the offshore based oil industry and the supporting oil service industry. </a:t>
            </a:r>
          </a:p>
          <a:p>
            <a:pPr hangingPunct="0">
              <a:buClr>
                <a:schemeClr val="tx2"/>
              </a:buClr>
            </a:pPr>
            <a:endParaRPr lang="en-US" sz="1400" dirty="0" smtClean="0"/>
          </a:p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Product range includes: </a:t>
            </a:r>
            <a:r>
              <a:rPr lang="en-US" sz="1400" dirty="0" smtClean="0"/>
              <a:t> 15-50 t offshore cranes, 40-400 t heave compensated cranes, mooring winches, internal and external covers and doors. </a:t>
            </a:r>
          </a:p>
        </p:txBody>
      </p:sp>
      <p:pic>
        <p:nvPicPr>
          <p:cNvPr id="14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6" r="20691"/>
          <a:stretch/>
        </p:blipFill>
        <p:spPr>
          <a:xfrm>
            <a:off x="3596625" y="1008000"/>
            <a:ext cx="2690031" cy="3816000"/>
          </a:xfrm>
          <a:prstGeom prst="rect">
            <a:avLst/>
          </a:prstGeom>
          <a:effectLst>
            <a:outerShdw blurRad="292100" dist="139700" dir="2700000" algn="ctr" rotWithShape="0">
              <a:schemeClr val="bg2">
                <a:lumMod val="50000"/>
                <a:alpha val="65000"/>
              </a:schemeClr>
            </a:outerShdw>
          </a:effectLst>
        </p:spPr>
      </p:pic>
      <p:cxnSp>
        <p:nvCxnSpPr>
          <p:cNvPr id="18" name="Straight Connector 17"/>
          <p:cNvCxnSpPr/>
          <p:nvPr/>
        </p:nvCxnSpPr>
        <p:spPr>
          <a:xfrm flipV="1">
            <a:off x="7488000" y="1701526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183003"/>
              </p:ext>
            </p:extLst>
          </p:nvPr>
        </p:nvGraphicFramePr>
        <p:xfrm>
          <a:off x="6444000" y="3384000"/>
          <a:ext cx="2520000" cy="12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96000" y="3276000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 percentage of TTS revenue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2000" y="1548000"/>
            <a:ext cx="891000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Offshore Solutions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(Bergen, Norway)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Center of Excellence</a:t>
            </a:r>
          </a:p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unit: </a:t>
            </a:r>
            <a:r>
              <a:rPr lang="nb-NO" dirty="0" err="1" smtClean="0"/>
              <a:t>Multipurpose</a:t>
            </a:r>
            <a:r>
              <a:rPr lang="nb-NO" dirty="0" smtClean="0"/>
              <a:t>, General Cargo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7200000" y="1008000"/>
            <a:ext cx="1296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Multipurpose/</a:t>
            </a:r>
          </a:p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Cargo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625" y="4190325"/>
            <a:ext cx="2016000" cy="16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Multipurpose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vessels carry different classes of cargo – e.g. liquid and general cargo – at the same time.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000" i="1" dirty="0" smtClean="0"/>
              <a:t> </a:t>
            </a:r>
            <a:endParaRPr lang="nb-NO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80425" y="4190325"/>
            <a:ext cx="1980000" cy="16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General cargo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vessels carry packaged items like chemicals, foods, furniture, machinery, vehicles, footwear, garments, etc.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b-NO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457199" y="1080000"/>
            <a:ext cx="2809875" cy="297537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Supporting solutions to the vessels which is designed to operate in the multipurpose or general cargo market, requiring specialized operating capabilities. </a:t>
            </a:r>
          </a:p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Product range includes: </a:t>
            </a:r>
            <a:r>
              <a:rPr lang="en-US" sz="1400" dirty="0" smtClean="0"/>
              <a:t>     40-2500 t heavy lift cranes, side loading systems, hatch covers and mooring winches. </a:t>
            </a:r>
          </a:p>
        </p:txBody>
      </p:sp>
      <p:pic>
        <p:nvPicPr>
          <p:cNvPr id="11" name="Content Placeholder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" t="16426" r="1301" b="4885"/>
          <a:stretch/>
        </p:blipFill>
        <p:spPr>
          <a:xfrm>
            <a:off x="3520428" y="1008000"/>
            <a:ext cx="2445092" cy="3132000"/>
          </a:xfrm>
          <a:prstGeom prst="rect">
            <a:avLst/>
          </a:prstGeom>
          <a:effectLst>
            <a:outerShdw blurRad="292100" dist="139700" dir="2700000" algn="ctr" rotWithShape="0">
              <a:schemeClr val="bg2">
                <a:lumMod val="50000"/>
                <a:alpha val="65000"/>
              </a:scheme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V="1">
            <a:off x="6660000" y="1152000"/>
            <a:ext cx="0" cy="374400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488000" y="1692000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488000" y="2129325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88000" y="1692000"/>
            <a:ext cx="0" cy="432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859018"/>
              </p:ext>
            </p:extLst>
          </p:nvPr>
        </p:nvGraphicFramePr>
        <p:xfrm>
          <a:off x="6444000" y="3384000"/>
          <a:ext cx="2772000" cy="12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96000" y="3276000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 percentage of TTS revenue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2000" y="1548000"/>
            <a:ext cx="891000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NMF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(Hamburg, Germany)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Center of Excellence</a:t>
            </a:r>
          </a:p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000" y="1956211"/>
            <a:ext cx="891000" cy="270000"/>
          </a:xfrm>
          <a:prstGeom prst="rect">
            <a:avLst/>
          </a:prstGeom>
          <a:pattFill prst="pct25">
            <a:fgClr>
              <a:srgbClr val="F1C400"/>
            </a:fgClr>
            <a:bgClr>
              <a:schemeClr val="bg1"/>
            </a:bgClr>
          </a:patt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TTS-SCM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(Guangzhou, China) *)</a:t>
            </a:r>
          </a:p>
        </p:txBody>
      </p:sp>
    </p:spTree>
    <p:extLst>
      <p:ext uri="{BB962C8B-B14F-4D97-AF65-F5344CB8AC3E}">
        <p14:creationId xmlns:p14="http://schemas.microsoft.com/office/powerpoint/2010/main" val="12034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unit: </a:t>
            </a:r>
            <a:r>
              <a:rPr lang="nb-NO" dirty="0" err="1" smtClean="0"/>
              <a:t>Shipyard</a:t>
            </a:r>
            <a:r>
              <a:rPr lang="nb-NO" dirty="0" smtClean="0"/>
              <a:t> Solutions</a:t>
            </a:r>
            <a:endParaRPr lang="nb-NO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457200" y="1080000"/>
            <a:ext cx="2700000" cy="30294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Solutions for navy yards, commercial repair yards, newbuilding yards.</a:t>
            </a:r>
          </a:p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Docking solutions and transfer systems, fast docking tools.</a:t>
            </a:r>
          </a:p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Product range includes: </a:t>
            </a:r>
            <a:r>
              <a:rPr lang="en-US" sz="1400" dirty="0" smtClean="0"/>
              <a:t>Syncrolift ® (shiplift), slipway/wedged slipway, floating dock, </a:t>
            </a:r>
            <a:r>
              <a:rPr lang="en-US" sz="1400" dirty="0" err="1" smtClean="0"/>
              <a:t>docklift</a:t>
            </a:r>
            <a:r>
              <a:rPr lang="en-US" sz="1400" dirty="0" smtClean="0"/>
              <a:t>, ship transfer systems.</a:t>
            </a:r>
            <a:endParaRPr lang="nb-NO" sz="1400" dirty="0" smtClean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25" y="1063229"/>
            <a:ext cx="2360847" cy="3528000"/>
          </a:xfrm>
          <a:prstGeom prst="rect">
            <a:avLst/>
          </a:prstGeom>
          <a:effectLst>
            <a:outerShdw blurRad="292100" dist="139700" dir="2700000" algn="ctr" rotWithShape="0">
              <a:schemeClr val="bg2">
                <a:lumMod val="50000"/>
                <a:alpha val="65000"/>
              </a:scheme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V="1">
            <a:off x="6660000" y="1152000"/>
            <a:ext cx="0" cy="374400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0000" y="1008000"/>
            <a:ext cx="1296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Shipyard Solutions</a:t>
            </a:r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88000" y="1701526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357204"/>
              </p:ext>
            </p:extLst>
          </p:nvPr>
        </p:nvGraphicFramePr>
        <p:xfrm>
          <a:off x="6444000" y="3384000"/>
          <a:ext cx="2520000" cy="12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96000" y="3276000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 percentage of TTS revenue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2000" y="1548393"/>
            <a:ext cx="891000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1">
            <a:noAutofit/>
          </a:bodyPr>
          <a:lstStyle/>
          <a:p>
            <a:pPr algn="ctr"/>
            <a:endParaRPr 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</a:t>
            </a:r>
            <a:r>
              <a:rPr lang="en-US" sz="675" dirty="0" err="1">
                <a:latin typeface="Arial" panose="020B0604020202020204" pitchFamily="34" charset="0"/>
                <a:cs typeface="Arial" panose="020B0604020202020204" pitchFamily="34" charset="0"/>
              </a:rPr>
              <a:t>Syncrolift</a:t>
            </a:r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Drøbak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Norway)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Center of Excellence</a:t>
            </a:r>
          </a:p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unit: </a:t>
            </a:r>
            <a:r>
              <a:rPr lang="nb-NO" dirty="0" smtClean="0"/>
              <a:t>Services</a:t>
            </a:r>
            <a:endParaRPr lang="nb-NO" dirty="0"/>
          </a:p>
        </p:txBody>
      </p:sp>
      <p:sp>
        <p:nvSpPr>
          <p:cNvPr id="3" name="TextBox 2"/>
          <p:cNvSpPr txBox="1"/>
          <p:nvPr/>
        </p:nvSpPr>
        <p:spPr>
          <a:xfrm>
            <a:off x="7200000" y="612000"/>
            <a:ext cx="1296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457200" y="1080000"/>
            <a:ext cx="2700000" cy="3534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buClr>
                <a:srgbClr val="10687B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The Services business unit offers service and after sales activities for equipment delivered by TTS and former brand names.</a:t>
            </a:r>
          </a:p>
          <a:p>
            <a:pPr hangingPunct="0">
              <a:buClr>
                <a:srgbClr val="10687B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Repairs and maintenance, service agreements, installation and commissioning, training and support, modernizations, inspections.</a:t>
            </a:r>
          </a:p>
          <a:p>
            <a:pPr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Genuine OEM spare parts delivery. </a:t>
            </a:r>
            <a:endParaRPr lang="nb-NO" sz="1400" dirty="0" smtClean="0"/>
          </a:p>
          <a:p>
            <a:endParaRPr lang="nb-NO" sz="1200" dirty="0"/>
          </a:p>
        </p:txBody>
      </p:sp>
      <p:pic>
        <p:nvPicPr>
          <p:cNvPr id="12" name="Content Placeholder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1" r="12861"/>
          <a:stretch/>
        </p:blipFill>
        <p:spPr>
          <a:xfrm>
            <a:off x="3808579" y="1008000"/>
            <a:ext cx="2419129" cy="3528000"/>
          </a:xfrm>
          <a:prstGeom prst="rect">
            <a:avLst/>
          </a:prstGeom>
          <a:effectLst>
            <a:outerShdw blurRad="292100" dist="139700" dir="2700000" algn="ctr" rotWithShape="0">
              <a:schemeClr val="bg2">
                <a:lumMod val="50000"/>
                <a:alpha val="65000"/>
              </a:scheme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 flipV="1">
            <a:off x="6660000" y="1152000"/>
            <a:ext cx="0" cy="374400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452000" y="2610579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52000" y="1547798"/>
            <a:ext cx="14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26385"/>
              </p:ext>
            </p:extLst>
          </p:nvPr>
        </p:nvGraphicFramePr>
        <p:xfrm>
          <a:off x="6444000" y="3583744"/>
          <a:ext cx="2520000" cy="12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696000" y="3492000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 percentage of TTS revenue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452000" y="1548000"/>
            <a:ext cx="0" cy="106200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98958" y="2530487"/>
            <a:ext cx="891000" cy="16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Service stations</a:t>
            </a:r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8958" y="2179487"/>
            <a:ext cx="891000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675" dirty="0">
                <a:latin typeface="Arial" panose="020B0604020202020204" pitchFamily="34" charset="0"/>
                <a:cs typeface="Arial" panose="020B0604020202020204" pitchFamily="34" charset="0"/>
              </a:rPr>
              <a:t>TTS Marine AS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Kristiansand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, Norway)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Center of Excellence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444958" y="2314487"/>
            <a:ext cx="540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2958" y="2719487"/>
            <a:ext cx="828000" cy="675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Benelux</a:t>
            </a: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Brazil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Servi</a:t>
            </a:r>
            <a:r>
              <a:rPr lang="nb-NO" sz="600" b="1" dirty="0"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nb-NO" sz="600" dirty="0">
                <a:latin typeface="Arial" panose="020B0604020202020204" pitchFamily="34" charset="0"/>
                <a:cs typeface="Arial" panose="020B0604020202020204" pitchFamily="34" charset="0"/>
              </a:rPr>
              <a:t>TTS Marine Dubai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Greece</a:t>
            </a: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Marine (Italy)</a:t>
            </a: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Singapore</a:t>
            </a: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Marine (USA)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52958" y="1288487"/>
            <a:ext cx="8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</p:spPr>
        <p:txBody>
          <a:bodyPr wrap="none" rtlCol="0" anchor="ctr" anchorCtr="0">
            <a:noAutofit/>
          </a:bodyPr>
          <a:lstStyle/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Marine AB</a:t>
            </a: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</a:t>
            </a:r>
            <a:r>
              <a:rPr lang="nb-NO" sz="600" dirty="0">
                <a:latin typeface="Arial" panose="020B0604020202020204" pitchFamily="34" charset="0"/>
                <a:cs typeface="Arial" panose="020B0604020202020204" pitchFamily="34" charset="0"/>
              </a:rPr>
              <a:t>Marine </a:t>
            </a:r>
            <a:r>
              <a:rPr lang="nb-NO" sz="600" dirty="0" err="1">
                <a:latin typeface="Arial" panose="020B0604020202020204" pitchFamily="34" charset="0"/>
                <a:cs typeface="Arial" panose="020B0604020202020204" pitchFamily="34" charset="0"/>
              </a:rPr>
              <a:t>GmbH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nb-NO" sz="600" dirty="0">
                <a:latin typeface="Arial" panose="020B0604020202020204" pitchFamily="34" charset="0"/>
                <a:cs typeface="Arial" panose="020B0604020202020204" pitchFamily="34" charset="0"/>
              </a:rPr>
              <a:t>TTS NMF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Syncrolift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Liftec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Marine Korea</a:t>
            </a: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Shanghai</a:t>
            </a: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Hua 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</a:p>
          <a:p>
            <a:pPr marL="54000" indent="-54000">
              <a:buFont typeface="Arial" panose="020B0604020202020204" pitchFamily="34" charset="0"/>
              <a:buChar char="•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TTS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Bohai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536" y="205979"/>
            <a:ext cx="4619297" cy="856800"/>
          </a:xfrm>
        </p:spPr>
        <p:txBody>
          <a:bodyPr/>
          <a:lstStyle/>
          <a:p>
            <a:pPr algn="r"/>
            <a:r>
              <a:rPr lang="nb-NO" dirty="0" smtClean="0"/>
              <a:t>Far East Operations</a:t>
            </a:r>
            <a:endParaRPr lang="nb-NO" dirty="0"/>
          </a:p>
        </p:txBody>
      </p:sp>
      <p:pic>
        <p:nvPicPr>
          <p:cNvPr id="3" name="Picture 7" descr="gråtka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441" t="19434" r="170" b="7842"/>
          <a:stretch/>
        </p:blipFill>
        <p:spPr bwMode="auto">
          <a:xfrm>
            <a:off x="52702" y="48253"/>
            <a:ext cx="2945761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239050" y="1650492"/>
            <a:ext cx="3672000" cy="276999"/>
          </a:xfrm>
          <a:prstGeom prst="rect">
            <a:avLst/>
          </a:prstGeom>
          <a:solidFill>
            <a:schemeClr val="bg2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b-NO" sz="1200" dirty="0">
                <a:latin typeface="Arial" pitchFamily="34" charset="0"/>
                <a:ea typeface="MS PGothic" pitchFamily="34" charset="-128"/>
                <a:cs typeface="Arial" pitchFamily="34" charset="0"/>
              </a:rPr>
              <a:t>TTS 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Korea (Busan)</a:t>
            </a:r>
            <a:endParaRPr lang="nb-NO" sz="1200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239050" y="3532911"/>
            <a:ext cx="3672000" cy="276999"/>
          </a:xfrm>
          <a:prstGeom prst="rect">
            <a:avLst/>
          </a:prstGeom>
          <a:solidFill>
            <a:schemeClr val="bg2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b-NO" sz="1200" dirty="0">
                <a:latin typeface="Arial" pitchFamily="34" charset="0"/>
                <a:ea typeface="MS PGothic" pitchFamily="34" charset="-128"/>
                <a:cs typeface="Arial" pitchFamily="34" charset="0"/>
              </a:rPr>
              <a:t>TTS 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Vietnam (Haiphong)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39050" y="940864"/>
            <a:ext cx="3672000" cy="276999"/>
          </a:xfrm>
          <a:prstGeom prst="rect">
            <a:avLst/>
          </a:prstGeom>
          <a:solidFill>
            <a:schemeClr val="bg2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b-NO" sz="1200" dirty="0">
                <a:latin typeface="Arial" pitchFamily="34" charset="0"/>
                <a:ea typeface="MS PGothic" pitchFamily="34" charset="-128"/>
                <a:cs typeface="Arial" pitchFamily="34" charset="0"/>
              </a:rPr>
              <a:t>TTS 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Bohai </a:t>
            </a:r>
            <a:r>
              <a:rPr lang="nb-NO" sz="1200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Machinery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(Dalian)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239050" y="2764805"/>
            <a:ext cx="3672000" cy="276999"/>
          </a:xfrm>
          <a:prstGeom prst="rect">
            <a:avLst/>
          </a:prstGeom>
          <a:solidFill>
            <a:schemeClr val="bg2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TTS Marine (Shanghai)</a:t>
            </a:r>
            <a:endParaRPr lang="nb-NO" sz="1200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8" name="Straight Connector 21"/>
          <p:cNvCxnSpPr>
            <a:cxnSpLocks noChangeShapeType="1"/>
          </p:cNvCxnSpPr>
          <p:nvPr/>
        </p:nvCxnSpPr>
        <p:spPr bwMode="auto">
          <a:xfrm flipH="1">
            <a:off x="1298344" y="1262746"/>
            <a:ext cx="3808048" cy="1078694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21"/>
          <p:cNvCxnSpPr>
            <a:cxnSpLocks noChangeShapeType="1"/>
          </p:cNvCxnSpPr>
          <p:nvPr/>
        </p:nvCxnSpPr>
        <p:spPr bwMode="auto">
          <a:xfrm flipH="1">
            <a:off x="1131624" y="2813132"/>
            <a:ext cx="3974768" cy="60613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21"/>
          <p:cNvCxnSpPr>
            <a:cxnSpLocks noChangeShapeType="1"/>
          </p:cNvCxnSpPr>
          <p:nvPr/>
        </p:nvCxnSpPr>
        <p:spPr bwMode="auto">
          <a:xfrm flipH="1" flipV="1">
            <a:off x="649417" y="3612603"/>
            <a:ext cx="4447450" cy="732075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18345" y="3458713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latin typeface="Arial" pitchFamily="34" charset="0"/>
                <a:cs typeface="Arial" pitchFamily="34" charset="0"/>
              </a:rPr>
              <a:t>SINGAPORE</a:t>
            </a:r>
            <a:endParaRPr lang="nb-NO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809183" y="2686584"/>
            <a:ext cx="180000" cy="180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851533" y="2775032"/>
            <a:ext cx="180000" cy="180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942097" y="2251440"/>
            <a:ext cx="180000" cy="180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507516" y="2903883"/>
            <a:ext cx="180000" cy="180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18210" y="3458109"/>
            <a:ext cx="180000" cy="180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38000" y="4189878"/>
            <a:ext cx="3672000" cy="276999"/>
          </a:xfrm>
          <a:prstGeom prst="rect">
            <a:avLst/>
          </a:prstGeom>
          <a:solidFill>
            <a:schemeClr val="bg2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b-NO" sz="1200" dirty="0">
                <a:latin typeface="Arial" pitchFamily="34" charset="0"/>
                <a:ea typeface="MS PGothic" pitchFamily="34" charset="-128"/>
                <a:cs typeface="Arial" pitchFamily="34" charset="0"/>
              </a:rPr>
              <a:t>TTS 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Singapore</a:t>
            </a:r>
            <a:endParaRPr lang="nb-NO" sz="1200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089768" y="2442938"/>
            <a:ext cx="180000" cy="180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Straight Connector 21"/>
          <p:cNvCxnSpPr>
            <a:cxnSpLocks noChangeShapeType="1"/>
          </p:cNvCxnSpPr>
          <p:nvPr/>
        </p:nvCxnSpPr>
        <p:spPr bwMode="auto">
          <a:xfrm flipH="1">
            <a:off x="1394516" y="1804380"/>
            <a:ext cx="3687746" cy="707807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21"/>
          <p:cNvCxnSpPr>
            <a:cxnSpLocks noChangeShapeType="1"/>
          </p:cNvCxnSpPr>
          <p:nvPr/>
        </p:nvCxnSpPr>
        <p:spPr bwMode="auto">
          <a:xfrm flipH="1">
            <a:off x="1113094" y="2260719"/>
            <a:ext cx="3969168" cy="515865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39050" y="2437294"/>
            <a:ext cx="3672000" cy="276999"/>
          </a:xfrm>
          <a:prstGeom prst="rect">
            <a:avLst/>
          </a:prstGeom>
          <a:solidFill>
            <a:schemeClr val="bg2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b-NO" sz="1200" dirty="0">
                <a:latin typeface="Arial" pitchFamily="34" charset="0"/>
                <a:ea typeface="MS PGothic" pitchFamily="34" charset="-128"/>
                <a:cs typeface="Arial" pitchFamily="34" charset="0"/>
              </a:rPr>
              <a:t>TTS Hua 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Hai </a:t>
            </a:r>
            <a:r>
              <a:rPr lang="nb-NO" sz="1200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Ships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Equipment (Shanghai)</a:t>
            </a:r>
            <a:endParaRPr lang="nb-NO" sz="1200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239050" y="1262746"/>
            <a:ext cx="3672000" cy="276999"/>
          </a:xfrm>
          <a:prstGeom prst="rect">
            <a:avLst/>
          </a:prstGeom>
          <a:solidFill>
            <a:schemeClr val="bg2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b-NO" sz="1200" dirty="0">
                <a:latin typeface="Arial" pitchFamily="34" charset="0"/>
                <a:ea typeface="MS PGothic" pitchFamily="34" charset="-128"/>
                <a:cs typeface="Arial" pitchFamily="34" charset="0"/>
              </a:rPr>
              <a:t>TTS 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Marine Equipment (Dalian)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5239050" y="2033537"/>
            <a:ext cx="3672000" cy="276999"/>
          </a:xfrm>
          <a:prstGeom prst="rect">
            <a:avLst/>
          </a:prstGeom>
          <a:solidFill>
            <a:schemeClr val="bg2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b-NO" sz="1200" dirty="0">
                <a:latin typeface="Arial" pitchFamily="34" charset="0"/>
                <a:ea typeface="MS PGothic" pitchFamily="34" charset="-128"/>
                <a:cs typeface="Arial" pitchFamily="34" charset="0"/>
              </a:rPr>
              <a:t>TTS 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Marine Equipment </a:t>
            </a:r>
            <a:r>
              <a:rPr lang="nb-NO" sz="1200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JiangNan</a:t>
            </a:r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(Nantong)</a:t>
            </a:r>
            <a:endParaRPr lang="nb-NO" sz="1200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24" name="Straight Connector 21"/>
          <p:cNvCxnSpPr>
            <a:cxnSpLocks noChangeShapeType="1"/>
          </p:cNvCxnSpPr>
          <p:nvPr/>
        </p:nvCxnSpPr>
        <p:spPr bwMode="auto">
          <a:xfrm flipH="1" flipV="1">
            <a:off x="844441" y="3064833"/>
            <a:ext cx="4252426" cy="682608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654257" y="294627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latin typeface="Arial" pitchFamily="34" charset="0"/>
                <a:cs typeface="Arial" pitchFamily="34" charset="0"/>
              </a:rPr>
              <a:t>VIETNAM</a:t>
            </a:r>
            <a:endParaRPr lang="nb-NO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852" y="226071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CHINA</a:t>
            </a:r>
            <a:endParaRPr lang="nb-N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7393" y="244399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latin typeface="Arial" pitchFamily="34" charset="0"/>
                <a:cs typeface="Arial" pitchFamily="34" charset="0"/>
              </a:rPr>
              <a:t>KOREA</a:t>
            </a:r>
            <a:endParaRPr lang="nb-NO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46758" y="2813132"/>
            <a:ext cx="180000" cy="180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238000" y="3161436"/>
            <a:ext cx="3672000" cy="276999"/>
          </a:xfrm>
          <a:prstGeom prst="rect">
            <a:avLst/>
          </a:prstGeom>
          <a:solidFill>
            <a:schemeClr val="bg2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b-NO" sz="1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TTS-SCM (Guangzhou)</a:t>
            </a:r>
          </a:p>
        </p:txBody>
      </p:sp>
      <p:cxnSp>
        <p:nvCxnSpPr>
          <p:cNvPr id="32" name="Straight Connector 21"/>
          <p:cNvCxnSpPr>
            <a:cxnSpLocks noChangeShapeType="1"/>
          </p:cNvCxnSpPr>
          <p:nvPr/>
        </p:nvCxnSpPr>
        <p:spPr bwMode="auto">
          <a:xfrm flipH="1" flipV="1">
            <a:off x="977791" y="2931483"/>
            <a:ext cx="4128601" cy="383841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06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10677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dirty="0" smtClean="0"/>
              <a:t>The TTS Group</a:t>
            </a:r>
            <a:endParaRPr lang="nb-NO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7325"/>
            <a:ext cx="3592286" cy="36066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rgbClr val="007878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TTS provides cargo handling solutions and access systems to the international marine and offshore industries.</a:t>
            </a:r>
          </a:p>
          <a:p>
            <a:pPr eaLnBrk="0" hangingPunct="0">
              <a:buClr>
                <a:srgbClr val="007878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TTS’ resources are focused on design and engineering, assembly and testing.</a:t>
            </a:r>
          </a:p>
          <a:p>
            <a:pPr eaLnBrk="0" hangingPunct="0">
              <a:buClr>
                <a:srgbClr val="007878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Headquarters is in Bergen, Norway.</a:t>
            </a:r>
          </a:p>
          <a:p>
            <a:pPr eaLnBrk="0" hangingPunct="0">
              <a:buClr>
                <a:srgbClr val="007878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Listed on Oslo Stock Exchange since 1995.</a:t>
            </a:r>
          </a:p>
          <a:p>
            <a:pPr marL="0" indent="0">
              <a:buFont typeface="Arial"/>
              <a:buNone/>
            </a:pPr>
            <a:endParaRPr lang="nb-NO" dirty="0"/>
          </a:p>
        </p:txBody>
      </p:sp>
      <p:pic>
        <p:nvPicPr>
          <p:cNvPr id="4" name="Content Placeholder 4"/>
          <p:cNvPicPr>
            <a:picLocks noGrp="1"/>
          </p:cNvPicPr>
          <p:nvPr/>
        </p:nvPicPr>
        <p:blipFill rotWithShape="1">
          <a:blip r:embed="rId2"/>
          <a:srcRect l="8095"/>
          <a:stretch/>
        </p:blipFill>
        <p:spPr bwMode="auto">
          <a:xfrm>
            <a:off x="4409925" y="234375"/>
            <a:ext cx="1314000" cy="11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25" y="234000"/>
            <a:ext cx="1314000" cy="11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/>
          <p:cNvPicPr>
            <a:picLocks noGrp="1" noChangeAspect="1"/>
          </p:cNvPicPr>
          <p:nvPr/>
        </p:nvPicPr>
        <p:blipFill rotWithShape="1">
          <a:blip r:embed="rId4"/>
          <a:srcRect b="14013"/>
          <a:stretch/>
        </p:blipFill>
        <p:spPr bwMode="auto">
          <a:xfrm>
            <a:off x="4409925" y="2664000"/>
            <a:ext cx="1312941" cy="11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2"/>
          <a:stretch/>
        </p:blipFill>
        <p:spPr bwMode="auto">
          <a:xfrm>
            <a:off x="7361925" y="3888000"/>
            <a:ext cx="1312940" cy="11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3"/>
          <p:cNvPicPr>
            <a:picLocks noGrp="1" noChangeAspect="1"/>
          </p:cNvPicPr>
          <p:nvPr/>
        </p:nvPicPr>
        <p:blipFill rotWithShape="1">
          <a:blip r:embed="rId6"/>
          <a:srcRect l="12934" b="9333"/>
          <a:stretch/>
        </p:blipFill>
        <p:spPr bwMode="auto">
          <a:xfrm>
            <a:off x="4409925" y="1440000"/>
            <a:ext cx="1312941" cy="11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9" name="Content Placeholder 4"/>
          <p:cNvPicPr>
            <a:picLocks noGrp="1"/>
          </p:cNvPicPr>
          <p:nvPr/>
        </p:nvPicPr>
        <p:blipFill rotWithShape="1">
          <a:blip r:embed="rId7"/>
          <a:srcRect b="19517"/>
          <a:stretch/>
        </p:blipFill>
        <p:spPr bwMode="auto">
          <a:xfrm>
            <a:off x="5885925" y="234375"/>
            <a:ext cx="1314000" cy="11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10" name="Picture 2"/>
          <p:cNvPicPr>
            <a:picLocks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7" b="7833"/>
          <a:stretch/>
        </p:blipFill>
        <p:spPr bwMode="auto">
          <a:xfrm>
            <a:off x="5899667" y="1440000"/>
            <a:ext cx="2772000" cy="2340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navigator_lucka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9925" y="3888000"/>
            <a:ext cx="1312941" cy="1116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sp>
        <p:nvSpPr>
          <p:cNvPr id="13" name="Slide Number Placeholder 3"/>
          <p:cNvSpPr txBox="1">
            <a:spLocks/>
          </p:cNvSpPr>
          <p:nvPr/>
        </p:nvSpPr>
        <p:spPr>
          <a:xfrm>
            <a:off x="7727950" y="6387458"/>
            <a:ext cx="4508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088029-2181-644A-BD92-2C47D947A48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04" b="6690"/>
          <a:stretch/>
        </p:blipFill>
        <p:spPr>
          <a:xfrm>
            <a:off x="5885926" y="3887999"/>
            <a:ext cx="1372365" cy="1116000"/>
          </a:xfrm>
          <a:prstGeom prst="rect">
            <a:avLst/>
          </a:prstGeom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4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6393"/>
            <a:ext cx="5589271" cy="35535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/>
              <a:t>Long history of successful business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Unique </a:t>
            </a:r>
            <a:r>
              <a:rPr lang="en-US" sz="1600" dirty="0"/>
              <a:t>position in </a:t>
            </a:r>
            <a:r>
              <a:rPr lang="en-US" sz="1600" dirty="0" smtClean="0"/>
              <a:t>China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China is a “home market”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Early mover, valuable experiences and strong position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Business based on more than 15 years of successful joint venture cooperation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50/50 ownership with leading state owned corporations: CSSC (China State Shipbuilding Corporation) and DSIC (Dalian Shipbuilding Industry Corporation) 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Contributions: TTS brings technology, Chinese partners provides valuable market access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20-65% market share in China for selected marine products.</a:t>
            </a:r>
          </a:p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24" y="3439716"/>
            <a:ext cx="1800000" cy="1478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5029"/>
            <a:ext cx="1800000" cy="15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6" y="1831578"/>
            <a:ext cx="1800000" cy="15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position in 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00"/>
            <a:ext cx="9149287" cy="5147998"/>
          </a:xfr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78952" y="847769"/>
            <a:ext cx="4760997" cy="1182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10677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b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For further information, please visit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www.ttsgroup.com</a:t>
            </a:r>
          </a:p>
        </p:txBody>
      </p:sp>
    </p:spTree>
    <p:extLst>
      <p:ext uri="{BB962C8B-B14F-4D97-AF65-F5344CB8AC3E}">
        <p14:creationId xmlns:p14="http://schemas.microsoft.com/office/powerpoint/2010/main" val="203915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TTS’ vision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76" y="215900"/>
            <a:ext cx="3510000" cy="4680000"/>
          </a:xfrm>
          <a:prstGeom prst="rect">
            <a:avLst/>
          </a:prstGeom>
          <a:effectLst>
            <a:outerShdw blurRad="292100" dist="139700" dir="2700000" algn="ctr" rotWithShape="0">
              <a:schemeClr val="bg2">
                <a:lumMod val="50000"/>
                <a:alpha val="65000"/>
              </a:schemeClr>
            </a:outerShdw>
          </a:effectLst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457204" y="1216800"/>
            <a:ext cx="3819521" cy="16643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To be the global supplier of handling systems to the marine and offshore industry that has the strongest focus on end user satisfaction.</a:t>
            </a:r>
            <a:endParaRPr lang="nb-NO" sz="1600" dirty="0" smtClean="0"/>
          </a:p>
          <a:p>
            <a:endParaRPr lang="nb-N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27950" y="6387458"/>
            <a:ext cx="450850" cy="273844"/>
          </a:xfrm>
        </p:spPr>
        <p:txBody>
          <a:bodyPr/>
          <a:lstStyle/>
          <a:p>
            <a:fld id="{5D088029-2181-644A-BD92-2C47D947A48A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57200" y="3568926"/>
            <a:ext cx="3914576" cy="1664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0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Market-oriented approach.</a:t>
            </a:r>
          </a:p>
          <a:p>
            <a:pPr marL="342900" indent="-3420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Complete ship-type solutions and a life-time approach.</a:t>
            </a:r>
            <a:endParaRPr lang="nb-NO" sz="1600" dirty="0" smtClean="0"/>
          </a:p>
          <a:p>
            <a:pPr indent="-342000"/>
            <a:endParaRPr lang="nb-N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436785"/>
            <a:ext cx="2855914" cy="1144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10677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 smtClean="0"/>
              <a:t>A preferred global supplier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1932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gråtka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863" y="169200"/>
            <a:ext cx="8882851" cy="57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56887" y="3167171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27950" y="6387458"/>
            <a:ext cx="450850" cy="273844"/>
          </a:xfrm>
        </p:spPr>
        <p:txBody>
          <a:bodyPr/>
          <a:lstStyle/>
          <a:p>
            <a:fld id="{5D088029-2181-644A-BD92-2C47D947A48A}" type="slidenum">
              <a:rPr lang="en-US" smtClean="0"/>
              <a:t>4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000" y="54000"/>
            <a:ext cx="9036000" cy="50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txBody>
          <a:bodyPr wrap="square" lIns="457200" tIns="0" bIns="324000" rtlCol="0" anchor="ctr" anchorCtr="0">
            <a:noAutofit/>
          </a:bodyPr>
          <a:lstStyle/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TTS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 a global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company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with subsidiaries in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14 countries.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Worldwide workforce of approximately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1,000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specialists in their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field.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More than 50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years of engineering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experience.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Long history of organic growth and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acquisition.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Global solutions. Worldwide opportunities.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80836" y="3393315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ctangle 27"/>
          <p:cNvSpPr/>
          <p:nvPr/>
        </p:nvSpPr>
        <p:spPr>
          <a:xfrm>
            <a:off x="7242776" y="3446381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ctangle 28"/>
          <p:cNvSpPr/>
          <p:nvPr/>
        </p:nvSpPr>
        <p:spPr>
          <a:xfrm>
            <a:off x="7278401" y="3531752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ctangle 29"/>
          <p:cNvSpPr/>
          <p:nvPr/>
        </p:nvSpPr>
        <p:spPr>
          <a:xfrm>
            <a:off x="7356887" y="3167171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ctangle 30"/>
          <p:cNvSpPr/>
          <p:nvPr/>
        </p:nvSpPr>
        <p:spPr>
          <a:xfrm>
            <a:off x="7464887" y="3256237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ctangle 31"/>
          <p:cNvSpPr/>
          <p:nvPr/>
        </p:nvSpPr>
        <p:spPr>
          <a:xfrm>
            <a:off x="6939535" y="3743264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ctangle 32"/>
          <p:cNvSpPr/>
          <p:nvPr/>
        </p:nvSpPr>
        <p:spPr>
          <a:xfrm>
            <a:off x="6831535" y="4164840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ctangle 33"/>
          <p:cNvSpPr/>
          <p:nvPr/>
        </p:nvSpPr>
        <p:spPr>
          <a:xfrm>
            <a:off x="4512051" y="2674419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ctangle 34"/>
          <p:cNvSpPr/>
          <p:nvPr/>
        </p:nvSpPr>
        <p:spPr>
          <a:xfrm>
            <a:off x="4614288" y="2665382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ctangle 35"/>
          <p:cNvSpPr/>
          <p:nvPr/>
        </p:nvSpPr>
        <p:spPr>
          <a:xfrm>
            <a:off x="4777787" y="2574074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Rectangle 36"/>
          <p:cNvSpPr/>
          <p:nvPr/>
        </p:nvSpPr>
        <p:spPr>
          <a:xfrm>
            <a:off x="4885787" y="3148237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Rectangle 37"/>
          <p:cNvSpPr/>
          <p:nvPr/>
        </p:nvSpPr>
        <p:spPr>
          <a:xfrm>
            <a:off x="4592555" y="3040237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Rectangle 38"/>
          <p:cNvSpPr/>
          <p:nvPr/>
        </p:nvSpPr>
        <p:spPr>
          <a:xfrm>
            <a:off x="4607615" y="2454199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Rectangle 39"/>
          <p:cNvSpPr/>
          <p:nvPr/>
        </p:nvSpPr>
        <p:spPr>
          <a:xfrm>
            <a:off x="4499615" y="2356653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Rectangle 40"/>
          <p:cNvSpPr/>
          <p:nvPr/>
        </p:nvSpPr>
        <p:spPr>
          <a:xfrm>
            <a:off x="4403896" y="2400199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Rectangle 41"/>
          <p:cNvSpPr/>
          <p:nvPr/>
        </p:nvSpPr>
        <p:spPr>
          <a:xfrm>
            <a:off x="4349896" y="2292199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7727950" y="6387458"/>
            <a:ext cx="450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088029-2181-644A-BD92-2C47D947A4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71936" y="4897115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Rectangle 45"/>
          <p:cNvSpPr/>
          <p:nvPr/>
        </p:nvSpPr>
        <p:spPr>
          <a:xfrm>
            <a:off x="7135526" y="3588902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Rectangle 46"/>
          <p:cNvSpPr/>
          <p:nvPr/>
        </p:nvSpPr>
        <p:spPr>
          <a:xfrm>
            <a:off x="4407276" y="2741094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Rectangle 47"/>
          <p:cNvSpPr/>
          <p:nvPr/>
        </p:nvSpPr>
        <p:spPr>
          <a:xfrm>
            <a:off x="5676362" y="3510187"/>
            <a:ext cx="108000" cy="108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9" name="Picture 48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00" y="472621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TTS Group ASA</a:t>
            </a:r>
            <a:endParaRPr lang="nb-NO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7200" y="964800"/>
            <a:ext cx="8229600" cy="584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Historical turnover development 2006-2016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76250" y="12367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MNOK</a:t>
            </a:r>
            <a:endParaRPr lang="nb-NO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516577"/>
              </p:ext>
            </p:extLst>
          </p:nvPr>
        </p:nvGraphicFramePr>
        <p:xfrm>
          <a:off x="457200" y="1332000"/>
          <a:ext cx="7848000" cy="35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27950" y="5349233"/>
            <a:ext cx="450850" cy="273844"/>
          </a:xfrm>
        </p:spPr>
        <p:txBody>
          <a:bodyPr/>
          <a:lstStyle/>
          <a:p>
            <a:fld id="{5D088029-2181-644A-BD92-2C47D947A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600" cy="857250"/>
          </a:xfrm>
        </p:spPr>
        <p:txBody>
          <a:bodyPr/>
          <a:lstStyle/>
          <a:p>
            <a:r>
              <a:rPr lang="en-US" dirty="0" smtClean="0"/>
              <a:t>Industry leading products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57204" y="1216800"/>
            <a:ext cx="4391021" cy="41084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rgbClr val="007878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TTS offers solutions that increase profitability and competitiveness by improving productivity, quality and system capacities.  </a:t>
            </a:r>
          </a:p>
          <a:p>
            <a:pPr eaLnBrk="0" hangingPunct="0">
              <a:buClr>
                <a:srgbClr val="007878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TTS Group's growth and success originates from our dedicated focus on product and execution, quality and customer-oriented services across the entire organization.</a:t>
            </a:r>
          </a:p>
          <a:p>
            <a:pPr eaLnBrk="0" hangingPunct="0">
              <a:buClr>
                <a:srgbClr val="007878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To support our customers' high demands and profitability, we will deliver industry-leading products and services, and continue to stay in front with our technology. </a:t>
            </a:r>
          </a:p>
          <a:p>
            <a:endParaRPr lang="nb-NO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00" y="959775"/>
            <a:ext cx="2617270" cy="3924000"/>
          </a:xfrm>
          <a:effectLst>
            <a:outerShdw blurRad="292100" dist="139700" dir="2700000" algn="ctr" rotWithShape="0">
              <a:schemeClr val="bg2">
                <a:lumMod val="50000"/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Client relations</a:t>
            </a:r>
            <a:endParaRPr lang="en-US" dirty="0"/>
          </a:p>
        </p:txBody>
      </p:sp>
      <p:sp>
        <p:nvSpPr>
          <p:cNvPr id="4" name="Plassholder for innhold 3"/>
          <p:cNvSpPr txBox="1">
            <a:spLocks/>
          </p:cNvSpPr>
          <p:nvPr/>
        </p:nvSpPr>
        <p:spPr>
          <a:xfrm>
            <a:off x="457200" y="1216800"/>
            <a:ext cx="4038600" cy="2401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Long and strong partnership with blue-chip clients.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Comprehensive support to customers during project development, ship design and building phases.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First class life-time service and after-sale support, world-wide and 24/7.</a:t>
            </a:r>
          </a:p>
          <a:p>
            <a:endParaRPr lang="nb-NO" dirty="0"/>
          </a:p>
        </p:txBody>
      </p:sp>
      <p:pic>
        <p:nvPicPr>
          <p:cNvPr id="6" name="Picture 18" descr="http://raycarcarriers.com/images/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32" y="575156"/>
            <a:ext cx="2082459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503" y="1347121"/>
            <a:ext cx="2657647" cy="360000"/>
          </a:xfrm>
          <a:prstGeom prst="rect">
            <a:avLst/>
          </a:prstGeom>
        </p:spPr>
      </p:pic>
      <p:sp>
        <p:nvSpPr>
          <p:cNvPr id="1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727950" y="5311133"/>
            <a:ext cx="450850" cy="273844"/>
          </a:xfrm>
        </p:spPr>
        <p:txBody>
          <a:bodyPr/>
          <a:lstStyle/>
          <a:p>
            <a:fld id="{5D088029-2181-644A-BD92-2C47D947A48A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5" r="2997" b="19186"/>
          <a:stretch/>
        </p:blipFill>
        <p:spPr>
          <a:xfrm>
            <a:off x="4625844" y="1871556"/>
            <a:ext cx="1243502" cy="5990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35" y="2434358"/>
            <a:ext cx="807341" cy="7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88" y="3351496"/>
            <a:ext cx="2819400" cy="6381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1" r="1840"/>
          <a:stretch/>
        </p:blipFill>
        <p:spPr>
          <a:xfrm>
            <a:off x="5973027" y="1767522"/>
            <a:ext cx="2169818" cy="772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70" y="4113377"/>
            <a:ext cx="813911" cy="46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r="8104" b="20060"/>
          <a:stretch/>
        </p:blipFill>
        <p:spPr>
          <a:xfrm>
            <a:off x="6695095" y="4007449"/>
            <a:ext cx="2186152" cy="5225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92" y="1464023"/>
            <a:ext cx="776670" cy="72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83" y="2649584"/>
            <a:ext cx="2458927" cy="61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478" r="4118" b="24296"/>
          <a:stretch/>
        </p:blipFill>
        <p:spPr>
          <a:xfrm>
            <a:off x="7084629" y="477842"/>
            <a:ext cx="1812173" cy="7462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9631" b="6024"/>
          <a:stretch/>
        </p:blipFill>
        <p:spPr>
          <a:xfrm>
            <a:off x="4638005" y="3216277"/>
            <a:ext cx="894722" cy="108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5" y="3811145"/>
            <a:ext cx="2040948" cy="72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9" y="4199778"/>
            <a:ext cx="24003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of Top Three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75" y="234950"/>
            <a:ext cx="3546000" cy="4691063"/>
          </a:xfrm>
          <a:prstGeom prst="rect">
            <a:avLst/>
          </a:prstGeom>
          <a:effectLst>
            <a:outerShdw blurRad="292100" dist="139700" dir="2700000" algn="ctr" rotWithShape="0">
              <a:schemeClr val="bg2">
                <a:lumMod val="50000"/>
                <a:alpha val="65000"/>
              </a:schemeClr>
            </a:outerShdw>
          </a:effectLst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457204" y="1216800"/>
            <a:ext cx="3533771" cy="46910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TTS is one of the top three largest suppliers in its specialized market segments.</a:t>
            </a:r>
          </a:p>
          <a:p>
            <a:pPr marL="285750" indent="-285750">
              <a:spcBef>
                <a:spcPts val="480"/>
              </a:spcBef>
              <a:buClr>
                <a:srgbClr val="10687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Our organization is customer oriented, and we are organized to have a sharp focus on these ship type segments: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err="1"/>
              <a:t>RoRo</a:t>
            </a:r>
            <a:r>
              <a:rPr lang="en-US" sz="1200" dirty="0"/>
              <a:t>, </a:t>
            </a:r>
            <a:r>
              <a:rPr lang="en-US" sz="1200" dirty="0" smtClean="0"/>
              <a:t>Cruise, </a:t>
            </a:r>
            <a:r>
              <a:rPr lang="en-US" sz="1200" dirty="0"/>
              <a:t>Navy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Container, Bulk, Tank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Multipurpose, General Cargo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TTS also offer the best solutions within the areas of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Offshore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Shipyard solutions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Services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nb-N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27950" y="6387458"/>
            <a:ext cx="450850" cy="273844"/>
          </a:xfrm>
        </p:spPr>
        <p:txBody>
          <a:bodyPr/>
          <a:lstStyle/>
          <a:p>
            <a:fld id="{5D088029-2181-644A-BD92-2C47D947A4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9,200 vessels equipped by 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9,280 current ships sailing with TTS equipment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 Another 320 deliveries on order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73% of ships built after the millennium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080" y="989387"/>
            <a:ext cx="1909350" cy="3816000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tr" rotWithShape="0">
              <a:schemeClr val="bg2">
                <a:lumMod val="50000"/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6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06779"/>
      </a:dk2>
      <a:lt2>
        <a:srgbClr val="E0E0E0"/>
      </a:lt2>
      <a:accent1>
        <a:srgbClr val="F1C400"/>
      </a:accent1>
      <a:accent2>
        <a:srgbClr val="D86018"/>
      </a:accent2>
      <a:accent3>
        <a:srgbClr val="00798E"/>
      </a:accent3>
      <a:accent4>
        <a:srgbClr val="18A3C1"/>
      </a:accent4>
      <a:accent5>
        <a:srgbClr val="1ED8FF"/>
      </a:accent5>
      <a:accent6>
        <a:srgbClr val="808080"/>
      </a:accent6>
      <a:hlink>
        <a:srgbClr val="323FC5"/>
      </a:hlink>
      <a:folHlink>
        <a:srgbClr val="8C8D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1349</Words>
  <Application>Microsoft Office PowerPoint</Application>
  <PresentationFormat>On-screen Show (16:9)</PresentationFormat>
  <Paragraphs>259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MS PGothic</vt:lpstr>
      <vt:lpstr>Adobe Heiti Std R</vt:lpstr>
      <vt:lpstr>Arial</vt:lpstr>
      <vt:lpstr>Calibri</vt:lpstr>
      <vt:lpstr>Wingdings</vt:lpstr>
      <vt:lpstr>Office Theme</vt:lpstr>
      <vt:lpstr>PowerPoint Presentation</vt:lpstr>
      <vt:lpstr>PowerPoint Presentation</vt:lpstr>
      <vt:lpstr>TTS’ vision</vt:lpstr>
      <vt:lpstr>Global solutions. Worldwide opportunities.</vt:lpstr>
      <vt:lpstr>TTS Group ASA</vt:lpstr>
      <vt:lpstr>Industry leading products</vt:lpstr>
      <vt:lpstr>Key Client relations</vt:lpstr>
      <vt:lpstr>One of Top Three</vt:lpstr>
      <vt:lpstr>More than 9,200 vessels equipped by TTS</vt:lpstr>
      <vt:lpstr>..with more than 11,000 TTS deliveries</vt:lpstr>
      <vt:lpstr>TTS Organization</vt:lpstr>
      <vt:lpstr>TTS’ Business Units</vt:lpstr>
      <vt:lpstr>Business unit: RoRo, Cruise, Navy</vt:lpstr>
      <vt:lpstr>Business unit: Container, Bulk, Tank</vt:lpstr>
      <vt:lpstr>Business unit: Offshore</vt:lpstr>
      <vt:lpstr>Business unit: Multipurpose, General Cargo</vt:lpstr>
      <vt:lpstr>Business unit: Shipyard Solutions</vt:lpstr>
      <vt:lpstr>Business unit: Services</vt:lpstr>
      <vt:lpstr>Far East Operations</vt:lpstr>
      <vt:lpstr>Unique position in China</vt:lpstr>
      <vt:lpstr>PowerPoint Presentation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r</dc:creator>
  <cp:lastModifiedBy>Tarjei Isaksen</cp:lastModifiedBy>
  <cp:revision>154</cp:revision>
  <cp:lastPrinted>2017-03-06T08:48:36Z</cp:lastPrinted>
  <dcterms:created xsi:type="dcterms:W3CDTF">2013-04-22T12:10:11Z</dcterms:created>
  <dcterms:modified xsi:type="dcterms:W3CDTF">2017-05-12T05:44:49Z</dcterms:modified>
</cp:coreProperties>
</file>