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76" r:id="rId1"/>
  </p:sldMasterIdLst>
  <p:notesMasterIdLst>
    <p:notesMasterId r:id="rId37"/>
  </p:notesMasterIdLst>
  <p:handoutMasterIdLst>
    <p:handoutMasterId r:id="rId38"/>
  </p:handoutMasterIdLst>
  <p:sldIdLst>
    <p:sldId id="256" r:id="rId2"/>
    <p:sldId id="259" r:id="rId3"/>
    <p:sldId id="281" r:id="rId4"/>
    <p:sldId id="257" r:id="rId5"/>
    <p:sldId id="260" r:id="rId6"/>
    <p:sldId id="264" r:id="rId7"/>
    <p:sldId id="265" r:id="rId8"/>
    <p:sldId id="294" r:id="rId9"/>
    <p:sldId id="293" r:id="rId10"/>
    <p:sldId id="295" r:id="rId11"/>
    <p:sldId id="261" r:id="rId12"/>
    <p:sldId id="262" r:id="rId13"/>
    <p:sldId id="263" r:id="rId14"/>
    <p:sldId id="266" r:id="rId15"/>
    <p:sldId id="271" r:id="rId16"/>
    <p:sldId id="267" r:id="rId17"/>
    <p:sldId id="268" r:id="rId18"/>
    <p:sldId id="269" r:id="rId19"/>
    <p:sldId id="270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80" r:id="rId28"/>
    <p:sldId id="282" r:id="rId29"/>
    <p:sldId id="284" r:id="rId30"/>
    <p:sldId id="285" r:id="rId31"/>
    <p:sldId id="286" r:id="rId32"/>
    <p:sldId id="287" r:id="rId33"/>
    <p:sldId id="290" r:id="rId34"/>
    <p:sldId id="291" r:id="rId35"/>
    <p:sldId id="292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7" autoAdjust="0"/>
    <p:restoredTop sz="94291" autoAdjust="0"/>
  </p:normalViewPr>
  <p:slideViewPr>
    <p:cSldViewPr>
      <p:cViewPr varScale="1">
        <p:scale>
          <a:sx n="86" d="100"/>
          <a:sy n="86" d="100"/>
        </p:scale>
        <p:origin x="1382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-1344"/>
    </p:cViewPr>
  </p:sorterViewPr>
  <p:notesViewPr>
    <p:cSldViewPr>
      <p:cViewPr varScale="1">
        <p:scale>
          <a:sx n="55" d="100"/>
          <a:sy n="55" d="100"/>
        </p:scale>
        <p:origin x="-283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4AE891-9FD7-4DA2-9693-334B8F642E75}" type="datetimeFigureOut">
              <a:rPr lang="en-US" smtClean="0"/>
              <a:pPr/>
              <a:t>9/20/2021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A8E4F2-6B25-4702-94F6-785756DC6C3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4AF407-2363-48B0-B65D-5507EFF4296F}" type="datetimeFigureOut">
              <a:rPr lang="en-US" smtClean="0"/>
              <a:pPr/>
              <a:t>9/20/2021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5BA0AA-A944-4F78-8652-5883FDB095D3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BA0AA-A944-4F78-8652-5883FDB095D3}" type="slidenum">
              <a:rPr lang="en-IN" smtClean="0"/>
              <a:pPr/>
              <a:t>4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1DBF1-B9C3-4087-8F20-C9938FB29381}" type="datetimeFigureOut">
              <a:rPr lang="en-US" smtClean="0"/>
              <a:pPr/>
              <a:t>9/20/2021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090DA156-51DD-419D-B6C3-F32ADF004DB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1DBF1-B9C3-4087-8F20-C9938FB29381}" type="datetimeFigureOut">
              <a:rPr lang="en-US" smtClean="0"/>
              <a:pPr/>
              <a:t>9/20/2021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DA156-51DD-419D-B6C3-F32ADF004DB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1DBF1-B9C3-4087-8F20-C9938FB29381}" type="datetimeFigureOut">
              <a:rPr lang="en-US" smtClean="0"/>
              <a:pPr/>
              <a:t>9/20/2021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DA156-51DD-419D-B6C3-F32ADF004DB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1DBF1-B9C3-4087-8F20-C9938FB29381}" type="datetimeFigureOut">
              <a:rPr lang="en-US" smtClean="0"/>
              <a:pPr/>
              <a:t>9/20/2021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DA156-51DD-419D-B6C3-F32ADF004DB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1DBF1-B9C3-4087-8F20-C9938FB29381}" type="datetimeFigureOut">
              <a:rPr lang="en-US" smtClean="0"/>
              <a:pPr/>
              <a:t>9/20/2021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90DA156-51DD-419D-B6C3-F32ADF004DB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1DBF1-B9C3-4087-8F20-C9938FB29381}" type="datetimeFigureOut">
              <a:rPr lang="en-US" smtClean="0"/>
              <a:pPr/>
              <a:t>9/20/2021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DA156-51DD-419D-B6C3-F32ADF004DB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1DBF1-B9C3-4087-8F20-C9938FB29381}" type="datetimeFigureOut">
              <a:rPr lang="en-US" smtClean="0"/>
              <a:pPr/>
              <a:t>9/20/2021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DA156-51DD-419D-B6C3-F32ADF004DB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1DBF1-B9C3-4087-8F20-C9938FB29381}" type="datetimeFigureOut">
              <a:rPr lang="en-US" smtClean="0"/>
              <a:pPr/>
              <a:t>9/20/2021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DA156-51DD-419D-B6C3-F32ADF004DB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1DBF1-B9C3-4087-8F20-C9938FB29381}" type="datetimeFigureOut">
              <a:rPr lang="en-US" smtClean="0"/>
              <a:pPr/>
              <a:t>9/20/2021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DA156-51DD-419D-B6C3-F32ADF004DB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1DBF1-B9C3-4087-8F20-C9938FB29381}" type="datetimeFigureOut">
              <a:rPr lang="en-US" smtClean="0"/>
              <a:pPr/>
              <a:t>9/20/2021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DA156-51DD-419D-B6C3-F32ADF004DB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1DBF1-B9C3-4087-8F20-C9938FB29381}" type="datetimeFigureOut">
              <a:rPr lang="en-US" smtClean="0"/>
              <a:pPr/>
              <a:t>9/20/2021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90DA156-51DD-419D-B6C3-F32ADF004DB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F41DBF1-B9C3-4087-8F20-C9938FB29381}" type="datetimeFigureOut">
              <a:rPr lang="en-US" smtClean="0"/>
              <a:pPr/>
              <a:t>9/20/2021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090DA156-51DD-419D-B6C3-F32ADF004DB7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77" r:id="rId1"/>
    <p:sldLayoutId id="2147484178" r:id="rId2"/>
    <p:sldLayoutId id="2147484179" r:id="rId3"/>
    <p:sldLayoutId id="2147484180" r:id="rId4"/>
    <p:sldLayoutId id="2147484181" r:id="rId5"/>
    <p:sldLayoutId id="2147484182" r:id="rId6"/>
    <p:sldLayoutId id="2147484183" r:id="rId7"/>
    <p:sldLayoutId id="2147484184" r:id="rId8"/>
    <p:sldLayoutId id="2147484185" r:id="rId9"/>
    <p:sldLayoutId id="2147484186" r:id="rId10"/>
    <p:sldLayoutId id="214748418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zone.com/articles/simplifying-content-projection-in-angular" TargetMode="External"/><Relationship Id="rId2" Type="http://schemas.openxmlformats.org/officeDocument/2006/relationships/hyperlink" Target="https://stackblitz.com/angular/ldeplxylvaj?file=src%2Fapp%2Fapp.component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freecodecamp.org/news/everything-you-need-to-know-about-ng-template-ng-content-ng-container-and-ngtemplateoutlet-4b7b51223691/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blitz.com/edit/angular-dynamic-components-example?file=src%2Fapp%2Fapp.component.ts" TargetMode="External"/><Relationship Id="rId2" Type="http://schemas.openxmlformats.org/officeDocument/2006/relationships/hyperlink" Target="https://stackblitz.com/edit/angular-componentfactoryresolver-example?file=src%2Fapp%2Fapp.component.ts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blitz.com/angular/ymrdylabkpo?file=src%2Fapp%2Fapp.component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io/guide/attribute-directive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burst.io/understanding-angular-guards-347b452e1892" TargetMode="External"/><Relationship Id="rId2" Type="http://schemas.openxmlformats.org/officeDocument/2006/relationships/hyperlink" Target="https://stackblitz.com/edit/angular-route-guards?file=src%2Fapp%2Fapp.module.ts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siam-vit/how-an-angular-app-work-behind-the-scenes-angular-flow-dcc4d1df27bd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4800" b="1">
                <a:ea typeface="Roboto Black" pitchFamily="2" charset="0"/>
              </a:rPr>
              <a:t>Angular</a:t>
            </a:r>
            <a:endParaRPr lang="en-IN" b="1" dirty="0">
              <a:ea typeface="Roboto Black" pitchFamily="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21A10-9082-4606-BE90-C23859E3C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AOT Compilation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E79B8-211F-4A7C-8EE9-500E6701F2C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JIT – Just In Time Compilation</a:t>
            </a:r>
          </a:p>
          <a:p>
            <a:r>
              <a:rPr lang="en-IN" dirty="0"/>
              <a:t>AOT – Ahead of  Time Compilation</a:t>
            </a:r>
          </a:p>
          <a:p>
            <a:endParaRPr lang="en-IN" dirty="0"/>
          </a:p>
          <a:p>
            <a:r>
              <a:rPr lang="en-IN" dirty="0"/>
              <a:t>ng build –</a:t>
            </a:r>
            <a:r>
              <a:rPr lang="en-IN" dirty="0" err="1"/>
              <a:t>aot</a:t>
            </a:r>
            <a:endParaRPr lang="en-IN" dirty="0"/>
          </a:p>
          <a:p>
            <a:r>
              <a:rPr lang="en-IN" dirty="0"/>
              <a:t>ng serve –</a:t>
            </a:r>
            <a:r>
              <a:rPr lang="en-IN" dirty="0" err="1"/>
              <a:t>aot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9609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45072-26AE-465E-8ED3-7DBF54D5F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B2DE6-C142-406B-B02E-A563E58C52C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Components are the main building block for Angular applications. </a:t>
            </a:r>
          </a:p>
          <a:p>
            <a:r>
              <a:rPr lang="en-IN" dirty="0"/>
              <a:t>To create a component using the Angular CLI:</a:t>
            </a:r>
          </a:p>
          <a:p>
            <a:pPr marL="274320" lvl="1" indent="0">
              <a:buNone/>
            </a:pPr>
            <a:r>
              <a:rPr lang="en-IN" i="1" dirty="0">
                <a:solidFill>
                  <a:srgbClr val="00B050"/>
                </a:solidFill>
              </a:rPr>
              <a:t>ng generate component &lt;component-name&gt;</a:t>
            </a:r>
          </a:p>
          <a:p>
            <a:pPr marL="274320" lvl="1" indent="0">
              <a:buNone/>
            </a:pPr>
            <a:endParaRPr lang="en-IN" i="1" dirty="0"/>
          </a:p>
          <a:p>
            <a:pPr marL="342900" indent="-342900"/>
            <a:r>
              <a:rPr lang="en-IN" dirty="0"/>
              <a:t>By default, this command creates the following:</a:t>
            </a:r>
          </a:p>
          <a:p>
            <a:pPr marL="274320" lvl="1" indent="0">
              <a:buNone/>
            </a:pPr>
            <a:r>
              <a:rPr lang="en-IN" i="1" dirty="0"/>
              <a:t>A folder named after the component</a:t>
            </a:r>
          </a:p>
          <a:p>
            <a:pPr marL="274320" lvl="1" indent="0">
              <a:buNone/>
            </a:pPr>
            <a:r>
              <a:rPr lang="en-IN" i="1" dirty="0"/>
              <a:t>A component file, &lt;component-name&gt;.</a:t>
            </a:r>
            <a:r>
              <a:rPr lang="en-IN" i="1" dirty="0" err="1"/>
              <a:t>component.ts</a:t>
            </a:r>
            <a:endParaRPr lang="en-IN" i="1" dirty="0"/>
          </a:p>
          <a:p>
            <a:pPr marL="274320" lvl="1" indent="0">
              <a:buNone/>
            </a:pPr>
            <a:r>
              <a:rPr lang="en-IN" i="1" dirty="0"/>
              <a:t>A template file, &lt;component-name&gt;.component.html</a:t>
            </a:r>
          </a:p>
          <a:p>
            <a:pPr marL="274320" lvl="1" indent="0">
              <a:buNone/>
            </a:pPr>
            <a:r>
              <a:rPr lang="en-IN" i="1" dirty="0"/>
              <a:t>A CSS file, &lt;component-name&gt;.component.css</a:t>
            </a:r>
          </a:p>
          <a:p>
            <a:pPr marL="274320" lvl="1" indent="0">
              <a:buNone/>
            </a:pPr>
            <a:r>
              <a:rPr lang="en-IN" i="1" dirty="0"/>
              <a:t>A testing specification file, &lt;component-name&gt;.</a:t>
            </a:r>
            <a:r>
              <a:rPr lang="en-IN" i="1" dirty="0" err="1"/>
              <a:t>component.spec.ts</a:t>
            </a: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4192657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93473-D15C-4D0D-9572-91B065AD8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@component decorator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54E79-B1B2-4E71-A3F2-28210A3F011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274320" lvl="1" indent="0">
              <a:buNone/>
            </a:pPr>
            <a:r>
              <a:rPr lang="en-IN" dirty="0"/>
              <a:t>import { Component } from '@angular/core';</a:t>
            </a:r>
          </a:p>
          <a:p>
            <a:pPr marL="274320" lvl="1" indent="0">
              <a:buNone/>
            </a:pPr>
            <a:endParaRPr lang="en-IN" dirty="0"/>
          </a:p>
          <a:p>
            <a:pPr marL="274320" lvl="1" indent="0">
              <a:buNone/>
            </a:pPr>
            <a:r>
              <a:rPr lang="en-IN" dirty="0"/>
              <a:t>@Component({</a:t>
            </a:r>
          </a:p>
          <a:p>
            <a:pPr marL="274320" lvl="1" indent="0">
              <a:buNone/>
            </a:pPr>
            <a:r>
              <a:rPr lang="en-IN" dirty="0"/>
              <a:t>  selector: 'app-component-overview',</a:t>
            </a:r>
          </a:p>
          <a:p>
            <a:pPr marL="274320" lvl="1" indent="0">
              <a:buNone/>
            </a:pPr>
            <a:r>
              <a:rPr lang="en-IN" dirty="0"/>
              <a:t>  templateUrl: './component-overview.component.html’ </a:t>
            </a:r>
            <a:r>
              <a:rPr lang="en-IN" dirty="0">
                <a:solidFill>
                  <a:srgbClr val="FF0000"/>
                </a:solidFill>
              </a:rPr>
              <a:t>or</a:t>
            </a:r>
          </a:p>
          <a:p>
            <a:pPr marL="274320" lvl="1" indent="0">
              <a:buNone/>
            </a:pPr>
            <a:r>
              <a:rPr lang="en-IN" dirty="0">
                <a:solidFill>
                  <a:srgbClr val="FF0000"/>
                </a:solidFill>
              </a:rPr>
              <a:t>  </a:t>
            </a:r>
            <a:r>
              <a:rPr lang="en-IN" dirty="0"/>
              <a:t>template: '&lt;h1&gt;Hello World!&lt;/h1&gt;’                                      </a:t>
            </a:r>
            <a:r>
              <a:rPr lang="en-IN" dirty="0">
                <a:solidFill>
                  <a:srgbClr val="FF0000"/>
                </a:solidFill>
              </a:rPr>
              <a:t>//here we can also give template string,</a:t>
            </a:r>
          </a:p>
          <a:p>
            <a:pPr marL="274320" lvl="1" indent="0">
              <a:buNone/>
            </a:pPr>
            <a:r>
              <a:rPr lang="en-IN" dirty="0"/>
              <a:t>  styleUrls: ['./component-overview.component.css’] </a:t>
            </a:r>
            <a:r>
              <a:rPr lang="en-IN" dirty="0">
                <a:solidFill>
                  <a:srgbClr val="FF0000"/>
                </a:solidFill>
              </a:rPr>
              <a:t>or</a:t>
            </a:r>
          </a:p>
          <a:p>
            <a:pPr marL="274320" lvl="1" indent="0">
              <a:buNone/>
            </a:pPr>
            <a:r>
              <a:rPr lang="en-IN" dirty="0"/>
              <a:t>  styles: ['h1 { font-weight: normal; }']</a:t>
            </a:r>
          </a:p>
          <a:p>
            <a:pPr marL="274320" lvl="1" indent="0">
              <a:buNone/>
            </a:pPr>
            <a:r>
              <a:rPr lang="en-IN" dirty="0"/>
              <a:t>})</a:t>
            </a:r>
          </a:p>
          <a:p>
            <a:pPr marL="274320" lvl="1" indent="0">
              <a:buNone/>
            </a:pPr>
            <a:endParaRPr lang="en-IN" dirty="0"/>
          </a:p>
          <a:p>
            <a:pPr marL="274320" lvl="1" indent="0">
              <a:buNone/>
            </a:pPr>
            <a:r>
              <a:rPr lang="en-IN" dirty="0"/>
              <a:t>export class ComponentOverviewComponent { …code}</a:t>
            </a:r>
          </a:p>
        </p:txBody>
      </p:sp>
    </p:spTree>
    <p:extLst>
      <p:ext uri="{BB962C8B-B14F-4D97-AF65-F5344CB8AC3E}">
        <p14:creationId xmlns:p14="http://schemas.microsoft.com/office/powerpoint/2010/main" val="3976699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076BC-E27A-4566-8808-A8D05AF14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Component Lifecycle : 8	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C8F7DE-39FA-4841-947E-28FC564A4B08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950" y="1556792"/>
            <a:ext cx="7825356" cy="4225692"/>
          </a:xfrm>
        </p:spPr>
      </p:pic>
    </p:spTree>
    <p:extLst>
      <p:ext uri="{BB962C8B-B14F-4D97-AF65-F5344CB8AC3E}">
        <p14:creationId xmlns:p14="http://schemas.microsoft.com/office/powerpoint/2010/main" val="7416634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EC9A7-A2B5-433E-94D5-773374F3F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View Encapsulation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7BF394B-5313-4128-B713-562CCE032B1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ShadowDom</a:t>
            </a:r>
            <a:r>
              <a:rPr lang="en-IN" dirty="0"/>
              <a:t> – shadow DOM, style encapsulation </a:t>
            </a:r>
          </a:p>
          <a:p>
            <a:r>
              <a:rPr lang="en-IN" dirty="0">
                <a:solidFill>
                  <a:srgbClr val="FF0000"/>
                </a:solidFill>
              </a:rPr>
              <a:t>Emulated</a:t>
            </a:r>
            <a:r>
              <a:rPr lang="en-IN" dirty="0"/>
              <a:t> – default, no shadow DOM, style encapsulation</a:t>
            </a:r>
          </a:p>
          <a:p>
            <a:r>
              <a:rPr lang="en-IN" dirty="0">
                <a:solidFill>
                  <a:srgbClr val="FF0000"/>
                </a:solidFill>
              </a:rPr>
              <a:t>None</a:t>
            </a:r>
            <a:r>
              <a:rPr lang="en-IN" dirty="0"/>
              <a:t> – no shadow DOM, no style encapsulation</a:t>
            </a:r>
          </a:p>
          <a:p>
            <a:endParaRPr lang="en-IN" dirty="0"/>
          </a:p>
          <a:p>
            <a:r>
              <a:rPr lang="en-IN" dirty="0"/>
              <a:t>https://dzone.com/articles/what-is-viewencapsulation-in-angular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99878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69927-AE7D-4AFC-92A5-8FC413A4D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Component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8740C-3F86-45E8-8A2A-1B766CB5B0E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By setting styles or styleUrls metadata </a:t>
            </a:r>
          </a:p>
          <a:p>
            <a:pPr marL="274320" lvl="1" indent="0">
              <a:buNone/>
            </a:pPr>
            <a:r>
              <a:rPr lang="en-IN" i="1" dirty="0"/>
              <a:t>inside @component decorator.</a:t>
            </a:r>
          </a:p>
          <a:p>
            <a:pPr marL="274320" lvl="1" indent="0">
              <a:buNone/>
            </a:pPr>
            <a:r>
              <a:rPr lang="en-IN" i="1" dirty="0"/>
              <a:t>We can also use </a:t>
            </a:r>
            <a:r>
              <a:rPr lang="en-IN" b="1" i="1" dirty="0"/>
              <a:t>sass</a:t>
            </a:r>
            <a:r>
              <a:rPr lang="en-IN" i="1" dirty="0"/>
              <a:t> or </a:t>
            </a:r>
            <a:r>
              <a:rPr lang="en-IN" b="1" i="1" dirty="0"/>
              <a:t>less</a:t>
            </a:r>
            <a:r>
              <a:rPr lang="en-IN" i="1" dirty="0"/>
              <a:t> files in styleUrls</a:t>
            </a:r>
          </a:p>
          <a:p>
            <a:r>
              <a:rPr lang="en-IN" dirty="0"/>
              <a:t>Inline in the template HTML.</a:t>
            </a:r>
          </a:p>
          <a:p>
            <a:pPr marL="274320" lvl="1" indent="0">
              <a:buNone/>
            </a:pPr>
            <a:r>
              <a:rPr lang="en-IN" i="1" dirty="0"/>
              <a:t>&lt;style&gt;&lt;/style&gt; or </a:t>
            </a:r>
          </a:p>
          <a:p>
            <a:pPr marL="274320" lvl="1" indent="0">
              <a:buNone/>
            </a:pPr>
            <a:r>
              <a:rPr lang="en-IN" i="1" dirty="0"/>
              <a:t>&lt;link rel="stylesheet" href=“/component.css"&gt;</a:t>
            </a:r>
          </a:p>
          <a:p>
            <a:r>
              <a:rPr lang="en-IN" dirty="0"/>
              <a:t>With CSS imports.</a:t>
            </a:r>
          </a:p>
          <a:p>
            <a:pPr marL="320040" lvl="1" indent="0">
              <a:buNone/>
            </a:pPr>
            <a:r>
              <a:rPr lang="en-IN" i="1" dirty="0"/>
              <a:t>@import './hero-details-box.css’;</a:t>
            </a:r>
          </a:p>
          <a:p>
            <a:pPr marL="320040" lvl="1" indent="0">
              <a:buNone/>
            </a:pPr>
            <a:endParaRPr lang="en-IN" i="1" dirty="0"/>
          </a:p>
          <a:p>
            <a:pPr marL="320040" lvl="1" indent="0">
              <a:buNone/>
            </a:pP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12112287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EC9A7-A2B5-433E-94D5-773374F3F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Component Interaction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7BF394B-5313-4128-B713-562CCE032B1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Component Interaction in angular done in 4 ways,</a:t>
            </a:r>
          </a:p>
          <a:p>
            <a:pPr lvl="1"/>
            <a:r>
              <a:rPr lang="en-IN" dirty="0"/>
              <a:t>@Input</a:t>
            </a:r>
          </a:p>
          <a:p>
            <a:pPr lvl="1"/>
            <a:r>
              <a:rPr lang="en-IN" dirty="0"/>
              <a:t>@output</a:t>
            </a:r>
          </a:p>
          <a:p>
            <a:pPr lvl="1"/>
            <a:r>
              <a:rPr lang="en-IN" dirty="0"/>
              <a:t>@ViewChild</a:t>
            </a:r>
          </a:p>
          <a:p>
            <a:pPr lvl="1"/>
            <a:r>
              <a:rPr lang="en-IN" dirty="0"/>
              <a:t>Service file</a:t>
            </a:r>
          </a:p>
          <a:p>
            <a:pPr lvl="1"/>
            <a:endParaRPr lang="en-IN" dirty="0"/>
          </a:p>
          <a:p>
            <a:r>
              <a:rPr lang="en-IN" dirty="0"/>
              <a:t>Reference https://medium.com/@halleshwar141/component-interaction-in-angular-4644b3180c6e</a:t>
            </a:r>
          </a:p>
        </p:txBody>
      </p:sp>
    </p:spTree>
    <p:extLst>
      <p:ext uri="{BB962C8B-B14F-4D97-AF65-F5344CB8AC3E}">
        <p14:creationId xmlns:p14="http://schemas.microsoft.com/office/powerpoint/2010/main" val="27478000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8F664-CABD-4298-8133-5220304A3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@Input : Parent to Child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AEF1BE-D1B8-4D9D-B067-F512DE035C3D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060848"/>
            <a:ext cx="5182055" cy="368168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B073A3-8D54-4D92-B367-5D177C2445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1967728"/>
            <a:ext cx="3960440" cy="3880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7584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8F664-CABD-4298-8133-5220304A3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@output : Child to Parent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160E72A9-8B62-4D3F-ABA3-CE3D9F0FBF5F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5671" y="1695475"/>
            <a:ext cx="5591175" cy="4143375"/>
          </a:xfr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EB026BA-2150-45B9-9C93-A2CD0D4453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1628800"/>
            <a:ext cx="5686425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7323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8F664-CABD-4298-8133-5220304A3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@ViewChild : Accessing Child values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54D2EEA-FCAE-4826-8306-6E62BAEBD509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6" y="1612602"/>
            <a:ext cx="5648325" cy="4514850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0F411CE-FBDE-400B-862B-DE73DE1534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837" y="1988840"/>
            <a:ext cx="3705225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875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Introduction</a:t>
            </a:r>
          </a:p>
          <a:p>
            <a:r>
              <a:rPr lang="en-IN" dirty="0"/>
              <a:t>Setup</a:t>
            </a:r>
          </a:p>
          <a:p>
            <a:r>
              <a:rPr lang="en-IN" dirty="0"/>
              <a:t>CLI Commands</a:t>
            </a:r>
          </a:p>
          <a:p>
            <a:r>
              <a:rPr lang="en-IN" dirty="0"/>
              <a:t>Component</a:t>
            </a:r>
          </a:p>
          <a:p>
            <a:pPr lvl="1"/>
            <a:r>
              <a:rPr lang="en-IN" dirty="0"/>
              <a:t>@component decorator</a:t>
            </a:r>
          </a:p>
          <a:p>
            <a:pPr lvl="1"/>
            <a:r>
              <a:rPr lang="en-IN" dirty="0"/>
              <a:t>Component lifecycle</a:t>
            </a:r>
          </a:p>
          <a:p>
            <a:pPr lvl="1"/>
            <a:r>
              <a:rPr lang="en-IN" dirty="0"/>
              <a:t>View Encapsulation</a:t>
            </a:r>
          </a:p>
          <a:p>
            <a:pPr lvl="1"/>
            <a:r>
              <a:rPr lang="en-IN" dirty="0"/>
              <a:t>Component Style</a:t>
            </a:r>
          </a:p>
          <a:p>
            <a:pPr lvl="1"/>
            <a:r>
              <a:rPr lang="en-IN" dirty="0"/>
              <a:t>Component Interaction</a:t>
            </a:r>
          </a:p>
          <a:p>
            <a:pPr lvl="1"/>
            <a:r>
              <a:rPr lang="en-IN" dirty="0"/>
              <a:t>Content Projection</a:t>
            </a:r>
          </a:p>
          <a:p>
            <a:pPr lvl="1"/>
            <a:r>
              <a:rPr lang="en-IN" dirty="0"/>
              <a:t>Dynamic Components</a:t>
            </a:r>
          </a:p>
          <a:p>
            <a:pPr marL="0" indent="0">
              <a:buNone/>
            </a:pPr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38728-344A-4EAD-A27B-D7B4EB447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Content Projection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E0D27-5EF1-43D2-807D-99A0EBC2FE8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Single slot content projection</a:t>
            </a:r>
          </a:p>
          <a:p>
            <a:r>
              <a:rPr lang="en-IN" dirty="0"/>
              <a:t>Multi-slot content projection</a:t>
            </a:r>
          </a:p>
          <a:p>
            <a:r>
              <a:rPr lang="en-IN" dirty="0"/>
              <a:t>Conditional content projection</a:t>
            </a:r>
          </a:p>
          <a:p>
            <a:endParaRPr lang="en-IN" dirty="0"/>
          </a:p>
          <a:p>
            <a:r>
              <a:rPr lang="en-IN" dirty="0"/>
              <a:t>Program:</a:t>
            </a:r>
          </a:p>
          <a:p>
            <a:r>
              <a:rPr lang="en-IN" dirty="0">
                <a:hlinkClick r:id="rId2"/>
              </a:rPr>
              <a:t>https://stackblitz.com/angular/ldeplxylvaj?file=src%2Fapp%2Fapp.component.html</a:t>
            </a:r>
            <a:endParaRPr lang="en-IN" dirty="0"/>
          </a:p>
          <a:p>
            <a:r>
              <a:rPr lang="en-IN" dirty="0">
                <a:hlinkClick r:id="rId3"/>
              </a:rPr>
              <a:t>https://dzone.com/articles/simplifying-content-projection-in-angular</a:t>
            </a:r>
            <a:endParaRPr lang="en-IN" dirty="0"/>
          </a:p>
          <a:p>
            <a:r>
              <a:rPr lang="en-IN" dirty="0">
                <a:hlinkClick r:id="rId4"/>
              </a:rPr>
              <a:t>https://www.freecodecamp.org/news/everything-you-need-to-know-about-ng-template-ng-content-ng-container-and-ngtemplateoutlet-4b7b51223691/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11989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3E08B-C429-41E3-8290-784906966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Content Projection : Cont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73B8AA-DFBB-4DFE-97A3-81EE5C029D1A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46" y="1916832"/>
            <a:ext cx="7989757" cy="4176464"/>
          </a:xfrm>
        </p:spPr>
      </p:pic>
    </p:spTree>
    <p:extLst>
      <p:ext uri="{BB962C8B-B14F-4D97-AF65-F5344CB8AC3E}">
        <p14:creationId xmlns:p14="http://schemas.microsoft.com/office/powerpoint/2010/main" val="33219392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3E08B-C429-41E3-8290-784906966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Dynamic Component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BB13BB-7362-4167-BA20-E5A022F86A0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err="1"/>
              <a:t>ComponentFactoryResolver</a:t>
            </a:r>
            <a:endParaRPr lang="en-IN" dirty="0"/>
          </a:p>
          <a:p>
            <a:endParaRPr lang="en-IN" dirty="0"/>
          </a:p>
          <a:p>
            <a:r>
              <a:rPr lang="en-IN" dirty="0">
                <a:hlinkClick r:id="rId2"/>
              </a:rPr>
              <a:t>https://stackblitz.com/edit/angular-componentfactoryresolver-example?file=src%2Fapp%2Fapp.component.ts</a:t>
            </a:r>
            <a:endParaRPr lang="en-IN" dirty="0"/>
          </a:p>
          <a:p>
            <a:r>
              <a:rPr lang="en-IN" dirty="0">
                <a:hlinkClick r:id="rId3"/>
              </a:rPr>
              <a:t>https://stackblitz.com/edit/angular-dynamic-components-example?file=src%2Fapp%2Fapp.component.ts</a:t>
            </a:r>
            <a:endParaRPr lang="en-IN" dirty="0"/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1493279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3E08B-C429-41E3-8290-784906966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Template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BB13BB-7362-4167-BA20-E5A022F86A0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933528"/>
          </a:xfrm>
        </p:spPr>
        <p:txBody>
          <a:bodyPr>
            <a:normAutofit lnSpcReduction="10000"/>
          </a:bodyPr>
          <a:lstStyle/>
          <a:p>
            <a:r>
              <a:rPr lang="en-IN" dirty="0"/>
              <a:t>Reference : </a:t>
            </a:r>
          </a:p>
          <a:p>
            <a:pPr marL="274320" lvl="1" indent="0">
              <a:buNone/>
            </a:pPr>
            <a:r>
              <a:rPr lang="en-IN" dirty="0">
                <a:hlinkClick r:id="rId2"/>
              </a:rPr>
              <a:t>https://stackblitz.com/angular/ymrdylabkpo?file=src%2Fapp%2Fapp.component.html</a:t>
            </a:r>
            <a:endParaRPr lang="en-IN" dirty="0"/>
          </a:p>
          <a:p>
            <a:pPr marL="274320" lvl="1" indent="0">
              <a:buNone/>
            </a:pPr>
            <a:endParaRPr lang="en-IN" dirty="0"/>
          </a:p>
          <a:p>
            <a:pPr marL="274320" lvl="1" indent="0">
              <a:buNone/>
            </a:pPr>
            <a:r>
              <a:rPr lang="en-IN" dirty="0">
                <a:solidFill>
                  <a:srgbClr val="FF0000"/>
                </a:solidFill>
              </a:rPr>
              <a:t>Template Interpolation:</a:t>
            </a:r>
          </a:p>
          <a:p>
            <a:pPr marL="342900" indent="-342900"/>
            <a:r>
              <a:rPr lang="en-IN" dirty="0"/>
              <a:t>interpolation uses the double curly braces {{ and }} as delimiters.</a:t>
            </a:r>
          </a:p>
          <a:p>
            <a:pPr marL="342900" indent="-342900"/>
            <a:r>
              <a:rPr lang="en-IN" i="1" dirty="0"/>
              <a:t>currentCustomer = 'Maria’;</a:t>
            </a:r>
          </a:p>
          <a:p>
            <a:pPr marL="342900" indent="-342900"/>
            <a:r>
              <a:rPr lang="pt-BR" i="1" dirty="0"/>
              <a:t>&lt;h3&gt;Current customer: {{ currentCustomer }}&lt;/h3&gt;</a:t>
            </a:r>
          </a:p>
          <a:p>
            <a:pPr marL="342900" indent="-342900"/>
            <a:endParaRPr lang="pt-BR" i="1" dirty="0"/>
          </a:p>
          <a:p>
            <a:pPr marL="274320" lvl="1" indent="0">
              <a:buNone/>
            </a:pPr>
            <a:r>
              <a:rPr lang="pt-BR" dirty="0">
                <a:solidFill>
                  <a:srgbClr val="FF0000"/>
                </a:solidFill>
              </a:rPr>
              <a:t>Template expressions:</a:t>
            </a:r>
          </a:p>
          <a:p>
            <a:pPr marL="342900" indent="-342900"/>
            <a:r>
              <a:rPr lang="en-IN" i="1" dirty="0"/>
              <a:t>&lt;p&gt;The sum of 1 + 1 is {{1 + 1}}.&lt;/p&gt;</a:t>
            </a:r>
            <a:endParaRPr lang="pt-BR" i="1" dirty="0"/>
          </a:p>
          <a:p>
            <a:pPr marL="342900" indent="-342900"/>
            <a:endParaRPr lang="en-IN" i="1" dirty="0"/>
          </a:p>
          <a:p>
            <a:endParaRPr lang="en-IN" dirty="0"/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894292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566CB-259D-4526-B5A8-BCD5D918C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745B8-F928-4E0D-B0B6-A37F9B457CB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274320" lvl="1" indent="0">
              <a:buNone/>
            </a:pPr>
            <a:r>
              <a:rPr lang="en-IN" dirty="0">
                <a:solidFill>
                  <a:srgbClr val="FF0000"/>
                </a:solidFill>
              </a:rPr>
              <a:t>Pipe</a:t>
            </a:r>
          </a:p>
          <a:p>
            <a:pPr lvl="1"/>
            <a:r>
              <a:rPr lang="en-IN" dirty="0"/>
              <a:t>uppercase, lowercase, currency, decimal, percent, slice, json</a:t>
            </a:r>
          </a:p>
          <a:p>
            <a:pPr marL="320040" lvl="1" indent="0">
              <a:buNone/>
            </a:pPr>
            <a:endParaRPr lang="en-IN" dirty="0"/>
          </a:p>
          <a:p>
            <a:pPr marL="274320" lvl="1" indent="0">
              <a:buNone/>
            </a:pPr>
            <a:r>
              <a:rPr lang="en-IN" dirty="0">
                <a:solidFill>
                  <a:srgbClr val="FF0000"/>
                </a:solidFill>
              </a:rPr>
              <a:t>Property Binding</a:t>
            </a:r>
          </a:p>
          <a:p>
            <a:pPr lvl="1"/>
            <a:r>
              <a:rPr lang="en-IN" dirty="0"/>
              <a:t>&lt;img </a:t>
            </a:r>
            <a:r>
              <a:rPr lang="en-IN" dirty="0">
                <a:solidFill>
                  <a:srgbClr val="00B050"/>
                </a:solidFill>
              </a:rPr>
              <a:t>[src]</a:t>
            </a:r>
            <a:r>
              <a:rPr lang="en-IN" dirty="0"/>
              <a:t>="itemImageUrl"&gt;</a:t>
            </a:r>
          </a:p>
          <a:p>
            <a:pPr lvl="1"/>
            <a:r>
              <a:rPr lang="en-IN" dirty="0"/>
              <a:t>@input is used, &lt;app-sample </a:t>
            </a:r>
            <a:r>
              <a:rPr lang="en-IN" dirty="0">
                <a:solidFill>
                  <a:srgbClr val="00B050"/>
                </a:solidFill>
              </a:rPr>
              <a:t>[color]</a:t>
            </a:r>
            <a:r>
              <a:rPr lang="en-IN" dirty="0"/>
              <a:t>=“primary”&gt;</a:t>
            </a:r>
          </a:p>
          <a:p>
            <a:pPr lvl="1"/>
            <a:endParaRPr lang="en-IN" dirty="0"/>
          </a:p>
          <a:p>
            <a:pPr marL="320040" lvl="1" indent="0">
              <a:buNone/>
            </a:pPr>
            <a:r>
              <a:rPr lang="en-IN" dirty="0"/>
              <a:t>But here interpolation and property binding produce same result.</a:t>
            </a:r>
          </a:p>
          <a:p>
            <a:pPr marL="320040" lvl="1" indent="0">
              <a:buNone/>
            </a:pPr>
            <a:r>
              <a:rPr lang="en-IN" dirty="0">
                <a:solidFill>
                  <a:srgbClr val="00B050"/>
                </a:solidFill>
              </a:rPr>
              <a:t>&lt;img src="{{itemImageUrl}}"&gt; </a:t>
            </a:r>
          </a:p>
          <a:p>
            <a:pPr marL="320040" lvl="1" indent="0">
              <a:buNone/>
            </a:pPr>
            <a:r>
              <a:rPr lang="en-IN" dirty="0">
                <a:solidFill>
                  <a:srgbClr val="00B050"/>
                </a:solidFill>
              </a:rPr>
              <a:t>&lt;img [src]="itemImageUrl"&gt;</a:t>
            </a:r>
          </a:p>
          <a:p>
            <a:pPr marL="320040" lvl="1" indent="0">
              <a:buNone/>
            </a:pPr>
            <a:endParaRPr lang="en-IN" dirty="0">
              <a:solidFill>
                <a:srgbClr val="00B050"/>
              </a:solidFill>
            </a:endParaRPr>
          </a:p>
          <a:p>
            <a:pPr marL="274320" lvl="1" indent="0">
              <a:buNone/>
            </a:pPr>
            <a:r>
              <a:rPr lang="en-IN" dirty="0">
                <a:solidFill>
                  <a:srgbClr val="FF0000"/>
                </a:solidFill>
              </a:rPr>
              <a:t>Attribute bindings:</a:t>
            </a:r>
          </a:p>
          <a:p>
            <a:pPr lvl="1"/>
            <a:r>
              <a:rPr lang="en-IN" dirty="0"/>
              <a:t>Starts with </a:t>
            </a:r>
            <a:r>
              <a:rPr lang="en-IN" dirty="0">
                <a:solidFill>
                  <a:srgbClr val="00B050"/>
                </a:solidFill>
              </a:rPr>
              <a:t>attr.</a:t>
            </a:r>
          </a:p>
          <a:p>
            <a:pPr lvl="1"/>
            <a:r>
              <a:rPr lang="en-IN" i="1" dirty="0"/>
              <a:t>&lt;p </a:t>
            </a:r>
            <a:r>
              <a:rPr lang="en-IN" i="1" dirty="0">
                <a:solidFill>
                  <a:srgbClr val="00B050"/>
                </a:solidFill>
              </a:rPr>
              <a:t>[attr.title]</a:t>
            </a:r>
            <a:r>
              <a:rPr lang="en-IN" i="1" dirty="0"/>
              <a:t>="true ? 'Remove' : 'Add’”&gt;attribute&lt;/p&gt;</a:t>
            </a:r>
          </a:p>
          <a:p>
            <a:pPr marL="320040" lvl="1" indent="0">
              <a:buNone/>
            </a:pPr>
            <a:endParaRPr lang="en-IN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39085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566CB-259D-4526-B5A8-BCD5D918C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745B8-F928-4E0D-B0B6-A37F9B457CB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274320" lvl="1" indent="0">
              <a:buNone/>
            </a:pPr>
            <a:r>
              <a:rPr lang="en-IN" dirty="0">
                <a:solidFill>
                  <a:srgbClr val="FF0000"/>
                </a:solidFill>
              </a:rPr>
              <a:t>Class bindings:</a:t>
            </a:r>
          </a:p>
          <a:p>
            <a:pPr marL="274320" lvl="1" indent="0">
              <a:buNone/>
            </a:pPr>
            <a:endParaRPr lang="en-IN" dirty="0">
              <a:solidFill>
                <a:srgbClr val="FF0000"/>
              </a:solidFill>
            </a:endParaRPr>
          </a:p>
          <a:p>
            <a:pPr marL="274320" lvl="1" indent="0">
              <a:buNone/>
            </a:pPr>
            <a:endParaRPr lang="en-IN" dirty="0">
              <a:solidFill>
                <a:srgbClr val="00B05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597A5F-66A0-478A-9DA2-1C36C5E886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601" y="1935433"/>
            <a:ext cx="6628589" cy="4084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9631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566CB-259D-4526-B5A8-BCD5D918C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745B8-F928-4E0D-B0B6-A37F9B457CB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274320" lvl="1" indent="0">
              <a:buNone/>
            </a:pPr>
            <a:r>
              <a:rPr lang="en-IN" dirty="0">
                <a:solidFill>
                  <a:srgbClr val="FF0000"/>
                </a:solidFill>
              </a:rPr>
              <a:t>Style bindings:</a:t>
            </a:r>
            <a:endParaRPr lang="en-IN" dirty="0">
              <a:solidFill>
                <a:srgbClr val="00B05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6C1D29-0407-4CC6-A41C-46F1E5B901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132856"/>
            <a:ext cx="6200775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1942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566CB-259D-4526-B5A8-BCD5D918C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745B8-F928-4E0D-B0B6-A37F9B457CB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274320" lvl="1" indent="0">
              <a:buNone/>
            </a:pPr>
            <a:r>
              <a:rPr lang="en-IN" dirty="0">
                <a:solidFill>
                  <a:srgbClr val="FF0000"/>
                </a:solidFill>
              </a:rPr>
              <a:t>Event Binding</a:t>
            </a:r>
          </a:p>
          <a:p>
            <a:pPr lvl="1"/>
            <a:r>
              <a:rPr lang="en-IN" i="1" dirty="0"/>
              <a:t>&lt;button </a:t>
            </a:r>
            <a:r>
              <a:rPr lang="en-IN" i="1" dirty="0">
                <a:solidFill>
                  <a:srgbClr val="00B050"/>
                </a:solidFill>
              </a:rPr>
              <a:t>(click)</a:t>
            </a:r>
            <a:r>
              <a:rPr lang="en-IN" i="1" dirty="0"/>
              <a:t>="onSave()"&gt;Save&lt;/button&gt;</a:t>
            </a:r>
          </a:p>
          <a:p>
            <a:pPr lvl="1"/>
            <a:endParaRPr lang="en-IN" i="1" dirty="0"/>
          </a:p>
          <a:p>
            <a:pPr lvl="1"/>
            <a:r>
              <a:rPr lang="en-IN" dirty="0"/>
              <a:t>@output is used, &lt;app-sample </a:t>
            </a:r>
            <a:r>
              <a:rPr lang="en-IN" dirty="0">
                <a:solidFill>
                  <a:srgbClr val="00B050"/>
                </a:solidFill>
              </a:rPr>
              <a:t>[delete]</a:t>
            </a:r>
            <a:r>
              <a:rPr lang="en-IN" dirty="0"/>
              <a:t>=“deleteItem($event)”&gt;</a:t>
            </a:r>
          </a:p>
          <a:p>
            <a:pPr lvl="1"/>
            <a:r>
              <a:rPr lang="en-IN" dirty="0"/>
              <a:t>@Output() </a:t>
            </a:r>
            <a:r>
              <a:rPr lang="en-IN" dirty="0">
                <a:solidFill>
                  <a:srgbClr val="00B050"/>
                </a:solidFill>
              </a:rPr>
              <a:t>delete</a:t>
            </a:r>
            <a:r>
              <a:rPr lang="en-IN" dirty="0"/>
              <a:t> = new EventEmitter&lt;Item&gt;();</a:t>
            </a:r>
          </a:p>
          <a:p>
            <a:pPr lvl="1"/>
            <a:r>
              <a:rPr lang="en-IN" dirty="0"/>
              <a:t> </a:t>
            </a:r>
            <a:r>
              <a:rPr lang="en-IN" dirty="0" err="1"/>
              <a:t>this.</a:t>
            </a:r>
            <a:r>
              <a:rPr lang="en-IN" dirty="0" err="1">
                <a:solidFill>
                  <a:srgbClr val="00B050"/>
                </a:solidFill>
              </a:rPr>
              <a:t>delete</a:t>
            </a:r>
            <a:r>
              <a:rPr lang="en-IN" dirty="0" err="1"/>
              <a:t>.emit</a:t>
            </a:r>
            <a:r>
              <a:rPr lang="en-IN" dirty="0"/>
              <a:t>(this.item);</a:t>
            </a:r>
          </a:p>
          <a:p>
            <a:pPr lvl="1"/>
            <a:endParaRPr lang="en-IN" dirty="0">
              <a:solidFill>
                <a:srgbClr val="00B050"/>
              </a:solidFill>
            </a:endParaRPr>
          </a:p>
          <a:p>
            <a:pPr marL="274320" lvl="1" indent="0">
              <a:buNone/>
            </a:pPr>
            <a:r>
              <a:rPr lang="en-IN" dirty="0">
                <a:solidFill>
                  <a:srgbClr val="FF0000"/>
                </a:solidFill>
              </a:rPr>
              <a:t>Two way Binding</a:t>
            </a:r>
          </a:p>
          <a:p>
            <a:pPr lvl="1"/>
            <a:r>
              <a:rPr lang="en-IN" i="1" dirty="0"/>
              <a:t>&lt;app-sizer </a:t>
            </a:r>
            <a:r>
              <a:rPr lang="en-IN" i="1" dirty="0">
                <a:solidFill>
                  <a:srgbClr val="00B050"/>
                </a:solidFill>
              </a:rPr>
              <a:t>[(size)]</a:t>
            </a:r>
            <a:r>
              <a:rPr lang="en-IN" i="1" dirty="0"/>
              <a:t>="fontSizePx"&gt;&lt;/app-sizer&gt;</a:t>
            </a:r>
          </a:p>
          <a:p>
            <a:pPr lvl="1"/>
            <a:endParaRPr lang="en-IN" i="1" dirty="0"/>
          </a:p>
          <a:p>
            <a:pPr lvl="1"/>
            <a:r>
              <a:rPr lang="en-IN" dirty="0"/>
              <a:t>Both property and event binding</a:t>
            </a:r>
          </a:p>
          <a:p>
            <a:pPr lvl="1"/>
            <a:r>
              <a:rPr lang="en-IN" i="1" dirty="0"/>
              <a:t> @Input()  size!: number | string;</a:t>
            </a:r>
          </a:p>
          <a:p>
            <a:pPr lvl="1"/>
            <a:r>
              <a:rPr lang="en-IN" i="1" dirty="0"/>
              <a:t> @Output() sizeChange = new EventEmitter&lt;number&gt;()</a:t>
            </a:r>
          </a:p>
        </p:txBody>
      </p:sp>
    </p:spTree>
    <p:extLst>
      <p:ext uri="{BB962C8B-B14F-4D97-AF65-F5344CB8AC3E}">
        <p14:creationId xmlns:p14="http://schemas.microsoft.com/office/powerpoint/2010/main" val="15441795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566CB-259D-4526-B5A8-BCD5D918C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Built-in directives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745B8-F928-4E0D-B0B6-A37F9B457CB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274320" lvl="1" indent="0">
              <a:buNone/>
            </a:pPr>
            <a:r>
              <a:rPr lang="en-IN" dirty="0">
                <a:solidFill>
                  <a:srgbClr val="FF0000"/>
                </a:solidFill>
              </a:rPr>
              <a:t>Attribute directives</a:t>
            </a:r>
          </a:p>
          <a:p>
            <a:pPr lvl="1"/>
            <a:r>
              <a:rPr lang="en-IN" i="1" dirty="0"/>
              <a:t>NgClass—adds and removes a set of CSS classes.</a:t>
            </a:r>
          </a:p>
          <a:p>
            <a:pPr lvl="1"/>
            <a:r>
              <a:rPr lang="en-IN" i="1" dirty="0"/>
              <a:t>NgStyle—adds and removes a set of HTML styles.</a:t>
            </a:r>
          </a:p>
          <a:p>
            <a:pPr lvl="1"/>
            <a:r>
              <a:rPr lang="en-IN" i="1" dirty="0"/>
              <a:t>NgModel - adds two-way data binding to an HTML form element.</a:t>
            </a:r>
          </a:p>
          <a:p>
            <a:pPr lvl="1"/>
            <a:endParaRPr lang="en-IN" dirty="0"/>
          </a:p>
          <a:p>
            <a:pPr marL="274320" lvl="1" indent="0">
              <a:buNone/>
            </a:pPr>
            <a:r>
              <a:rPr lang="en-IN" dirty="0">
                <a:solidFill>
                  <a:srgbClr val="FF0000"/>
                </a:solidFill>
              </a:rPr>
              <a:t>Structural directives</a:t>
            </a:r>
          </a:p>
          <a:p>
            <a:pPr lvl="1"/>
            <a:r>
              <a:rPr lang="en-IN" i="1" dirty="0"/>
              <a:t>*ngIf - conditionally creates or disposes of subviews from the template.</a:t>
            </a:r>
          </a:p>
          <a:p>
            <a:pPr lvl="1"/>
            <a:r>
              <a:rPr lang="en-IN" i="1" dirty="0"/>
              <a:t>*ngFor - repeat a node for each item in a list.</a:t>
            </a:r>
          </a:p>
          <a:p>
            <a:pPr lvl="1"/>
            <a:r>
              <a:rPr lang="en-IN" i="1" dirty="0"/>
              <a:t>ngSwitch - a set of directives that switch among alternative views.</a:t>
            </a:r>
          </a:p>
        </p:txBody>
      </p:sp>
    </p:spTree>
    <p:extLst>
      <p:ext uri="{BB962C8B-B14F-4D97-AF65-F5344CB8AC3E}">
        <p14:creationId xmlns:p14="http://schemas.microsoft.com/office/powerpoint/2010/main" val="10300251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566CB-259D-4526-B5A8-BCD5D918C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Directives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745B8-F928-4E0D-B0B6-A37F9B457CB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274320" lvl="1" indent="0">
              <a:buNone/>
            </a:pPr>
            <a:r>
              <a:rPr lang="en-IN">
                <a:solidFill>
                  <a:srgbClr val="FF0000"/>
                </a:solidFill>
              </a:rPr>
              <a:t>Directive is </a:t>
            </a:r>
            <a:br>
              <a:rPr lang="en-IN">
                <a:solidFill>
                  <a:srgbClr val="FF0000"/>
                </a:solidFill>
              </a:rPr>
            </a:br>
            <a:r>
              <a:rPr lang="en-IN">
                <a:solidFill>
                  <a:srgbClr val="FF0000"/>
                </a:solidFill>
              </a:rPr>
              <a:t>Attribute </a:t>
            </a:r>
            <a:r>
              <a:rPr lang="en-IN" dirty="0">
                <a:solidFill>
                  <a:srgbClr val="FF0000"/>
                </a:solidFill>
              </a:rPr>
              <a:t>directives</a:t>
            </a:r>
          </a:p>
          <a:p>
            <a:pPr lvl="1"/>
            <a:r>
              <a:rPr lang="en-IN" dirty="0">
                <a:hlinkClick r:id="rId2"/>
              </a:rPr>
              <a:t>https://angular.io/guide/attribute-directives</a:t>
            </a:r>
            <a:endParaRPr lang="en-IN" dirty="0"/>
          </a:p>
          <a:p>
            <a:pPr lvl="1"/>
            <a:r>
              <a:rPr lang="en-IN" dirty="0"/>
              <a:t>ng generate directive highlight</a:t>
            </a:r>
          </a:p>
          <a:p>
            <a:pPr lvl="2"/>
            <a:r>
              <a:rPr lang="en-IN" dirty="0"/>
              <a:t>Using CLI Commands</a:t>
            </a:r>
          </a:p>
          <a:p>
            <a:pPr lvl="1"/>
            <a:r>
              <a:rPr lang="en-IN" i="1" dirty="0"/>
              <a:t>&lt;p </a:t>
            </a:r>
            <a:r>
              <a:rPr lang="en-IN" i="1" dirty="0">
                <a:solidFill>
                  <a:srgbClr val="00B050"/>
                </a:solidFill>
              </a:rPr>
              <a:t>appHighlight</a:t>
            </a:r>
            <a:r>
              <a:rPr lang="en-IN" i="1" dirty="0"/>
              <a:t>&gt;hello&lt;/p&gt;</a:t>
            </a:r>
          </a:p>
          <a:p>
            <a:pPr marL="320040" lvl="1" indent="0">
              <a:buNone/>
            </a:pPr>
            <a:endParaRPr lang="en-IN" dirty="0"/>
          </a:p>
          <a:p>
            <a:pPr marL="274320" lvl="1" indent="0">
              <a:buNone/>
            </a:pPr>
            <a:r>
              <a:rPr lang="en-IN" dirty="0">
                <a:solidFill>
                  <a:srgbClr val="FF0000"/>
                </a:solidFill>
              </a:rPr>
              <a:t>Structural directives</a:t>
            </a:r>
          </a:p>
          <a:p>
            <a:pPr lvl="1"/>
            <a:r>
              <a:rPr lang="en-IN" dirty="0"/>
              <a:t>Creating own structural directives,</a:t>
            </a:r>
          </a:p>
          <a:p>
            <a:pPr lvl="1"/>
            <a:r>
              <a:rPr lang="en-IN" i="1" dirty="0"/>
              <a:t>&lt;p </a:t>
            </a:r>
            <a:r>
              <a:rPr lang="en-IN" i="1" dirty="0">
                <a:solidFill>
                  <a:srgbClr val="00B050"/>
                </a:solidFill>
              </a:rPr>
              <a:t>*appUnless=“condition”</a:t>
            </a:r>
            <a:r>
              <a:rPr lang="en-IN" i="1" dirty="0"/>
              <a:t>&gt;hello&lt;/p&gt;</a:t>
            </a:r>
          </a:p>
          <a:p>
            <a:pPr lvl="1"/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476101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IN" dirty="0"/>
              <a:t>Template</a:t>
            </a:r>
          </a:p>
          <a:p>
            <a:pPr lvl="1"/>
            <a:r>
              <a:rPr lang="en-IN" dirty="0"/>
              <a:t>Template Interpolation</a:t>
            </a:r>
          </a:p>
          <a:p>
            <a:pPr lvl="1"/>
            <a:r>
              <a:rPr lang="en-IN" dirty="0"/>
              <a:t>Template Expression</a:t>
            </a:r>
          </a:p>
          <a:p>
            <a:pPr lvl="1"/>
            <a:r>
              <a:rPr lang="en-IN" dirty="0"/>
              <a:t>Pipes</a:t>
            </a:r>
          </a:p>
          <a:p>
            <a:pPr lvl="1"/>
            <a:r>
              <a:rPr lang="en-IN" dirty="0"/>
              <a:t>Property, Event, Two-way bindings</a:t>
            </a:r>
          </a:p>
          <a:p>
            <a:pPr lvl="1"/>
            <a:r>
              <a:rPr lang="en-IN" dirty="0"/>
              <a:t>Attribute, Style and Class bindings</a:t>
            </a:r>
          </a:p>
          <a:p>
            <a:r>
              <a:rPr lang="en-IN" dirty="0"/>
              <a:t>Directives</a:t>
            </a:r>
          </a:p>
          <a:p>
            <a:pPr lvl="1"/>
            <a:r>
              <a:rPr lang="en-IN" dirty="0"/>
              <a:t>Built-in directives</a:t>
            </a:r>
          </a:p>
          <a:p>
            <a:pPr lvl="1"/>
            <a:r>
              <a:rPr lang="en-IN" dirty="0"/>
              <a:t>Attribute directives</a:t>
            </a:r>
          </a:p>
          <a:p>
            <a:pPr lvl="1"/>
            <a:r>
              <a:rPr lang="en-IN" dirty="0"/>
              <a:t>Structural directives</a:t>
            </a:r>
          </a:p>
          <a:p>
            <a:r>
              <a:rPr lang="en-IN" dirty="0"/>
              <a:t>Dependency Injection</a:t>
            </a:r>
          </a:p>
          <a:p>
            <a:r>
              <a:rPr lang="en-IN" dirty="0"/>
              <a:t>Routing</a:t>
            </a:r>
          </a:p>
          <a:p>
            <a:r>
              <a:rPr lang="en-IN" dirty="0"/>
              <a:t>Forms</a:t>
            </a:r>
          </a:p>
          <a:p>
            <a:pPr lvl="1"/>
            <a:r>
              <a:rPr lang="en-IN" dirty="0"/>
              <a:t>Reactive Forms</a:t>
            </a:r>
          </a:p>
          <a:p>
            <a:pPr lvl="1"/>
            <a:r>
              <a:rPr lang="en-IN" dirty="0"/>
              <a:t>Template Driven Forms</a:t>
            </a:r>
          </a:p>
          <a:p>
            <a:r>
              <a:rPr lang="en-IN" dirty="0"/>
              <a:t>Observables</a:t>
            </a:r>
          </a:p>
          <a:p>
            <a:pPr lvl="1"/>
            <a:r>
              <a:rPr lang="en-IN" dirty="0" err="1"/>
              <a:t>Rxjs</a:t>
            </a:r>
            <a:endParaRPr lang="en-IN" dirty="0"/>
          </a:p>
          <a:p>
            <a:pPr lvl="1"/>
            <a:r>
              <a:rPr lang="en-IN" dirty="0"/>
              <a:t>Promises vs observables</a:t>
            </a:r>
          </a:p>
          <a:p>
            <a:pPr lvl="1"/>
            <a:r>
              <a:rPr lang="en-IN" dirty="0"/>
              <a:t>operators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70009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81B3E-C9E5-433C-8D90-30366D878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Dependency injection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96469-6014-4688-923B-2C24311095F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Dependencies</a:t>
            </a:r>
            <a:r>
              <a:rPr lang="en-IN" dirty="0"/>
              <a:t> are services or objects that a class needs to perform its function. 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Dependency injection, or DI, </a:t>
            </a:r>
            <a:r>
              <a:rPr lang="en-IN" dirty="0"/>
              <a:t>is a design pattern in which a class requests dependencies from external sources rather than creating them.</a:t>
            </a:r>
          </a:p>
          <a:p>
            <a:endParaRPr lang="en-IN" dirty="0"/>
          </a:p>
          <a:p>
            <a:r>
              <a:rPr lang="en-IN" dirty="0">
                <a:solidFill>
                  <a:srgbClr val="FF0000"/>
                </a:solidFill>
              </a:rPr>
              <a:t>hero.service.ts</a:t>
            </a:r>
            <a:endParaRPr lang="en-IN" dirty="0"/>
          </a:p>
          <a:p>
            <a:pPr marL="0" indent="0">
              <a:buNone/>
            </a:pPr>
            <a:r>
              <a:rPr lang="en-IN" i="1" dirty="0"/>
              <a:t>import { Injectable } from '@angular/core’; </a:t>
            </a:r>
          </a:p>
          <a:p>
            <a:pPr marL="0" indent="0">
              <a:buNone/>
            </a:pPr>
            <a:r>
              <a:rPr lang="en-IN" i="1" dirty="0">
                <a:solidFill>
                  <a:srgbClr val="00B050"/>
                </a:solidFill>
              </a:rPr>
              <a:t>@Injectable</a:t>
            </a:r>
            <a:r>
              <a:rPr lang="en-IN" i="1" dirty="0"/>
              <a:t>({ </a:t>
            </a:r>
            <a:r>
              <a:rPr lang="en-IN" i="1" dirty="0">
                <a:solidFill>
                  <a:srgbClr val="00B050"/>
                </a:solidFill>
              </a:rPr>
              <a:t>providedIn: 'root’, </a:t>
            </a:r>
            <a:r>
              <a:rPr lang="en-IN" i="1" dirty="0"/>
              <a:t>//visible throughout the application })</a:t>
            </a:r>
          </a:p>
          <a:p>
            <a:pPr marL="0" indent="0">
              <a:buNone/>
            </a:pPr>
            <a:endParaRPr lang="en-IN" i="1" dirty="0"/>
          </a:p>
          <a:p>
            <a:pPr marL="0" indent="0">
              <a:buNone/>
            </a:pPr>
            <a:r>
              <a:rPr lang="en-IN" i="1" dirty="0"/>
              <a:t>export class HeroService {</a:t>
            </a:r>
          </a:p>
          <a:p>
            <a:pPr marL="0" indent="0">
              <a:buNone/>
            </a:pPr>
            <a:r>
              <a:rPr lang="en-IN" i="1" dirty="0"/>
              <a:t>  getHeroes() { return true; }</a:t>
            </a:r>
          </a:p>
          <a:p>
            <a:pPr marL="0" indent="0">
              <a:buNone/>
            </a:pPr>
            <a:r>
              <a:rPr lang="en-IN" i="1" dirty="0"/>
              <a:t>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>
                <a:solidFill>
                  <a:srgbClr val="FF0000"/>
                </a:solidFill>
              </a:rPr>
              <a:t>hero.component.ts</a:t>
            </a:r>
            <a:endParaRPr lang="en-I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i="1" dirty="0"/>
              <a:t>constructor(</a:t>
            </a:r>
            <a:r>
              <a:rPr lang="en-IN" i="1" dirty="0">
                <a:solidFill>
                  <a:srgbClr val="00B050"/>
                </a:solidFill>
              </a:rPr>
              <a:t>heroService: HeroService</a:t>
            </a:r>
            <a:r>
              <a:rPr lang="en-IN" i="1" dirty="0"/>
              <a:t>) //Dependency Injection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96381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68FDD-CCD4-4427-9A9D-CDCD3D3A2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Angular Routing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652FC-B69E-4463-B069-DE450B5394C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In a single-page app, you change what the user sees by </a:t>
            </a:r>
            <a:r>
              <a:rPr lang="en-IN" dirty="0">
                <a:solidFill>
                  <a:srgbClr val="00B050"/>
                </a:solidFill>
              </a:rPr>
              <a:t>showing or hiding portions </a:t>
            </a:r>
            <a:r>
              <a:rPr lang="en-IN" dirty="0"/>
              <a:t>of the display that correspond to particular components, rather than going out to the server to </a:t>
            </a:r>
            <a:r>
              <a:rPr lang="en-IN" dirty="0">
                <a:solidFill>
                  <a:srgbClr val="00B050"/>
                </a:solidFill>
              </a:rPr>
              <a:t>get a new page</a:t>
            </a:r>
            <a:r>
              <a:rPr lang="en-IN" dirty="0"/>
              <a:t>. </a:t>
            </a:r>
          </a:p>
          <a:p>
            <a:r>
              <a:rPr lang="en-IN" dirty="0"/>
              <a:t>To handle the navigation from </a:t>
            </a:r>
            <a:r>
              <a:rPr lang="en-IN" dirty="0">
                <a:solidFill>
                  <a:srgbClr val="00B050"/>
                </a:solidFill>
              </a:rPr>
              <a:t>one view to the next</a:t>
            </a:r>
            <a:r>
              <a:rPr lang="en-IN" dirty="0"/>
              <a:t>, you use the Angular Router.</a:t>
            </a:r>
          </a:p>
          <a:p>
            <a:endParaRPr lang="en-IN" i="1" dirty="0"/>
          </a:p>
          <a:p>
            <a:r>
              <a:rPr lang="en-IN" i="1" dirty="0"/>
              <a:t>ng new routing-app </a:t>
            </a:r>
            <a:r>
              <a:rPr lang="en-IN" i="1" dirty="0">
                <a:solidFill>
                  <a:srgbClr val="00B050"/>
                </a:solidFill>
              </a:rPr>
              <a:t>–routing </a:t>
            </a:r>
            <a:r>
              <a:rPr lang="en-IN" i="1" dirty="0"/>
              <a:t>// create new app with routing</a:t>
            </a:r>
          </a:p>
          <a:p>
            <a:endParaRPr lang="en-IN" i="1" dirty="0"/>
          </a:p>
          <a:p>
            <a:pPr marL="0" indent="0">
              <a:buNone/>
            </a:pPr>
            <a:r>
              <a:rPr lang="en-IN" dirty="0"/>
              <a:t>The routed views render in the &lt;router-outlet&gt;</a:t>
            </a:r>
          </a:p>
          <a:p>
            <a:r>
              <a:rPr lang="en-IN" i="1" dirty="0"/>
              <a:t>&lt;</a:t>
            </a:r>
            <a:r>
              <a:rPr lang="en-IN" i="1" dirty="0">
                <a:solidFill>
                  <a:srgbClr val="00B050"/>
                </a:solidFill>
              </a:rPr>
              <a:t>router-outlet</a:t>
            </a:r>
            <a:r>
              <a:rPr lang="en-IN" i="1" dirty="0"/>
              <a:t>&gt;&lt;/router-outlet&gt;</a:t>
            </a:r>
          </a:p>
          <a:p>
            <a:endParaRPr lang="en-IN" i="1" dirty="0"/>
          </a:p>
          <a:p>
            <a:pPr marL="0" indent="0">
              <a:buNone/>
            </a:pPr>
            <a:r>
              <a:rPr lang="en-IN" dirty="0"/>
              <a:t>To Navigate from one view to another</a:t>
            </a:r>
            <a:endParaRPr lang="en-IN" i="1" dirty="0"/>
          </a:p>
          <a:p>
            <a:r>
              <a:rPr lang="en-IN" i="1" dirty="0"/>
              <a:t>&lt;li&gt;&lt;a </a:t>
            </a:r>
            <a:r>
              <a:rPr lang="en-IN" i="1" dirty="0">
                <a:solidFill>
                  <a:srgbClr val="00B050"/>
                </a:solidFill>
              </a:rPr>
              <a:t>routerLink</a:t>
            </a:r>
            <a:r>
              <a:rPr lang="en-IN" i="1" dirty="0"/>
              <a:t>="</a:t>
            </a:r>
            <a:r>
              <a:rPr lang="en-IN" i="1" dirty="0">
                <a:solidFill>
                  <a:srgbClr val="00B050"/>
                </a:solidFill>
              </a:rPr>
              <a:t>/</a:t>
            </a:r>
            <a:r>
              <a:rPr lang="en-IN" i="1" dirty="0"/>
              <a:t>first-component“&gt; First Component&lt;/a&gt;&lt;/li&gt;</a:t>
            </a:r>
          </a:p>
          <a:p>
            <a:endParaRPr lang="en-IN" i="1" dirty="0"/>
          </a:p>
          <a:p>
            <a:endParaRPr lang="en-IN" i="1" dirty="0"/>
          </a:p>
          <a:p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36974965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C27AD-FF58-4794-86F3-3B2D5D9ABAA5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511694" y="152636"/>
            <a:ext cx="8640960" cy="655272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/>
              <a:t>const routes: Routes = [</a:t>
            </a:r>
          </a:p>
          <a:p>
            <a:pPr marL="0" indent="0">
              <a:buNone/>
            </a:pPr>
            <a:r>
              <a:rPr lang="en-IN" dirty="0"/>
              <a:t>  { path: 'first-component', component: FirstComponent },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>
                <a:solidFill>
                  <a:srgbClr val="00B050"/>
                </a:solidFill>
              </a:rPr>
              <a:t>children</a:t>
            </a:r>
            <a:r>
              <a:rPr lang="en-IN" dirty="0"/>
              <a:t>: [</a:t>
            </a:r>
          </a:p>
          <a:p>
            <a:pPr marL="0" indent="0">
              <a:buNone/>
            </a:pPr>
            <a:r>
              <a:rPr lang="en-IN" dirty="0"/>
              <a:t>      {path: 'child-a', component: ChildAComponent,},</a:t>
            </a:r>
          </a:p>
          <a:p>
            <a:pPr marL="0" indent="0">
              <a:buNone/>
            </a:pPr>
            <a:r>
              <a:rPr lang="en-IN" dirty="0"/>
              <a:t>      {path: 'child-b’,  component: ChildBComponent,},</a:t>
            </a:r>
          </a:p>
          <a:p>
            <a:pPr marL="0" indent="0">
              <a:buNone/>
            </a:pPr>
            <a:r>
              <a:rPr lang="en-IN" dirty="0"/>
              <a:t>    ],</a:t>
            </a:r>
          </a:p>
          <a:p>
            <a:pPr marL="0" indent="0">
              <a:buNone/>
            </a:pPr>
            <a:r>
              <a:rPr lang="en-IN" dirty="0"/>
              <a:t> {</a:t>
            </a:r>
          </a:p>
          <a:p>
            <a:pPr marL="0" indent="0">
              <a:buNone/>
            </a:pPr>
            <a:r>
              <a:rPr lang="en-IN" dirty="0"/>
              <a:t>    path: 'heroes',</a:t>
            </a:r>
          </a:p>
          <a:p>
            <a:pPr marL="0" indent="0">
              <a:buNone/>
            </a:pPr>
            <a:r>
              <a:rPr lang="en-IN" dirty="0"/>
              <a:t>    component: HeroListComponent,</a:t>
            </a:r>
          </a:p>
          <a:p>
            <a:pPr marL="0" indent="0">
              <a:buNone/>
            </a:pPr>
            <a:r>
              <a:rPr lang="en-IN" dirty="0">
                <a:solidFill>
                  <a:srgbClr val="00B050"/>
                </a:solidFill>
              </a:rPr>
              <a:t>    data: { title: 'Heroes List' }</a:t>
            </a:r>
          </a:p>
          <a:p>
            <a:pPr marL="0" indent="0">
              <a:buNone/>
            </a:pPr>
            <a:r>
              <a:rPr lang="en-IN" dirty="0"/>
              <a:t>  },</a:t>
            </a:r>
          </a:p>
          <a:p>
            <a:pPr marL="0" indent="0">
              <a:buNone/>
            </a:pPr>
            <a:r>
              <a:rPr lang="en-IN" dirty="0"/>
              <a:t>  { path: </a:t>
            </a:r>
            <a:r>
              <a:rPr lang="en-IN" dirty="0">
                <a:solidFill>
                  <a:srgbClr val="00B050"/>
                </a:solidFill>
              </a:rPr>
              <a:t>''</a:t>
            </a:r>
            <a:r>
              <a:rPr lang="en-IN" dirty="0"/>
              <a:t>,   </a:t>
            </a:r>
            <a:r>
              <a:rPr lang="en-IN" dirty="0">
                <a:solidFill>
                  <a:srgbClr val="00B050"/>
                </a:solidFill>
              </a:rPr>
              <a:t>redirectTo</a:t>
            </a:r>
            <a:r>
              <a:rPr lang="en-IN" dirty="0"/>
              <a:t>: '/first-component', pathMatch: 'full' }, </a:t>
            </a:r>
          </a:p>
          <a:p>
            <a:pPr marL="0" indent="0">
              <a:buNone/>
            </a:pPr>
            <a:r>
              <a:rPr lang="en-IN" dirty="0"/>
              <a:t>  { path: </a:t>
            </a:r>
            <a:r>
              <a:rPr lang="en-IN" dirty="0">
                <a:solidFill>
                  <a:srgbClr val="00B050"/>
                </a:solidFill>
              </a:rPr>
              <a:t>'**'</a:t>
            </a:r>
            <a:r>
              <a:rPr lang="en-IN" dirty="0"/>
              <a:t>, component: PageNotFoundComponent },</a:t>
            </a:r>
          </a:p>
          <a:p>
            <a:pPr marL="0" indent="0">
              <a:buNone/>
            </a:pPr>
            <a:r>
              <a:rPr lang="en-IN" dirty="0"/>
              <a:t> {</a:t>
            </a:r>
          </a:p>
          <a:p>
            <a:pPr marL="0" indent="0">
              <a:buNone/>
            </a:pPr>
            <a:r>
              <a:rPr lang="en-IN" dirty="0"/>
              <a:t>    path: 'admin’,</a:t>
            </a:r>
          </a:p>
          <a:p>
            <a:pPr marL="0" indent="0">
              <a:buNone/>
            </a:pPr>
            <a:r>
              <a:rPr lang="en-IN" dirty="0">
                <a:solidFill>
                  <a:srgbClr val="00B050"/>
                </a:solidFill>
              </a:rPr>
              <a:t>    loadChildren: () =&gt;</a:t>
            </a:r>
            <a:r>
              <a:rPr lang="en-IN" dirty="0"/>
              <a:t> import('./admin/admin.module').then(m =&gt; m.AdminModule), </a:t>
            </a:r>
            <a:r>
              <a:rPr lang="en-IN" dirty="0">
                <a:solidFill>
                  <a:srgbClr val="00B050"/>
                </a:solidFill>
              </a:rPr>
              <a:t>// lazy loading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>
                <a:solidFill>
                  <a:srgbClr val="00B050"/>
                </a:solidFill>
              </a:rPr>
              <a:t>canLoad: [AuthGuard] // authguard </a:t>
            </a:r>
          </a:p>
          <a:p>
            <a:pPr marL="0" indent="0">
              <a:buNone/>
            </a:pPr>
            <a:r>
              <a:rPr lang="en-IN" dirty="0"/>
              <a:t>  },</a:t>
            </a:r>
          </a:p>
          <a:p>
            <a:pPr marL="0" indent="0">
              <a:buNone/>
            </a:pPr>
            <a:r>
              <a:rPr lang="en-IN" dirty="0"/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14512719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701A30B-FC61-4409-AECB-ACE735610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Router Gaurds :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74E836-F110-4500-A86B-72B63CA9C96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>
                <a:solidFill>
                  <a:srgbClr val="FF0000"/>
                </a:solidFill>
              </a:rPr>
              <a:t>CanActivate</a:t>
            </a:r>
            <a:r>
              <a:rPr lang="en-IN" dirty="0"/>
              <a:t>: Controls if a </a:t>
            </a:r>
            <a:r>
              <a:rPr lang="en-IN" dirty="0">
                <a:solidFill>
                  <a:srgbClr val="00B050"/>
                </a:solidFill>
              </a:rPr>
              <a:t>route can be activated</a:t>
            </a:r>
            <a:r>
              <a:rPr lang="en-IN" dirty="0"/>
              <a:t>.</a:t>
            </a:r>
          </a:p>
          <a:p>
            <a:r>
              <a:rPr lang="en-IN" dirty="0">
                <a:solidFill>
                  <a:srgbClr val="FF0000"/>
                </a:solidFill>
              </a:rPr>
              <a:t>CanActivateChild</a:t>
            </a:r>
            <a:r>
              <a:rPr lang="en-IN" dirty="0"/>
              <a:t>: </a:t>
            </a:r>
            <a:r>
              <a:rPr lang="en-IN" dirty="0">
                <a:solidFill>
                  <a:srgbClr val="00B050"/>
                </a:solidFill>
              </a:rPr>
              <a:t>Controls if children</a:t>
            </a:r>
            <a:r>
              <a:rPr lang="en-IN" dirty="0"/>
              <a:t> of a route can be activated.</a:t>
            </a:r>
          </a:p>
          <a:p>
            <a:r>
              <a:rPr lang="en-IN" dirty="0">
                <a:solidFill>
                  <a:srgbClr val="FF0000"/>
                </a:solidFill>
              </a:rPr>
              <a:t>CanLoad</a:t>
            </a:r>
            <a:r>
              <a:rPr lang="en-IN" dirty="0"/>
              <a:t>: Controls if a route can even be loaded. This becomes useful for </a:t>
            </a:r>
            <a:r>
              <a:rPr lang="en-IN" dirty="0">
                <a:solidFill>
                  <a:srgbClr val="00B050"/>
                </a:solidFill>
              </a:rPr>
              <a:t>feature modules that are lazy-loaded</a:t>
            </a:r>
            <a:r>
              <a:rPr lang="en-IN" dirty="0"/>
              <a:t>. They won’t even load if the guard returns false.</a:t>
            </a:r>
          </a:p>
          <a:p>
            <a:r>
              <a:rPr lang="en-IN" dirty="0">
                <a:solidFill>
                  <a:srgbClr val="FF0000"/>
                </a:solidFill>
              </a:rPr>
              <a:t>CanDeactivate</a:t>
            </a:r>
            <a:r>
              <a:rPr lang="en-IN" dirty="0"/>
              <a:t>: Controls if the user </a:t>
            </a:r>
            <a:r>
              <a:rPr lang="en-IN" dirty="0">
                <a:solidFill>
                  <a:srgbClr val="00B050"/>
                </a:solidFill>
              </a:rPr>
              <a:t>can leave a route</a:t>
            </a:r>
            <a:r>
              <a:rPr lang="en-IN" dirty="0"/>
              <a:t>. Note that this guard doesn’t prevent the user from closing the browser tab or navigating to a different address. It only prevents actions from within the application itself.</a:t>
            </a:r>
          </a:p>
          <a:p>
            <a:r>
              <a:rPr lang="en-IN" dirty="0">
                <a:solidFill>
                  <a:srgbClr val="FF0000"/>
                </a:solidFill>
              </a:rPr>
              <a:t>Resolve:</a:t>
            </a:r>
          </a:p>
          <a:p>
            <a:endParaRPr lang="en-IN" dirty="0"/>
          </a:p>
          <a:p>
            <a:r>
              <a:rPr lang="en-IN" dirty="0"/>
              <a:t>CanActive:</a:t>
            </a:r>
          </a:p>
          <a:p>
            <a:r>
              <a:rPr lang="en-IN" dirty="0">
                <a:hlinkClick r:id="rId2"/>
              </a:rPr>
              <a:t>https://stackblitz.com/edit/angular-route-guards?file=src%2Fapp%2Fapp.module.ts</a:t>
            </a:r>
            <a:endParaRPr lang="en-IN" dirty="0"/>
          </a:p>
          <a:p>
            <a:endParaRPr lang="en-IN" dirty="0"/>
          </a:p>
          <a:p>
            <a:r>
              <a:rPr lang="en-IN" dirty="0">
                <a:hlinkClick r:id="rId3"/>
              </a:rPr>
              <a:t>https://codeburst.io/understanding-angular-guards-347b452e1892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83385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701A30B-FC61-4409-AECB-ACE735610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Forms: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74E836-F110-4500-A86B-72B63CA9C96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Reactive Forms, Template Driven Forms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69792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6EA6A-D86D-4ADF-B036-141BEA9E8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638E6-A7B6-4E80-A1AE-E3D46872CB7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MVVM – model view </a:t>
            </a:r>
            <a:r>
              <a:rPr lang="en-IN" dirty="0" err="1"/>
              <a:t>view</a:t>
            </a:r>
            <a:r>
              <a:rPr lang="en-IN" dirty="0"/>
              <a:t> model</a:t>
            </a:r>
          </a:p>
          <a:p>
            <a:r>
              <a:rPr lang="en-IN" dirty="0" err="1"/>
              <a:t>Tsconfig</a:t>
            </a:r>
            <a:r>
              <a:rPr lang="en-IN" dirty="0"/>
              <a:t>  will fix angular file </a:t>
            </a:r>
            <a:r>
              <a:rPr lang="en-IN" dirty="0" err="1"/>
              <a:t>erro</a:t>
            </a:r>
            <a:endParaRPr lang="en-IN" dirty="0"/>
          </a:p>
          <a:p>
            <a:r>
              <a:rPr lang="en-IN" dirty="0" err="1"/>
              <a:t>Package.json</a:t>
            </a:r>
            <a:r>
              <a:rPr lang="en-IN" dirty="0"/>
              <a:t> – will fix </a:t>
            </a:r>
            <a:r>
              <a:rPr lang="en-IN" dirty="0" err="1"/>
              <a:t>npm</a:t>
            </a:r>
            <a:r>
              <a:rPr lang="en-IN" dirty="0"/>
              <a:t> errors</a:t>
            </a:r>
          </a:p>
          <a:p>
            <a:endParaRPr lang="en-IN" dirty="0"/>
          </a:p>
          <a:p>
            <a:r>
              <a:rPr lang="en-IN" dirty="0"/>
              <a:t>Server side rendering vs Client Side rendering</a:t>
            </a:r>
          </a:p>
        </p:txBody>
      </p:sp>
    </p:spTree>
    <p:extLst>
      <p:ext uri="{BB962C8B-B14F-4D97-AF65-F5344CB8AC3E}">
        <p14:creationId xmlns:p14="http://schemas.microsoft.com/office/powerpoint/2010/main" val="528184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Introduction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Angular is a open-source front-end web development JavaScript framework which makes you able to create reactive Single Page Applications (SPAs). </a:t>
            </a:r>
          </a:p>
          <a:p>
            <a:r>
              <a:rPr lang="en-IN" dirty="0"/>
              <a:t>Developed by google, built on typescript.</a:t>
            </a:r>
          </a:p>
          <a:p>
            <a:r>
              <a:rPr lang="en-IN" dirty="0"/>
              <a:t>Angular is a Component based Framework.</a:t>
            </a:r>
          </a:p>
          <a:p>
            <a:r>
              <a:rPr lang="en-IN" dirty="0"/>
              <a:t>Angular supports multiple platforms Desktop, Native, PWA.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C8878-D88F-45E2-B32C-205A0F0CE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F26F4-BFCE-4522-AC17-711DD96692C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To install the Angular CLI,</a:t>
            </a:r>
          </a:p>
          <a:p>
            <a:pPr marL="274320" lvl="1" indent="0">
              <a:buNone/>
            </a:pPr>
            <a:r>
              <a:rPr lang="en-IN" i="1" dirty="0"/>
              <a:t>npm install -g @angular/cli</a:t>
            </a:r>
          </a:p>
          <a:p>
            <a:pPr marL="274320" lvl="1" indent="0">
              <a:buNone/>
            </a:pPr>
            <a:endParaRPr lang="en-IN" i="1" dirty="0"/>
          </a:p>
          <a:p>
            <a:pPr marL="342900" indent="-342900"/>
            <a:r>
              <a:rPr lang="en-IN" dirty="0"/>
              <a:t>To create a new workspace and initial starter app:</a:t>
            </a:r>
          </a:p>
          <a:p>
            <a:pPr marL="274320" lvl="1" indent="0">
              <a:buNone/>
            </a:pPr>
            <a:r>
              <a:rPr lang="en-IN" i="1" dirty="0"/>
              <a:t>ng new my-app //ng comes from a</a:t>
            </a:r>
            <a:r>
              <a:rPr lang="en-IN" i="1" dirty="0">
                <a:solidFill>
                  <a:srgbClr val="FF0000"/>
                </a:solidFill>
              </a:rPr>
              <a:t>ng</a:t>
            </a:r>
            <a:r>
              <a:rPr lang="en-IN" i="1" dirty="0"/>
              <a:t>ular</a:t>
            </a:r>
          </a:p>
          <a:p>
            <a:pPr marL="274320" lvl="1" indent="0">
              <a:buNone/>
            </a:pPr>
            <a:endParaRPr lang="en-IN" i="1" dirty="0"/>
          </a:p>
          <a:p>
            <a:pPr marL="342900" indent="-342900"/>
            <a:r>
              <a:rPr lang="en-IN" dirty="0"/>
              <a:t>Run the application</a:t>
            </a:r>
          </a:p>
          <a:p>
            <a:pPr marL="274320" lvl="1" indent="0">
              <a:buNone/>
            </a:pPr>
            <a:r>
              <a:rPr lang="en-IN" i="1" dirty="0"/>
              <a:t>cd my-app</a:t>
            </a:r>
          </a:p>
          <a:p>
            <a:pPr marL="274320" lvl="1" indent="0">
              <a:buNone/>
            </a:pPr>
            <a:r>
              <a:rPr lang="en-IN" i="1" dirty="0"/>
              <a:t>ng serve –open</a:t>
            </a:r>
          </a:p>
          <a:p>
            <a:pPr marL="274320" lvl="1" indent="0">
              <a:buNone/>
            </a:pPr>
            <a:endParaRPr lang="en-IN" i="1" dirty="0"/>
          </a:p>
          <a:p>
            <a:pPr marL="274320" lvl="1" indent="0">
              <a:buNone/>
            </a:pPr>
            <a:r>
              <a:rPr lang="en-IN" i="1" dirty="0">
                <a:solidFill>
                  <a:srgbClr val="FF0000"/>
                </a:solidFill>
              </a:rPr>
              <a:t>Project Flow: </a:t>
            </a:r>
            <a:r>
              <a:rPr lang="en-IN" i="1" dirty="0">
                <a:hlinkClick r:id="rId2"/>
              </a:rPr>
              <a:t>https://medium.com/siam-vit/how-an-angular-app-work-behind-the-scenes-angular-flow-dcc4d1df27bd</a:t>
            </a:r>
            <a:endParaRPr lang="en-IN" i="1" dirty="0"/>
          </a:p>
          <a:p>
            <a:pPr marL="274320" lvl="1" indent="0">
              <a:buNone/>
            </a:pPr>
            <a:endParaRPr lang="en-IN" i="1" dirty="0"/>
          </a:p>
          <a:p>
            <a:pPr marL="274320" lvl="1" indent="0">
              <a:buNone/>
            </a:pPr>
            <a:r>
              <a:rPr lang="en-IN" i="1" dirty="0">
                <a:solidFill>
                  <a:srgbClr val="FF0000"/>
                </a:solidFill>
              </a:rPr>
              <a:t>File Explanation : </a:t>
            </a:r>
            <a:r>
              <a:rPr lang="en-IN" i="1" dirty="0"/>
              <a:t>https://www.javatpoint.com/angular-7-files-explanation</a:t>
            </a:r>
          </a:p>
        </p:txBody>
      </p:sp>
    </p:spTree>
    <p:extLst>
      <p:ext uri="{BB962C8B-B14F-4D97-AF65-F5344CB8AC3E}">
        <p14:creationId xmlns:p14="http://schemas.microsoft.com/office/powerpoint/2010/main" val="1329107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076BC-E27A-4566-8808-A8D05AF14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CLI Commands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7E6249-DB99-4360-97CB-C460CBD0059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ng build - It compiles an Angular app into an output directory named dist/ .</a:t>
            </a:r>
          </a:p>
          <a:p>
            <a:pPr lvl="1"/>
            <a:r>
              <a:rPr lang="en-IN" dirty="0"/>
              <a:t>--buildOptimizer=true|false : Enables '@angular-devkit/build-optimizer' optimizations when using the 'aot' option. Default: false.</a:t>
            </a:r>
          </a:p>
          <a:p>
            <a:pPr lvl="1"/>
            <a:r>
              <a:rPr lang="en-IN" dirty="0"/>
              <a:t>Splits into bundle, and reduce loading time and size.</a:t>
            </a:r>
          </a:p>
          <a:p>
            <a:r>
              <a:rPr lang="en-IN" dirty="0"/>
              <a:t>ng v or ng version - shows the Angular CLI version installed.</a:t>
            </a:r>
          </a:p>
          <a:p>
            <a:r>
              <a:rPr lang="en-IN" dirty="0"/>
              <a:t>ng help – lists the available commands.</a:t>
            </a:r>
          </a:p>
          <a:p>
            <a:r>
              <a:rPr lang="en-IN" dirty="0"/>
              <a:t>ng serve – to run the application.</a:t>
            </a:r>
          </a:p>
          <a:p>
            <a:pPr lvl="1"/>
            <a:r>
              <a:rPr lang="en-IN" dirty="0"/>
              <a:t>--aot=true|false : Build using Ahead of Time compilation.</a:t>
            </a:r>
          </a:p>
          <a:p>
            <a:pPr lvl="1"/>
            <a:r>
              <a:rPr lang="en-IN" dirty="0"/>
              <a:t>--baseHref=baseHref : Base url for the application being built.</a:t>
            </a:r>
          </a:p>
          <a:p>
            <a:pPr lvl="1"/>
            <a:r>
              <a:rPr lang="en-IN" dirty="0"/>
              <a:t>--deployUrl=deployUrl : URL where files will be deployed.</a:t>
            </a:r>
          </a:p>
          <a:p>
            <a:pPr lvl="1"/>
            <a:r>
              <a:rPr lang="en-IN" dirty="0"/>
              <a:t>--host=host, --port=port, --open=true|false</a:t>
            </a:r>
          </a:p>
          <a:p>
            <a:pPr lvl="1"/>
            <a:r>
              <a:rPr lang="en-IN" dirty="0"/>
              <a:t>--liveReload=true|false, --prod=true|false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9563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076BC-E27A-4566-8808-A8D05AF14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CLI Commands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7E6249-DB99-4360-97CB-C460CBD0059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ng lint - It checks the code quality of angular project specified. It uses TSLint as default linting tool and uses the default configuration available in tslint.json file.</a:t>
            </a:r>
          </a:p>
          <a:p>
            <a:r>
              <a:rPr lang="en-IN" dirty="0"/>
              <a:t>ng test -  run the unit test cases on angular app code.</a:t>
            </a:r>
          </a:p>
          <a:p>
            <a:r>
              <a:rPr lang="en-IN" dirty="0"/>
              <a:t>ng  doc - (angular.io) in a browser.</a:t>
            </a:r>
          </a:p>
          <a:p>
            <a:r>
              <a:rPr lang="en-IN" dirty="0"/>
              <a:t>ng update - updates the application and its dependencies.</a:t>
            </a:r>
          </a:p>
          <a:p>
            <a:r>
              <a:rPr lang="en-IN" dirty="0"/>
              <a:t>ng generate – can generate module, component, service and more…</a:t>
            </a:r>
          </a:p>
        </p:txBody>
      </p:sp>
    </p:spTree>
    <p:extLst>
      <p:ext uri="{BB962C8B-B14F-4D97-AF65-F5344CB8AC3E}">
        <p14:creationId xmlns:p14="http://schemas.microsoft.com/office/powerpoint/2010/main" val="3741166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5568A-0E7C-4DC8-9610-29F08565B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Typescript vs </a:t>
            </a:r>
            <a:r>
              <a:rPr lang="en-IN" dirty="0" err="1"/>
              <a:t>Javascript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A0075-08A9-49E5-8F18-7D0BDC56C50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Typescript is</a:t>
            </a:r>
          </a:p>
        </p:txBody>
      </p:sp>
    </p:spTree>
    <p:extLst>
      <p:ext uri="{BB962C8B-B14F-4D97-AF65-F5344CB8AC3E}">
        <p14:creationId xmlns:p14="http://schemas.microsoft.com/office/powerpoint/2010/main" val="706489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B8B1E-8552-497D-B370-A871A052E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32DA9-FDF6-46A9-8519-5967D1018B0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@NgModule({</a:t>
            </a:r>
          </a:p>
          <a:p>
            <a:r>
              <a:rPr lang="en-IN" dirty="0"/>
              <a:t>declaration:[]</a:t>
            </a:r>
          </a:p>
          <a:p>
            <a:r>
              <a:rPr lang="en-IN" dirty="0"/>
              <a:t>imports:[],</a:t>
            </a:r>
          </a:p>
          <a:p>
            <a:r>
              <a:rPr lang="en-IN" dirty="0"/>
              <a:t>providers:[],</a:t>
            </a:r>
          </a:p>
          <a:p>
            <a:r>
              <a:rPr lang="en-IN" dirty="0" err="1"/>
              <a:t>entryComponents</a:t>
            </a:r>
            <a:r>
              <a:rPr lang="en-IN" dirty="0"/>
              <a:t>:[],</a:t>
            </a:r>
          </a:p>
          <a:p>
            <a:r>
              <a:rPr lang="en-IN" dirty="0" err="1"/>
              <a:t>bootsrap</a:t>
            </a:r>
            <a:r>
              <a:rPr lang="en-IN" dirty="0"/>
              <a:t>:[]</a:t>
            </a:r>
            <a:br>
              <a:rPr lang="en-IN" dirty="0"/>
            </a:br>
            <a:r>
              <a:rPr lang="en-IN" dirty="0"/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534891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2501</TotalTime>
  <Words>1746</Words>
  <Application>Microsoft Office PowerPoint</Application>
  <PresentationFormat>On-screen Show (4:3)</PresentationFormat>
  <Paragraphs>284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Calibri</vt:lpstr>
      <vt:lpstr>Franklin Gothic Book</vt:lpstr>
      <vt:lpstr>Perpetua</vt:lpstr>
      <vt:lpstr>Wingdings 2</vt:lpstr>
      <vt:lpstr>Equity</vt:lpstr>
      <vt:lpstr>Angular</vt:lpstr>
      <vt:lpstr>Contents</vt:lpstr>
      <vt:lpstr>Contents</vt:lpstr>
      <vt:lpstr>Introduction</vt:lpstr>
      <vt:lpstr>Setup</vt:lpstr>
      <vt:lpstr>CLI Commands</vt:lpstr>
      <vt:lpstr>CLI Commands</vt:lpstr>
      <vt:lpstr>Typescript vs Javascript</vt:lpstr>
      <vt:lpstr>Modules</vt:lpstr>
      <vt:lpstr>AOT Compilation</vt:lpstr>
      <vt:lpstr>Components</vt:lpstr>
      <vt:lpstr>@component decorator</vt:lpstr>
      <vt:lpstr>Component Lifecycle : 8 </vt:lpstr>
      <vt:lpstr>View Encapsulation</vt:lpstr>
      <vt:lpstr>Component Style</vt:lpstr>
      <vt:lpstr>Component Interaction</vt:lpstr>
      <vt:lpstr>@Input : Parent to Child</vt:lpstr>
      <vt:lpstr>@output : Child to Parent</vt:lpstr>
      <vt:lpstr>@ViewChild : Accessing Child values</vt:lpstr>
      <vt:lpstr>Content Projection</vt:lpstr>
      <vt:lpstr>Content Projection : Cont</vt:lpstr>
      <vt:lpstr>Dynamic Component</vt:lpstr>
      <vt:lpstr>Template</vt:lpstr>
      <vt:lpstr>Templates</vt:lpstr>
      <vt:lpstr>Templates</vt:lpstr>
      <vt:lpstr>Templates</vt:lpstr>
      <vt:lpstr>Templates</vt:lpstr>
      <vt:lpstr>Built-in directives</vt:lpstr>
      <vt:lpstr>Directives</vt:lpstr>
      <vt:lpstr>Dependency injection</vt:lpstr>
      <vt:lpstr>Angular Routing</vt:lpstr>
      <vt:lpstr>PowerPoint Presentation</vt:lpstr>
      <vt:lpstr>Router Gaurds : </vt:lpstr>
      <vt:lpstr>Forms: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Natarajan</dc:creator>
  <cp:lastModifiedBy>Natarajan</cp:lastModifiedBy>
  <cp:revision>998</cp:revision>
  <dcterms:created xsi:type="dcterms:W3CDTF">2021-08-29T06:36:57Z</dcterms:created>
  <dcterms:modified xsi:type="dcterms:W3CDTF">2021-09-20T05:10:33Z</dcterms:modified>
</cp:coreProperties>
</file>