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64" r:id="rId9"/>
    <p:sldId id="267" r:id="rId10"/>
    <p:sldId id="266" r:id="rId11"/>
    <p:sldId id="268" r:id="rId12"/>
    <p:sldId id="294" r:id="rId13"/>
    <p:sldId id="293" r:id="rId14"/>
    <p:sldId id="295" r:id="rId15"/>
    <p:sldId id="271" r:id="rId16"/>
    <p:sldId id="296" r:id="rId17"/>
    <p:sldId id="297" r:id="rId18"/>
    <p:sldId id="290" r:id="rId19"/>
    <p:sldId id="291" r:id="rId20"/>
    <p:sldId id="298" r:id="rId21"/>
    <p:sldId id="272" r:id="rId22"/>
    <p:sldId id="270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2" d="100"/>
          <a:sy n="82" d="100"/>
        </p:scale>
        <p:origin x="91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E891-9FD7-4DA2-9693-334B8F642E75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4F2-6B25-4702-94F6-785756DC6C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F407-2363-48B0-B65D-5507EFF4296F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A0AA-A944-4F78-8652-5883FDB095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5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2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0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1DBF1-B9C3-4087-8F20-C9938FB29381}" type="datetimeFigureOut">
              <a:rPr lang="en-US" smtClean="0"/>
              <a:pPr/>
              <a:t>10/1/2021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>
                <a:ea typeface="Roboto Black" pitchFamily="2" charset="0"/>
              </a:rPr>
              <a:t>Introduction</a:t>
            </a:r>
            <a:endParaRPr lang="en-IN" b="1" dirty="0">
              <a:ea typeface="Roboto Blac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 a way to opt in to a </a:t>
            </a:r>
            <a:r>
              <a:rPr lang="en-IN" b="1" dirty="0"/>
              <a:t>restricted variant </a:t>
            </a:r>
            <a:r>
              <a:rPr lang="en-IN" dirty="0"/>
              <a:t>of JavaScript.</a:t>
            </a:r>
          </a:p>
          <a:p>
            <a:r>
              <a:rPr lang="en-IN" dirty="0"/>
              <a:t>“use strict” is to indicate that the code should be executed in "strict mode".</a:t>
            </a:r>
          </a:p>
          <a:p>
            <a:r>
              <a:rPr lang="en-IN" dirty="0"/>
              <a:t>Always should be on the top of the script.</a:t>
            </a:r>
          </a:p>
          <a:p>
            <a:r>
              <a:rPr lang="en-IN" dirty="0"/>
              <a:t>num=0; (undeclared variable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)</a:t>
            </a:r>
          </a:p>
          <a:p>
            <a:r>
              <a:rPr lang="en-IN" dirty="0"/>
              <a:t>let a=0; (redeclaring throw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let a=0;</a:t>
            </a:r>
          </a:p>
          <a:p>
            <a:r>
              <a:rPr lang="en-IN" dirty="0"/>
              <a:t>let a=b=c=0 (throw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30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</a:t>
            </a:r>
          </a:p>
          <a:p>
            <a:r>
              <a:rPr lang="en-IN" dirty="0"/>
              <a:t>Number</a:t>
            </a:r>
          </a:p>
          <a:p>
            <a:r>
              <a:rPr lang="en-IN" dirty="0"/>
              <a:t>Undefined</a:t>
            </a:r>
          </a:p>
          <a:p>
            <a:r>
              <a:rPr lang="en-IN" dirty="0"/>
              <a:t>Null</a:t>
            </a:r>
          </a:p>
          <a:p>
            <a:r>
              <a:rPr lang="en-IN" dirty="0"/>
              <a:t>Boolean</a:t>
            </a:r>
          </a:p>
          <a:p>
            <a:r>
              <a:rPr lang="en-IN" dirty="0"/>
              <a:t>BigInt</a:t>
            </a:r>
          </a:p>
          <a:p>
            <a:r>
              <a:rPr lang="en-IN" dirty="0"/>
              <a:t>Symbol</a:t>
            </a:r>
          </a:p>
          <a:p>
            <a:r>
              <a:rPr lang="en-IN" dirty="0">
                <a:solidFill>
                  <a:srgbClr val="00B050"/>
                </a:solidFill>
              </a:rPr>
              <a:t>Object (Reference Datatype)</a:t>
            </a:r>
          </a:p>
        </p:txBody>
      </p:sp>
    </p:spTree>
    <p:extLst>
      <p:ext uri="{BB962C8B-B14F-4D97-AF65-F5344CB8AC3E}">
        <p14:creationId xmlns:p14="http://schemas.microsoft.com/office/powerpoint/2010/main" val="252729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1D4BF-797E-425F-9C84-8276F3BF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6986"/>
            <a:ext cx="6624736" cy="63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9552" y="548680"/>
            <a:ext cx="80648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NOTES: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Numberic</a:t>
            </a:r>
            <a:r>
              <a:rPr lang="en-IN" dirty="0">
                <a:solidFill>
                  <a:srgbClr val="FF0000"/>
                </a:solidFill>
              </a:rPr>
              <a:t> other Forms : </a:t>
            </a:r>
          </a:p>
          <a:p>
            <a:pPr marL="0" indent="0">
              <a:buNone/>
            </a:pPr>
            <a:r>
              <a:rPr lang="en-IN" dirty="0"/>
              <a:t>0x – hexadecimal, 0b – binary, 0o - octal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Symbol:</a:t>
            </a:r>
          </a:p>
          <a:p>
            <a:r>
              <a:rPr lang="en-IN" dirty="0"/>
              <a:t>A “symbol” represents a unique identifier.</a:t>
            </a:r>
          </a:p>
          <a:p>
            <a:r>
              <a:rPr lang="en-IN" dirty="0"/>
              <a:t>Symbol() === Symbol() // false because unique;</a:t>
            </a:r>
          </a:p>
          <a:p>
            <a:r>
              <a:rPr lang="en-IN" dirty="0"/>
              <a:t>Symbols are not included in for...in Loop</a:t>
            </a:r>
          </a:p>
          <a:p>
            <a:pPr marL="274320" lvl="1" indent="0">
              <a:buNone/>
            </a:pPr>
            <a:r>
              <a:rPr lang="en-IN" i="1" dirty="0"/>
              <a:t>let id = Symbol(“data"); </a:t>
            </a:r>
            <a:r>
              <a:rPr lang="en-IN" i="1" dirty="0">
                <a:solidFill>
                  <a:srgbClr val="00B050"/>
                </a:solidFill>
              </a:rPr>
              <a:t>// id = symbol, description = “data“</a:t>
            </a:r>
          </a:p>
          <a:p>
            <a:pPr marL="274320" lvl="1" indent="0">
              <a:buNone/>
            </a:pPr>
            <a:r>
              <a:rPr lang="en-IN" i="1" dirty="0"/>
              <a:t>id.toString(); </a:t>
            </a:r>
            <a:r>
              <a:rPr lang="en-IN" i="1" dirty="0">
                <a:solidFill>
                  <a:srgbClr val="00B050"/>
                </a:solidFill>
              </a:rPr>
              <a:t>// "Symbol(data)“</a:t>
            </a:r>
          </a:p>
          <a:p>
            <a:pPr marL="274320" lvl="1" indent="0">
              <a:buNone/>
            </a:pPr>
            <a:r>
              <a:rPr lang="en-IN" i="1" dirty="0"/>
              <a:t>id.description; </a:t>
            </a:r>
            <a:r>
              <a:rPr lang="en-IN" i="1" dirty="0">
                <a:solidFill>
                  <a:srgbClr val="00B050"/>
                </a:solidFill>
              </a:rPr>
              <a:t>//"data"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75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chemeClr val="tx1"/>
                </a:solidFill>
              </a:rPr>
              <a:t>Numeric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`2+3 = ${2+3}` </a:t>
            </a:r>
            <a:r>
              <a:rPr lang="en-IN" dirty="0">
                <a:solidFill>
                  <a:schemeClr val="bg1"/>
                </a:solidFill>
              </a:rPr>
              <a:t>// 2+3 = 5</a:t>
            </a:r>
          </a:p>
          <a:p>
            <a:r>
              <a:rPr lang="en-IN" i="1" dirty="0"/>
              <a:t>(1/0) </a:t>
            </a:r>
            <a:r>
              <a:rPr lang="en-IN" i="1" dirty="0">
                <a:solidFill>
                  <a:schemeClr val="bg1"/>
                </a:solidFill>
              </a:rPr>
              <a:t>// Infinity</a:t>
            </a:r>
          </a:p>
          <a:p>
            <a:r>
              <a:rPr lang="en-IN" i="1" dirty="0"/>
              <a:t>(-1/0) </a:t>
            </a:r>
            <a:r>
              <a:rPr lang="en-IN" i="1" dirty="0">
                <a:solidFill>
                  <a:schemeClr val="bg1"/>
                </a:solidFill>
              </a:rPr>
              <a:t>// -Infinity</a:t>
            </a:r>
          </a:p>
          <a:p>
            <a:r>
              <a:rPr lang="en-IN" i="1" dirty="0"/>
              <a:t>(“a”/5) </a:t>
            </a:r>
            <a:r>
              <a:rPr lang="en-IN" i="1" dirty="0">
                <a:solidFill>
                  <a:schemeClr val="bg1"/>
                </a:solidFill>
              </a:rPr>
              <a:t>// </a:t>
            </a:r>
            <a:r>
              <a:rPr lang="en-IN" i="1" dirty="0" err="1">
                <a:solidFill>
                  <a:schemeClr val="bg1"/>
                </a:solidFill>
              </a:rPr>
              <a:t>NaN</a:t>
            </a:r>
            <a:endParaRPr lang="en-IN" i="1" dirty="0">
              <a:solidFill>
                <a:schemeClr val="bg1"/>
              </a:solidFill>
            </a:endParaRPr>
          </a:p>
          <a:p>
            <a:r>
              <a:rPr lang="en-IN" i="1" dirty="0"/>
              <a:t>let lakh = 100000; </a:t>
            </a:r>
            <a:r>
              <a:rPr lang="en-IN" i="1" dirty="0">
                <a:solidFill>
                  <a:schemeClr val="bg1"/>
                </a:solidFill>
              </a:rPr>
              <a:t>// 100000</a:t>
            </a:r>
          </a:p>
          <a:p>
            <a:r>
              <a:rPr lang="en-IN" i="1" dirty="0"/>
              <a:t>let lakh = 1_00_000; </a:t>
            </a:r>
            <a:r>
              <a:rPr lang="en-IN" i="1" dirty="0">
                <a:solidFill>
                  <a:schemeClr val="bg1"/>
                </a:solidFill>
              </a:rPr>
              <a:t>// 100000</a:t>
            </a:r>
          </a:p>
          <a:p>
            <a:r>
              <a:rPr lang="en-IN" i="1" dirty="0"/>
              <a:t>let lakh = 1e5; </a:t>
            </a:r>
            <a:r>
              <a:rPr lang="en-IN" i="1" dirty="0">
                <a:solidFill>
                  <a:schemeClr val="bg1"/>
                </a:solidFill>
              </a:rPr>
              <a:t>// 100000</a:t>
            </a:r>
          </a:p>
          <a:p>
            <a:r>
              <a:rPr lang="en-IN" i="1" dirty="0"/>
              <a:t>1e-1 </a:t>
            </a:r>
            <a:r>
              <a:rPr lang="en-IN" i="1" dirty="0">
                <a:solidFill>
                  <a:schemeClr val="bg1"/>
                </a:solidFill>
              </a:rPr>
              <a:t>// 0.1</a:t>
            </a:r>
          </a:p>
          <a:p>
            <a:r>
              <a:rPr lang="en-IN" i="1" dirty="0"/>
              <a:t>1e-3 </a:t>
            </a:r>
            <a:r>
              <a:rPr lang="en-IN" i="1" dirty="0">
                <a:solidFill>
                  <a:schemeClr val="bg1"/>
                </a:solidFill>
              </a:rPr>
              <a:t>//0.001</a:t>
            </a:r>
          </a:p>
          <a:p>
            <a:r>
              <a:rPr lang="en-IN" i="1" dirty="0"/>
              <a:t>11e2</a:t>
            </a:r>
            <a:r>
              <a:rPr lang="en-IN" i="1" dirty="0">
                <a:solidFill>
                  <a:srgbClr val="00B050"/>
                </a:solidFill>
              </a:rPr>
              <a:t> </a:t>
            </a:r>
            <a:r>
              <a:rPr lang="en-IN" i="1" dirty="0">
                <a:solidFill>
                  <a:schemeClr val="bg1"/>
                </a:solidFill>
              </a:rPr>
              <a:t>//1100</a:t>
            </a:r>
          </a:p>
          <a:p>
            <a:r>
              <a:rPr lang="en-IN" i="1" dirty="0"/>
              <a:t>1.1e2</a:t>
            </a:r>
            <a:r>
              <a:rPr lang="en-IN" i="1" dirty="0">
                <a:solidFill>
                  <a:srgbClr val="00B050"/>
                </a:solidFill>
              </a:rPr>
              <a:t> </a:t>
            </a:r>
            <a:r>
              <a:rPr lang="en-IN" i="1" dirty="0">
                <a:solidFill>
                  <a:schemeClr val="bg1"/>
                </a:solidFill>
              </a:rPr>
              <a:t>//110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11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There are two types of type conversion in JavaScript.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Explicit Conversion </a:t>
            </a:r>
            <a:r>
              <a:rPr lang="en-IN" dirty="0"/>
              <a:t>- manual type conversion</a:t>
            </a:r>
          </a:p>
          <a:p>
            <a:pPr marL="274320" lvl="1" indent="0">
              <a:buNone/>
            </a:pPr>
            <a:r>
              <a:rPr lang="en-IN" dirty="0"/>
              <a:t>Number(), String(), Boolean()</a:t>
            </a:r>
            <a:endParaRPr lang="en-IN" b="1" dirty="0"/>
          </a:p>
          <a:p>
            <a:r>
              <a:rPr lang="en-IN" b="1" dirty="0"/>
              <a:t>Implicit Conversion </a:t>
            </a:r>
            <a:r>
              <a:rPr lang="en-IN" dirty="0"/>
              <a:t>- automatic type conversion</a:t>
            </a:r>
          </a:p>
          <a:p>
            <a:pPr marL="320040" lvl="1" indent="0">
              <a:buNone/>
            </a:pPr>
            <a:r>
              <a:rPr lang="en-IN" dirty="0"/>
              <a:t>‘4’ – 1 //3</a:t>
            </a:r>
          </a:p>
        </p:txBody>
      </p:sp>
    </p:spTree>
    <p:extLst>
      <p:ext uri="{BB962C8B-B14F-4D97-AF65-F5344CB8AC3E}">
        <p14:creationId xmlns:p14="http://schemas.microsoft.com/office/powerpoint/2010/main" val="2927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String Conversion:</a:t>
            </a:r>
            <a:br>
              <a:rPr lang="en-IN" dirty="0"/>
            </a:br>
            <a:r>
              <a:rPr lang="en-IN" dirty="0"/>
              <a:t>(typeof String(false)) // string</a:t>
            </a:r>
            <a:br>
              <a:rPr lang="en-IN" dirty="0"/>
            </a:br>
            <a:r>
              <a:rPr lang="en-IN" dirty="0"/>
              <a:t>//false becomes "false",</a:t>
            </a:r>
            <a:br>
              <a:rPr lang="en-IN" dirty="0"/>
            </a:br>
            <a:r>
              <a:rPr lang="en-IN" dirty="0"/>
              <a:t>//null becomes "null“,</a:t>
            </a:r>
          </a:p>
          <a:p>
            <a:pPr marL="0" indent="0">
              <a:buNone/>
            </a:pPr>
            <a:r>
              <a:rPr lang="en-IN" dirty="0"/>
              <a:t>     String(object) //"[object Object]"</a:t>
            </a:r>
          </a:p>
          <a:p>
            <a:r>
              <a:rPr lang="en-IN" dirty="0">
                <a:solidFill>
                  <a:srgbClr val="FF0000"/>
                </a:solidFill>
              </a:rPr>
              <a:t>Numeric Conversion:</a:t>
            </a:r>
            <a:br>
              <a:rPr lang="en-IN" dirty="0"/>
            </a:br>
            <a:r>
              <a:rPr lang="en-IN" dirty="0"/>
              <a:t>undefined, string - NaN</a:t>
            </a:r>
            <a:br>
              <a:rPr lang="en-IN" dirty="0"/>
            </a:br>
            <a:r>
              <a:rPr lang="en-IN" dirty="0"/>
              <a:t>null, false, empty-string - 0</a:t>
            </a:r>
            <a:br>
              <a:rPr lang="en-IN" dirty="0"/>
            </a:br>
            <a:r>
              <a:rPr lang="en-IN" dirty="0"/>
              <a:t>true - 1</a:t>
            </a:r>
            <a:br>
              <a:rPr lang="en-IN" dirty="0"/>
            </a:br>
            <a:r>
              <a:rPr lang="en-IN" dirty="0"/>
              <a:t>string : whitespaces from both sides are ignored. </a:t>
            </a:r>
          </a:p>
          <a:p>
            <a:r>
              <a:rPr lang="en-IN" dirty="0">
                <a:solidFill>
                  <a:srgbClr val="FF0000"/>
                </a:solidFill>
              </a:rPr>
              <a:t>Boolean Conversion:</a:t>
            </a:r>
          </a:p>
          <a:p>
            <a:pPr marL="0" indent="0">
              <a:buNone/>
            </a:pPr>
            <a:r>
              <a:rPr lang="en-IN" dirty="0"/>
              <a:t>     0, an empty string, null, undefined, and NaN, become false Other values become true.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012A9-2B18-42A9-8C34-3F9D6801505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6217"/>
            <a:ext cx="7776864" cy="6305565"/>
          </a:xfrm>
        </p:spPr>
      </p:pic>
    </p:spTree>
    <p:extLst>
      <p:ext uri="{BB962C8B-B14F-4D97-AF65-F5344CB8AC3E}">
        <p14:creationId xmlns:p14="http://schemas.microsoft.com/office/powerpoint/2010/main" val="163851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21B1-0BCD-406F-AF89-B604CF21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chemeClr val="tx1"/>
                </a:solidFill>
              </a:rPr>
              <a:t>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705-D224-4707-93C2-D024F02C07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String(“”)  </a:t>
            </a:r>
            <a:r>
              <a:rPr lang="en-IN" dirty="0">
                <a:solidFill>
                  <a:schemeClr val="bg1"/>
                </a:solidFill>
              </a:rPr>
              <a:t>// ”’”</a:t>
            </a:r>
          </a:p>
          <a:p>
            <a:r>
              <a:rPr lang="en-IN" dirty="0"/>
              <a:t>String(12) </a:t>
            </a:r>
            <a:r>
              <a:rPr lang="en-IN" dirty="0">
                <a:solidFill>
                  <a:schemeClr val="bg1"/>
                </a:solidFill>
              </a:rPr>
              <a:t>//”12”</a:t>
            </a:r>
          </a:p>
          <a:p>
            <a:r>
              <a:rPr lang="en-IN" dirty="0"/>
              <a:t>String(undefined); </a:t>
            </a:r>
            <a:r>
              <a:rPr lang="en-IN" dirty="0">
                <a:solidFill>
                  <a:schemeClr val="bg1"/>
                </a:solidFill>
              </a:rPr>
              <a:t>//”undefined”</a:t>
            </a:r>
          </a:p>
          <a:p>
            <a:r>
              <a:rPr lang="en-IN" dirty="0"/>
              <a:t>String(null); </a:t>
            </a:r>
            <a:r>
              <a:rPr lang="en-IN" dirty="0">
                <a:solidFill>
                  <a:schemeClr val="bg1"/>
                </a:solidFill>
              </a:rPr>
              <a:t>//”null”</a:t>
            </a:r>
          </a:p>
          <a:p>
            <a:r>
              <a:rPr lang="en-IN" dirty="0"/>
              <a:t>String(</a:t>
            </a:r>
            <a:r>
              <a:rPr lang="en-IN" dirty="0" err="1"/>
              <a:t>NaN</a:t>
            </a:r>
            <a:r>
              <a:rPr lang="en-IN" dirty="0"/>
              <a:t>); </a:t>
            </a:r>
            <a:r>
              <a:rPr lang="en-IN" dirty="0">
                <a:solidFill>
                  <a:schemeClr val="bg1"/>
                </a:solidFill>
              </a:rPr>
              <a:t>//”</a:t>
            </a:r>
            <a:r>
              <a:rPr lang="en-IN" dirty="0" err="1">
                <a:solidFill>
                  <a:schemeClr val="bg1"/>
                </a:solidFill>
              </a:rPr>
              <a:t>NaN</a:t>
            </a:r>
            <a:r>
              <a:rPr lang="en-IN" dirty="0">
                <a:solidFill>
                  <a:schemeClr val="bg1"/>
                </a:solidFill>
              </a:rPr>
              <a:t>”</a:t>
            </a:r>
          </a:p>
          <a:p>
            <a:r>
              <a:rPr lang="en-IN" dirty="0"/>
              <a:t>let b = function(){}; String(b); </a:t>
            </a:r>
            <a:r>
              <a:rPr lang="en-IN" dirty="0">
                <a:solidFill>
                  <a:schemeClr val="bg1"/>
                </a:solidFill>
              </a:rPr>
              <a:t>//"function(){}“</a:t>
            </a:r>
          </a:p>
          <a:p>
            <a:r>
              <a:rPr lang="en-IN" dirty="0"/>
              <a:t>let </a:t>
            </a:r>
            <a:r>
              <a:rPr lang="en-IN" dirty="0" err="1"/>
              <a:t>obj</a:t>
            </a:r>
            <a:r>
              <a:rPr lang="en-IN" dirty="0"/>
              <a:t> = {name:"</a:t>
            </a:r>
            <a:r>
              <a:rPr lang="en-IN" dirty="0" err="1"/>
              <a:t>hai</a:t>
            </a:r>
            <a:r>
              <a:rPr lang="en-IN" dirty="0"/>
              <a:t>"}; String(</a:t>
            </a:r>
            <a:r>
              <a:rPr lang="en-IN" dirty="0" err="1"/>
              <a:t>obj</a:t>
            </a:r>
            <a:r>
              <a:rPr lang="en-IN" dirty="0"/>
              <a:t>); </a:t>
            </a:r>
            <a:r>
              <a:rPr lang="en-IN" dirty="0">
                <a:solidFill>
                  <a:schemeClr val="bg1"/>
                </a:solidFill>
              </a:rPr>
              <a:t>//"[object Object]"</a:t>
            </a:r>
          </a:p>
        </p:txBody>
      </p:sp>
    </p:spTree>
    <p:extLst>
      <p:ext uri="{BB962C8B-B14F-4D97-AF65-F5344CB8AC3E}">
        <p14:creationId xmlns:p14="http://schemas.microsoft.com/office/powerpoint/2010/main" val="398378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21B1-0BCD-406F-AF89-B604CF21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chemeClr val="tx1"/>
                </a:solidFill>
              </a:rPr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705-D224-4707-93C2-D024F02C07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Number(12); </a:t>
            </a:r>
            <a:r>
              <a:rPr lang="en-IN" dirty="0">
                <a:solidFill>
                  <a:schemeClr val="bg1"/>
                </a:solidFill>
              </a:rPr>
              <a:t>//12</a:t>
            </a:r>
          </a:p>
          <a:p>
            <a:r>
              <a:rPr lang="en-IN" dirty="0"/>
              <a:t>Number("12"); </a:t>
            </a:r>
            <a:r>
              <a:rPr lang="en-IN" dirty="0">
                <a:solidFill>
                  <a:schemeClr val="bg1"/>
                </a:solidFill>
              </a:rPr>
              <a:t>//12</a:t>
            </a:r>
          </a:p>
          <a:p>
            <a:r>
              <a:rPr lang="en-IN" dirty="0"/>
              <a:t>Number(“ 1 ”) </a:t>
            </a:r>
            <a:r>
              <a:rPr lang="en-IN" dirty="0">
                <a:solidFill>
                  <a:schemeClr val="bg1"/>
                </a:solidFill>
              </a:rPr>
              <a:t>//1</a:t>
            </a:r>
          </a:p>
          <a:p>
            <a:r>
              <a:rPr lang="en-IN" dirty="0"/>
              <a:t>Number(“ ”) </a:t>
            </a:r>
            <a:r>
              <a:rPr lang="en-IN" dirty="0">
                <a:solidFill>
                  <a:schemeClr val="bg1"/>
                </a:solidFill>
              </a:rPr>
              <a:t>// 0</a:t>
            </a:r>
          </a:p>
          <a:p>
            <a:r>
              <a:rPr lang="en-IN" dirty="0"/>
              <a:t>Number(false) </a:t>
            </a:r>
            <a:r>
              <a:rPr lang="en-IN" dirty="0">
                <a:solidFill>
                  <a:schemeClr val="bg1"/>
                </a:solidFill>
              </a:rPr>
              <a:t>//0</a:t>
            </a:r>
          </a:p>
          <a:p>
            <a:r>
              <a:rPr lang="en-IN" dirty="0"/>
              <a:t>Number(“ 1z”) </a:t>
            </a:r>
            <a:r>
              <a:rPr lang="en-IN" dirty="0">
                <a:solidFill>
                  <a:schemeClr val="bg1"/>
                </a:solidFill>
              </a:rPr>
              <a:t>// </a:t>
            </a:r>
            <a:r>
              <a:rPr lang="en-IN" dirty="0" err="1">
                <a:solidFill>
                  <a:schemeClr val="bg1"/>
                </a:solidFill>
              </a:rPr>
              <a:t>NaN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Number(“ 1 1 ”) </a:t>
            </a:r>
            <a:r>
              <a:rPr lang="en-IN" dirty="0">
                <a:solidFill>
                  <a:schemeClr val="bg1"/>
                </a:solidFill>
              </a:rPr>
              <a:t>// </a:t>
            </a:r>
            <a:r>
              <a:rPr lang="en-IN" dirty="0" err="1">
                <a:solidFill>
                  <a:schemeClr val="bg1"/>
                </a:solidFill>
              </a:rPr>
              <a:t>NaN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Number(</a:t>
            </a:r>
            <a:r>
              <a:rPr lang="en-IN" dirty="0" err="1"/>
              <a:t>NaN</a:t>
            </a:r>
            <a:r>
              <a:rPr lang="en-IN" dirty="0"/>
              <a:t>); </a:t>
            </a:r>
            <a:r>
              <a:rPr lang="en-IN" dirty="0">
                <a:solidFill>
                  <a:schemeClr val="bg1"/>
                </a:solidFill>
              </a:rPr>
              <a:t>// </a:t>
            </a:r>
            <a:r>
              <a:rPr lang="en-IN" dirty="0" err="1">
                <a:solidFill>
                  <a:schemeClr val="bg1"/>
                </a:solidFill>
              </a:rPr>
              <a:t>NaN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Number(undefined); </a:t>
            </a:r>
            <a:r>
              <a:rPr lang="en-IN" dirty="0">
                <a:solidFill>
                  <a:schemeClr val="bg1"/>
                </a:solidFill>
              </a:rPr>
              <a:t>//</a:t>
            </a:r>
            <a:r>
              <a:rPr lang="en-IN" dirty="0" err="1">
                <a:solidFill>
                  <a:schemeClr val="bg1"/>
                </a:solidFill>
              </a:rPr>
              <a:t>NaN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"[object Object]"</a:t>
            </a:r>
          </a:p>
        </p:txBody>
      </p:sp>
    </p:spTree>
    <p:extLst>
      <p:ext uri="{BB962C8B-B14F-4D97-AF65-F5344CB8AC3E}">
        <p14:creationId xmlns:p14="http://schemas.microsoft.com/office/powerpoint/2010/main" val="83361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&amp; ECMAScript</a:t>
            </a:r>
          </a:p>
          <a:p>
            <a:r>
              <a:rPr lang="en-IN" dirty="0"/>
              <a:t>Fundamentals</a:t>
            </a:r>
          </a:p>
          <a:p>
            <a:pPr lvl="1"/>
            <a:r>
              <a:rPr lang="en-IN" dirty="0"/>
              <a:t>Adding script</a:t>
            </a:r>
          </a:p>
          <a:p>
            <a:pPr lvl="1"/>
            <a:r>
              <a:rPr lang="en-IN" dirty="0"/>
              <a:t>Variables</a:t>
            </a:r>
          </a:p>
          <a:p>
            <a:pPr lvl="1"/>
            <a:r>
              <a:rPr lang="en-IN" dirty="0"/>
              <a:t>Strict mode</a:t>
            </a:r>
          </a:p>
          <a:p>
            <a:pPr lvl="1"/>
            <a:r>
              <a:rPr lang="en-IN" dirty="0"/>
              <a:t>Data types</a:t>
            </a:r>
          </a:p>
          <a:p>
            <a:pPr lvl="1"/>
            <a:r>
              <a:rPr lang="en-IN" dirty="0"/>
              <a:t>typeof, Type Conversion</a:t>
            </a:r>
          </a:p>
          <a:p>
            <a:pPr lvl="1"/>
            <a:r>
              <a:rPr lang="en-IN" dirty="0"/>
              <a:t>Interaction(alert, confirm, prompt)</a:t>
            </a:r>
          </a:p>
          <a:p>
            <a:pPr lvl="1"/>
            <a:r>
              <a:rPr lang="en-IN" dirty="0"/>
              <a:t>Basic Operators</a:t>
            </a:r>
          </a:p>
          <a:p>
            <a:pPr lvl="1"/>
            <a:r>
              <a:rPr lang="en-IN" dirty="0"/>
              <a:t>Loops &amp; switch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/>
          </a:bodyPr>
          <a:lstStyle/>
          <a:p>
            <a:r>
              <a:rPr lang="en-IN" dirty="0"/>
              <a:t>Numeric string with + gives string but with -, /, *  convert to number type.</a:t>
            </a:r>
          </a:p>
          <a:p>
            <a:r>
              <a:rPr lang="en-IN" dirty="0"/>
              <a:t>Non numeric string with -, /, * and undefined  gives </a:t>
            </a:r>
            <a:r>
              <a:rPr lang="en-IN" dirty="0" err="1"/>
              <a:t>NaN</a:t>
            </a:r>
            <a:r>
              <a:rPr lang="en-IN" dirty="0"/>
              <a:t> </a:t>
            </a:r>
          </a:p>
          <a:p>
            <a:r>
              <a:rPr lang="en-IN" dirty="0"/>
              <a:t>For Boolean value true-1, false-0</a:t>
            </a:r>
          </a:p>
          <a:p>
            <a:r>
              <a:rPr lang="en-IN" dirty="0"/>
              <a:t>null is 0 when used with number</a:t>
            </a:r>
          </a:p>
        </p:txBody>
      </p:sp>
    </p:spTree>
    <p:extLst>
      <p:ext uri="{BB962C8B-B14F-4D97-AF65-F5344CB8AC3E}">
        <p14:creationId xmlns:p14="http://schemas.microsoft.com/office/powerpoint/2010/main" val="4731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ABA9-9C78-427A-A1BF-02ED64DD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chemeClr val="tx1"/>
                </a:solidFill>
              </a:rPr>
              <a:t>Implicit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2609-6FB5-4831-835F-B94A72835B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38661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"" + 2 + 2 </a:t>
            </a:r>
            <a:r>
              <a:rPr lang="en-IN" dirty="0">
                <a:solidFill>
                  <a:schemeClr val="bg1"/>
                </a:solidFill>
              </a:rPr>
              <a:t>// “22" </a:t>
            </a:r>
          </a:p>
          <a:p>
            <a:r>
              <a:rPr lang="en-IN" dirty="0"/>
              <a:t>"" - 1 + 0  </a:t>
            </a:r>
            <a:r>
              <a:rPr lang="en-IN" dirty="0">
                <a:solidFill>
                  <a:schemeClr val="bg1"/>
                </a:solidFill>
              </a:rPr>
              <a:t>// -1 </a:t>
            </a:r>
          </a:p>
          <a:p>
            <a:r>
              <a:rPr lang="en-IN" dirty="0"/>
              <a:t>true + false  </a:t>
            </a:r>
            <a:r>
              <a:rPr lang="en-IN" dirty="0">
                <a:solidFill>
                  <a:schemeClr val="bg1"/>
                </a:solidFill>
              </a:rPr>
              <a:t>// 1</a:t>
            </a:r>
          </a:p>
          <a:p>
            <a:r>
              <a:rPr lang="en-IN" dirty="0"/>
              <a:t>6 / "3" </a:t>
            </a:r>
            <a:r>
              <a:rPr lang="en-IN" dirty="0">
                <a:solidFill>
                  <a:schemeClr val="bg1"/>
                </a:solidFill>
              </a:rPr>
              <a:t>// 2</a:t>
            </a:r>
          </a:p>
          <a:p>
            <a:r>
              <a:rPr lang="en-IN" dirty="0"/>
              <a:t>"2" * "3"  </a:t>
            </a:r>
            <a:r>
              <a:rPr lang="en-IN" dirty="0">
                <a:solidFill>
                  <a:schemeClr val="bg1"/>
                </a:solidFill>
              </a:rPr>
              <a:t>// 6</a:t>
            </a:r>
          </a:p>
          <a:p>
            <a:r>
              <a:rPr lang="en-IN" dirty="0"/>
              <a:t>4 + 5 + "px" </a:t>
            </a:r>
            <a:r>
              <a:rPr lang="en-IN" dirty="0">
                <a:solidFill>
                  <a:schemeClr val="bg1"/>
                </a:solidFill>
              </a:rPr>
              <a:t>// "9px"</a:t>
            </a:r>
          </a:p>
          <a:p>
            <a:r>
              <a:rPr lang="en-IN" dirty="0"/>
              <a:t>"$" + 4 + 5 </a:t>
            </a:r>
            <a:r>
              <a:rPr lang="en-IN" dirty="0">
                <a:solidFill>
                  <a:schemeClr val="bg1"/>
                </a:solidFill>
              </a:rPr>
              <a:t>// "$45"</a:t>
            </a:r>
          </a:p>
          <a:p>
            <a:r>
              <a:rPr lang="en-IN" dirty="0"/>
              <a:t>"4" - 2 </a:t>
            </a:r>
            <a:r>
              <a:rPr lang="en-IN" dirty="0">
                <a:solidFill>
                  <a:schemeClr val="bg1"/>
                </a:solidFill>
              </a:rPr>
              <a:t>// 2</a:t>
            </a:r>
          </a:p>
          <a:p>
            <a:r>
              <a:rPr lang="en-IN" dirty="0"/>
              <a:t>"4px" - 2 </a:t>
            </a:r>
            <a:r>
              <a:rPr lang="en-IN" dirty="0">
                <a:solidFill>
                  <a:schemeClr val="bg1"/>
                </a:solidFill>
              </a:rPr>
              <a:t>// NaN</a:t>
            </a:r>
          </a:p>
          <a:p>
            <a:r>
              <a:rPr lang="en-IN" dirty="0"/>
              <a:t>" -9 " + 5 </a:t>
            </a:r>
            <a:r>
              <a:rPr lang="en-IN" dirty="0">
                <a:solidFill>
                  <a:schemeClr val="bg1"/>
                </a:solidFill>
              </a:rPr>
              <a:t>// " -9 5"</a:t>
            </a:r>
          </a:p>
          <a:p>
            <a:r>
              <a:rPr lang="en-IN" dirty="0"/>
              <a:t>" -9 " - 5 </a:t>
            </a:r>
            <a:r>
              <a:rPr lang="en-IN" dirty="0">
                <a:solidFill>
                  <a:schemeClr val="bg1"/>
                </a:solidFill>
              </a:rPr>
              <a:t>// -14</a:t>
            </a:r>
          </a:p>
          <a:p>
            <a:r>
              <a:rPr lang="en-IN" dirty="0"/>
              <a:t>null + 1 </a:t>
            </a:r>
            <a:r>
              <a:rPr lang="en-IN" dirty="0">
                <a:solidFill>
                  <a:schemeClr val="bg1"/>
                </a:solidFill>
              </a:rPr>
              <a:t>// 1</a:t>
            </a:r>
          </a:p>
          <a:p>
            <a:r>
              <a:rPr lang="en-IN" dirty="0"/>
              <a:t>undefined + 1 </a:t>
            </a:r>
            <a:r>
              <a:rPr lang="en-IN" dirty="0">
                <a:solidFill>
                  <a:schemeClr val="bg1"/>
                </a:solidFill>
              </a:rPr>
              <a:t>// NaN </a:t>
            </a:r>
          </a:p>
          <a:p>
            <a:r>
              <a:rPr lang="en-IN" dirty="0"/>
              <a:t>" \t \n" – 2 </a:t>
            </a:r>
            <a:r>
              <a:rPr lang="en-IN" dirty="0">
                <a:solidFill>
                  <a:schemeClr val="bg1"/>
                </a:solidFill>
              </a:rPr>
              <a:t>// -2</a:t>
            </a:r>
          </a:p>
        </p:txBody>
      </p:sp>
    </p:spTree>
    <p:extLst>
      <p:ext uri="{BB962C8B-B14F-4D97-AF65-F5344CB8AC3E}">
        <p14:creationId xmlns:p14="http://schemas.microsoft.com/office/powerpoint/2010/main" val="60852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 err="1"/>
              <a:t>Typeof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As an operator: </a:t>
            </a:r>
            <a:r>
              <a:rPr lang="en-IN" dirty="0">
                <a:solidFill>
                  <a:schemeClr val="bg1"/>
                </a:solidFill>
              </a:rPr>
              <a:t>typeof x</a:t>
            </a:r>
          </a:p>
          <a:p>
            <a:r>
              <a:rPr lang="en-IN" dirty="0"/>
              <a:t>As an function: </a:t>
            </a:r>
            <a:r>
              <a:rPr lang="en-IN" dirty="0">
                <a:solidFill>
                  <a:schemeClr val="bg1"/>
                </a:solidFill>
              </a:rPr>
              <a:t>typeof(x) </a:t>
            </a:r>
          </a:p>
          <a:p>
            <a:r>
              <a:rPr lang="en-IN" dirty="0" err="1"/>
              <a:t>typeof</a:t>
            </a:r>
            <a:r>
              <a:rPr lang="en-IN" dirty="0"/>
              <a:t> undefined </a:t>
            </a:r>
            <a:r>
              <a:rPr lang="en-IN" dirty="0">
                <a:solidFill>
                  <a:schemeClr val="bg1"/>
                </a:solidFill>
              </a:rPr>
              <a:t>// "undefined“</a:t>
            </a:r>
          </a:p>
          <a:p>
            <a:r>
              <a:rPr lang="en-IN" dirty="0" err="1"/>
              <a:t>typeof</a:t>
            </a:r>
            <a:r>
              <a:rPr lang="en-IN" dirty="0"/>
              <a:t> 0 </a:t>
            </a:r>
            <a:r>
              <a:rPr lang="en-IN" dirty="0">
                <a:solidFill>
                  <a:schemeClr val="bg1"/>
                </a:solidFill>
              </a:rPr>
              <a:t>// "number“</a:t>
            </a:r>
          </a:p>
          <a:p>
            <a:r>
              <a:rPr lang="en-IN" dirty="0"/>
              <a:t>typeof 10n </a:t>
            </a:r>
            <a:r>
              <a:rPr lang="en-IN" dirty="0">
                <a:solidFill>
                  <a:schemeClr val="bg1"/>
                </a:solidFill>
              </a:rPr>
              <a:t>// "bigint“</a:t>
            </a:r>
          </a:p>
          <a:p>
            <a:r>
              <a:rPr lang="en-IN" dirty="0"/>
              <a:t>typeof true </a:t>
            </a:r>
            <a:r>
              <a:rPr lang="en-IN" dirty="0">
                <a:solidFill>
                  <a:schemeClr val="bg1"/>
                </a:solidFill>
              </a:rPr>
              <a:t>// "boolean" </a:t>
            </a:r>
          </a:p>
          <a:p>
            <a:r>
              <a:rPr lang="en-IN" dirty="0"/>
              <a:t>typeof "foo" </a:t>
            </a:r>
            <a:r>
              <a:rPr lang="en-IN" dirty="0">
                <a:solidFill>
                  <a:schemeClr val="bg1"/>
                </a:solidFill>
              </a:rPr>
              <a:t>// "string" </a:t>
            </a:r>
          </a:p>
          <a:p>
            <a:r>
              <a:rPr lang="en-IN" dirty="0"/>
              <a:t>typeof Symbol("id") </a:t>
            </a:r>
            <a:r>
              <a:rPr lang="en-IN" dirty="0">
                <a:solidFill>
                  <a:schemeClr val="bg1"/>
                </a:solidFill>
              </a:rPr>
              <a:t>// "symbol" </a:t>
            </a:r>
          </a:p>
          <a:p>
            <a:r>
              <a:rPr lang="en-IN" dirty="0"/>
              <a:t>typeof Math </a:t>
            </a:r>
            <a:r>
              <a:rPr lang="en-IN" dirty="0">
                <a:solidFill>
                  <a:schemeClr val="bg1"/>
                </a:solidFill>
              </a:rPr>
              <a:t>// "object" (1) </a:t>
            </a:r>
          </a:p>
          <a:p>
            <a:r>
              <a:rPr lang="en-IN" dirty="0"/>
              <a:t>typeof null </a:t>
            </a:r>
            <a:r>
              <a:rPr lang="en-IN" dirty="0">
                <a:solidFill>
                  <a:schemeClr val="bg1"/>
                </a:solidFill>
              </a:rPr>
              <a:t>// "object" (2) </a:t>
            </a:r>
          </a:p>
          <a:p>
            <a:r>
              <a:rPr lang="en-IN" dirty="0"/>
              <a:t>typeof alert </a:t>
            </a:r>
            <a:r>
              <a:rPr lang="en-IN" dirty="0">
                <a:solidFill>
                  <a:schemeClr val="bg1"/>
                </a:solidFill>
              </a:rPr>
              <a:t>// “</a:t>
            </a:r>
          </a:p>
          <a:p>
            <a:r>
              <a:rPr lang="en-IN" dirty="0" err="1"/>
              <a:t>Typeof</a:t>
            </a:r>
            <a:r>
              <a:rPr lang="en-IN" dirty="0"/>
              <a:t> {}; </a:t>
            </a:r>
            <a:r>
              <a:rPr lang="en-IN" dirty="0">
                <a:solidFill>
                  <a:schemeClr val="bg1"/>
                </a:solidFill>
              </a:rPr>
              <a:t>// </a:t>
            </a:r>
            <a:r>
              <a:rPr lang="en-IN" dirty="0" err="1">
                <a:solidFill>
                  <a:schemeClr val="bg1"/>
                </a:solidFill>
              </a:rPr>
              <a:t>objectfunctio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/>
              <a:t>Typeof</a:t>
            </a:r>
            <a:r>
              <a:rPr lang="en-IN" dirty="0"/>
              <a:t> []; </a:t>
            </a:r>
            <a:r>
              <a:rPr lang="en-IN" dirty="0">
                <a:solidFill>
                  <a:schemeClr val="bg1"/>
                </a:solidFill>
              </a:rPr>
              <a:t>//</a:t>
            </a:r>
            <a:r>
              <a:rPr lang="en-IN" dirty="0" err="1">
                <a:solidFill>
                  <a:schemeClr val="bg1"/>
                </a:solidFill>
              </a:rPr>
              <a:t>object;n</a:t>
            </a:r>
            <a:r>
              <a:rPr lang="en-IN" dirty="0">
                <a:solidFill>
                  <a:schemeClr val="bg1"/>
                </a:solidFill>
              </a:rPr>
              <a:t>" (3)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6A6C-11DE-4A78-BAB4-F7985265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6D0A-DB4A-4351-B03E-0F36005D29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Increment/ Decrement Operators</a:t>
            </a:r>
          </a:p>
          <a:p>
            <a:r>
              <a:rPr lang="en-IN" dirty="0"/>
              <a:t>Bitwise Operator</a:t>
            </a:r>
          </a:p>
          <a:p>
            <a:r>
              <a:rPr lang="en-IN" dirty="0"/>
              <a:t>Comparison operator</a:t>
            </a:r>
          </a:p>
          <a:p>
            <a:r>
              <a:rPr lang="en-IN" dirty="0"/>
              <a:t>Logical operators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76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EF50-93DA-4FD0-8512-D67A1991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3F11-7394-4FFC-8118-6E300DB7A3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(+)</a:t>
            </a:r>
            <a:br>
              <a:rPr lang="en-IN" dirty="0"/>
            </a:br>
            <a:r>
              <a:rPr lang="en-IN" dirty="0"/>
              <a:t>[string concatenation]</a:t>
            </a:r>
            <a:br>
              <a:rPr lang="en-IN" dirty="0"/>
            </a:br>
            <a:r>
              <a:rPr lang="en-IN" dirty="0"/>
              <a:t>“hello” + “</a:t>
            </a:r>
            <a:r>
              <a:rPr lang="en-IN" dirty="0" err="1"/>
              <a:t>hai</a:t>
            </a:r>
            <a:r>
              <a:rPr lang="en-IN" dirty="0"/>
              <a:t>”</a:t>
            </a:r>
            <a:br>
              <a:rPr lang="en-IN" dirty="0"/>
            </a:br>
            <a:r>
              <a:rPr lang="en-IN" dirty="0"/>
              <a:t>[numeric conversion] </a:t>
            </a:r>
            <a:r>
              <a:rPr lang="en-IN" dirty="0">
                <a:solidFill>
                  <a:srgbClr val="00B050"/>
                </a:solidFill>
              </a:rPr>
              <a:t>~practice~</a:t>
            </a:r>
            <a:br>
              <a:rPr lang="en-IN" dirty="0"/>
            </a:br>
            <a:r>
              <a:rPr lang="en-IN" dirty="0"/>
              <a:t>It actually does the same thing as </a:t>
            </a:r>
            <a:r>
              <a:rPr lang="en-IN" dirty="0">
                <a:solidFill>
                  <a:srgbClr val="0070C0"/>
                </a:solidFill>
              </a:rPr>
              <a:t>Number(...)</a:t>
            </a:r>
            <a:br>
              <a:rPr lang="en-IN" dirty="0"/>
            </a:br>
            <a:r>
              <a:rPr lang="en-IN" dirty="0"/>
              <a:t>example: </a:t>
            </a:r>
            <a:br>
              <a:rPr lang="en-IN" dirty="0"/>
            </a:br>
            <a:r>
              <a:rPr lang="en-IN" dirty="0"/>
              <a:t>“2” + “3” </a:t>
            </a:r>
            <a:r>
              <a:rPr lang="en-IN" dirty="0">
                <a:solidFill>
                  <a:schemeClr val="bg1"/>
                </a:solidFill>
              </a:rPr>
              <a:t>// “23”</a:t>
            </a:r>
            <a:br>
              <a:rPr lang="en-IN" dirty="0"/>
            </a:br>
            <a:r>
              <a:rPr lang="en-IN" dirty="0"/>
              <a:t>+”2” + +”3” </a:t>
            </a:r>
            <a:r>
              <a:rPr lang="en-IN" dirty="0">
                <a:solidFill>
                  <a:schemeClr val="bg1"/>
                </a:solidFill>
              </a:rPr>
              <a:t>// 5</a:t>
            </a:r>
            <a:br>
              <a:rPr lang="en-IN" dirty="0"/>
            </a:br>
            <a:r>
              <a:rPr lang="en-IN" dirty="0"/>
              <a:t>+true </a:t>
            </a:r>
            <a:r>
              <a:rPr lang="en-IN" dirty="0">
                <a:solidFill>
                  <a:schemeClr val="bg1"/>
                </a:solidFill>
              </a:rPr>
              <a:t>// 1</a:t>
            </a:r>
            <a:br>
              <a:rPr lang="en-IN" dirty="0"/>
            </a:br>
            <a:r>
              <a:rPr lang="en-IN" dirty="0"/>
              <a:t>+”” </a:t>
            </a:r>
            <a:r>
              <a:rPr lang="en-IN" dirty="0">
                <a:solidFill>
                  <a:schemeClr val="bg1"/>
                </a:solidFill>
              </a:rPr>
              <a:t>//0</a:t>
            </a:r>
          </a:p>
          <a:p>
            <a:r>
              <a:rPr lang="en-IN" dirty="0">
                <a:solidFill>
                  <a:srgbClr val="FF0000"/>
                </a:solidFill>
              </a:rPr>
              <a:t>(-, *, /, %, **)</a:t>
            </a:r>
            <a:br>
              <a:rPr lang="en-IN" dirty="0"/>
            </a:br>
            <a:r>
              <a:rPr lang="en-IN" dirty="0"/>
              <a:t>4 ** (1/2) </a:t>
            </a:r>
            <a:r>
              <a:rPr lang="en-IN" dirty="0">
                <a:solidFill>
                  <a:schemeClr val="bg1"/>
                </a:solidFill>
              </a:rPr>
              <a:t>// square root</a:t>
            </a:r>
            <a:br>
              <a:rPr lang="en-IN" dirty="0"/>
            </a:br>
            <a:r>
              <a:rPr lang="en-IN" dirty="0"/>
              <a:t>4 ** 2 </a:t>
            </a:r>
            <a:r>
              <a:rPr lang="en-IN" dirty="0">
                <a:solidFill>
                  <a:schemeClr val="bg1"/>
                </a:solidFill>
              </a:rPr>
              <a:t>// square of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35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7DE0-F7ED-4E16-8241-B0FB0D1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0E44-88B4-425A-B7AE-310911DCE7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operators in JavaScript return a value. </a:t>
            </a:r>
            <a:r>
              <a:rPr lang="en-IN" dirty="0">
                <a:solidFill>
                  <a:srgbClr val="00B050"/>
                </a:solidFill>
              </a:rPr>
              <a:t>~practice~</a:t>
            </a:r>
          </a:p>
          <a:p>
            <a:r>
              <a:rPr lang="en-IN" dirty="0"/>
              <a:t>let a = 1; </a:t>
            </a:r>
          </a:p>
          <a:p>
            <a:pPr marL="0" indent="0">
              <a:buNone/>
            </a:pPr>
            <a:r>
              <a:rPr lang="en-IN" dirty="0"/>
              <a:t>    let b = 2;</a:t>
            </a:r>
          </a:p>
          <a:p>
            <a:pPr marL="0" indent="0">
              <a:buNone/>
            </a:pPr>
            <a:r>
              <a:rPr lang="en-IN" dirty="0"/>
              <a:t>    let c = 3 - (a = b + 1); </a:t>
            </a:r>
          </a:p>
          <a:p>
            <a:pPr marL="0" indent="0">
              <a:buNone/>
            </a:pPr>
            <a:r>
              <a:rPr lang="en-IN" dirty="0"/>
              <a:t>    alert( a ); </a:t>
            </a:r>
            <a:r>
              <a:rPr lang="en-IN" dirty="0">
                <a:solidFill>
                  <a:schemeClr val="bg1"/>
                </a:solidFill>
              </a:rPr>
              <a:t>// 3 </a:t>
            </a:r>
            <a:r>
              <a:rPr lang="en-IN" dirty="0"/>
              <a:t>alert( c ); </a:t>
            </a:r>
            <a:r>
              <a:rPr lang="en-IN" dirty="0">
                <a:solidFill>
                  <a:schemeClr val="bg1"/>
                </a:solidFill>
              </a:rPr>
              <a:t>// 0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Shorthand</a:t>
            </a:r>
          </a:p>
          <a:p>
            <a:r>
              <a:rPr lang="en-IN" dirty="0"/>
              <a:t>n *=4</a:t>
            </a:r>
          </a:p>
          <a:p>
            <a:pPr marL="0" indent="0">
              <a:buNone/>
            </a:pPr>
            <a:r>
              <a:rPr lang="en-IN" dirty="0"/>
              <a:t>    n +=3;</a:t>
            </a:r>
          </a:p>
        </p:txBody>
      </p:sp>
    </p:spTree>
    <p:extLst>
      <p:ext uri="{BB962C8B-B14F-4D97-AF65-F5344CB8AC3E}">
        <p14:creationId xmlns:p14="http://schemas.microsoft.com/office/powerpoint/2010/main" val="132286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C9813A-EA5E-4E8D-9337-5C4FB461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00223"/>
              </p:ext>
            </p:extLst>
          </p:nvPr>
        </p:nvGraphicFramePr>
        <p:xfrm>
          <a:off x="251520" y="332656"/>
          <a:ext cx="8640960" cy="619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632">
                  <a:extLst>
                    <a:ext uri="{9D8B030D-6E8A-4147-A177-3AD203B41FA5}">
                      <a16:colId xmlns:a16="http://schemas.microsoft.com/office/drawing/2014/main" val="4146846032"/>
                    </a:ext>
                  </a:extLst>
                </a:gridCol>
                <a:gridCol w="2141776">
                  <a:extLst>
                    <a:ext uri="{9D8B030D-6E8A-4147-A177-3AD203B41FA5}">
                      <a16:colId xmlns:a16="http://schemas.microsoft.com/office/drawing/2014/main" val="2483308476"/>
                    </a:ext>
                  </a:extLst>
                </a:gridCol>
                <a:gridCol w="2123312">
                  <a:extLst>
                    <a:ext uri="{9D8B030D-6E8A-4147-A177-3AD203B41FA5}">
                      <a16:colId xmlns:a16="http://schemas.microsoft.com/office/drawing/2014/main" val="12536984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44886094"/>
                    </a:ext>
                  </a:extLst>
                </a:gridCol>
              </a:tblGrid>
              <a:tr h="1602821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2;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counter++;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counter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2;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counter--;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counter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2;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++counter;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counter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2;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--counter;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counter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44477"/>
                  </a:ext>
                </a:extLst>
              </a:tr>
              <a:tr h="1602821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2;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 = ++counter;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a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 = counter++;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a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0; counter++; ++counter;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counter );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 = 1,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b = 1;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 = ++a;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 = b++; </a:t>
                      </a:r>
                    </a:p>
                    <a:p>
                      <a:r>
                        <a:rPr kumimoji="0" lang="pt-BR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a = 2</a:t>
                      </a:r>
                    </a:p>
                    <a:p>
                      <a:r>
                        <a:rPr kumimoji="0" lang="pt-BR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b = 2</a:t>
                      </a:r>
                    </a:p>
                    <a:p>
                      <a:r>
                        <a:rPr kumimoji="0" lang="pt-BR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c = 2</a:t>
                      </a:r>
                    </a:p>
                    <a:p>
                      <a:r>
                        <a:rPr kumimoji="0" lang="pt-BR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d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338911"/>
                  </a:ext>
                </a:extLst>
              </a:tr>
              <a:tr h="1290959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0;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++counter );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counter = 0;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counter++ );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75600"/>
                  </a:ext>
                </a:extLst>
              </a:tr>
              <a:tr h="1696087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(++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5)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IN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 to 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(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&lt; 5)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IN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 to 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(let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IN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0 to 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(let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5; ++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 </a:t>
                      </a:r>
                      <a:r>
                        <a:rPr kumimoji="0" lang="en-IN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IN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r>
                        <a:rPr kumimoji="0" lang="en-IN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IN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0 to 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9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529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7DE0-F7ED-4E16-8241-B0FB0D1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0E44-88B4-425A-B7AE-310911DCE7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17504"/>
          </a:xfrm>
        </p:spPr>
        <p:txBody>
          <a:bodyPr>
            <a:normAutofit/>
          </a:bodyPr>
          <a:lstStyle/>
          <a:p>
            <a:r>
              <a:rPr lang="en-IN" dirty="0"/>
              <a:t>AND &amp;</a:t>
            </a:r>
          </a:p>
          <a:p>
            <a:r>
              <a:rPr lang="en-IN" dirty="0"/>
              <a:t>OR |</a:t>
            </a:r>
          </a:p>
          <a:p>
            <a:r>
              <a:rPr lang="en-IN" dirty="0"/>
              <a:t>XOR ^</a:t>
            </a:r>
          </a:p>
          <a:p>
            <a:r>
              <a:rPr lang="en-IN" dirty="0"/>
              <a:t>NOT ~</a:t>
            </a:r>
          </a:p>
          <a:p>
            <a:r>
              <a:rPr lang="en-IN" dirty="0"/>
              <a:t>LEFT SHIFT &lt;&lt;</a:t>
            </a:r>
          </a:p>
          <a:p>
            <a:r>
              <a:rPr lang="en-IN" dirty="0"/>
              <a:t>RIGHT SHIFT &gt;&gt;</a:t>
            </a:r>
          </a:p>
          <a:p>
            <a:r>
              <a:rPr lang="en-IN" dirty="0"/>
              <a:t>ZERO-FILL RIGHT SHIFT  &gt;&gt;&gt;</a:t>
            </a:r>
          </a:p>
        </p:txBody>
      </p:sp>
    </p:spTree>
    <p:extLst>
      <p:ext uri="{BB962C8B-B14F-4D97-AF65-F5344CB8AC3E}">
        <p14:creationId xmlns:p14="http://schemas.microsoft.com/office/powerpoint/2010/main" val="248645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7DE0-F7ED-4E16-8241-B0FB0D1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0E44-88B4-425A-B7AE-310911DCE7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17504"/>
          </a:xfrm>
        </p:spPr>
        <p:txBody>
          <a:bodyPr>
            <a:normAutofit/>
          </a:bodyPr>
          <a:lstStyle/>
          <a:p>
            <a:r>
              <a:rPr lang="en-IN" dirty="0"/>
              <a:t>&gt;</a:t>
            </a:r>
          </a:p>
          <a:p>
            <a:r>
              <a:rPr lang="en-IN" dirty="0"/>
              <a:t>&lt;</a:t>
            </a:r>
          </a:p>
          <a:p>
            <a:r>
              <a:rPr lang="en-IN" dirty="0"/>
              <a:t>&gt;=</a:t>
            </a:r>
          </a:p>
          <a:p>
            <a:r>
              <a:rPr lang="en-IN" dirty="0"/>
              <a:t>&lt;=</a:t>
            </a:r>
          </a:p>
          <a:p>
            <a:r>
              <a:rPr lang="en-IN" dirty="0"/>
              <a:t>==</a:t>
            </a:r>
          </a:p>
          <a:p>
            <a:r>
              <a:rPr lang="en-IN" dirty="0"/>
              <a:t>===</a:t>
            </a:r>
          </a:p>
          <a:p>
            <a:r>
              <a:rPr lang="en-IN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651579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872B-DA3E-4BAD-9FEA-35C189C5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with diff.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681-16C8-46EC-A351-31C964F4E3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549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String Comparison:</a:t>
            </a:r>
          </a:p>
          <a:p>
            <a:pPr marL="0" indent="0">
              <a:buNone/>
            </a:pPr>
            <a:r>
              <a:rPr lang="en-IN" dirty="0"/>
              <a:t>    strings are compared letter-by-letter.</a:t>
            </a:r>
          </a:p>
          <a:p>
            <a:pPr marL="0" indent="0">
              <a:buNone/>
            </a:pPr>
            <a:r>
              <a:rPr lang="en-IN" dirty="0"/>
              <a:t>    alert( 'Z' &gt; 'A' ); </a:t>
            </a:r>
            <a:r>
              <a:rPr lang="en-IN" dirty="0">
                <a:solidFill>
                  <a:schemeClr val="bg1"/>
                </a:solidFill>
              </a:rPr>
              <a:t>// true</a:t>
            </a:r>
          </a:p>
          <a:p>
            <a:pPr marL="0" indent="0">
              <a:buNone/>
            </a:pPr>
            <a:r>
              <a:rPr lang="en-IN" dirty="0"/>
              <a:t>    alert( 'Glow' &gt; 'Glee' ); </a:t>
            </a:r>
            <a:r>
              <a:rPr lang="en-IN" dirty="0">
                <a:solidFill>
                  <a:schemeClr val="bg1"/>
                </a:solidFill>
              </a:rPr>
              <a:t>// true</a:t>
            </a:r>
          </a:p>
          <a:p>
            <a:pPr marL="0" indent="0">
              <a:buNone/>
            </a:pPr>
            <a:r>
              <a:rPr lang="en-IN" dirty="0"/>
              <a:t>    alert( 'Bee' &gt; 'Be' ); </a:t>
            </a:r>
            <a:r>
              <a:rPr lang="en-IN" dirty="0">
                <a:solidFill>
                  <a:schemeClr val="bg1"/>
                </a:solidFill>
              </a:rPr>
              <a:t>// true</a:t>
            </a:r>
          </a:p>
          <a:p>
            <a:r>
              <a:rPr lang="en-IN" dirty="0">
                <a:solidFill>
                  <a:srgbClr val="FF0000"/>
                </a:solidFill>
              </a:rPr>
              <a:t>With Different types:</a:t>
            </a:r>
          </a:p>
          <a:p>
            <a:pPr marL="0" indent="0">
              <a:buNone/>
            </a:pPr>
            <a:r>
              <a:rPr lang="en-IN" dirty="0"/>
              <a:t>     When comparing values of different types, JavaScript      converts the values to numbers.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/>
              <a:t>alert( '2' &gt; 1 );</a:t>
            </a:r>
            <a:r>
              <a:rPr lang="en-IN" dirty="0">
                <a:solidFill>
                  <a:schemeClr val="bg1"/>
                </a:solidFill>
              </a:rPr>
              <a:t> // true,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/>
              <a:t>alert( '01' == 1 ); </a:t>
            </a:r>
            <a:r>
              <a:rPr lang="en-IN" dirty="0">
                <a:solidFill>
                  <a:schemeClr val="bg1"/>
                </a:solidFill>
              </a:rPr>
              <a:t>// true,</a:t>
            </a:r>
          </a:p>
        </p:txBody>
      </p:sp>
    </p:spTree>
    <p:extLst>
      <p:ext uri="{BB962C8B-B14F-4D97-AF65-F5344CB8AC3E}">
        <p14:creationId xmlns:p14="http://schemas.microsoft.com/office/powerpoint/2010/main" val="25425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Created by Netscape.</a:t>
            </a:r>
          </a:p>
          <a:p>
            <a:r>
              <a:rPr lang="en-IN" dirty="0"/>
              <a:t>Initially named as </a:t>
            </a:r>
            <a:r>
              <a:rPr lang="en-IN" dirty="0">
                <a:solidFill>
                  <a:srgbClr val="00B050"/>
                </a:solidFill>
              </a:rPr>
              <a:t>Livescript</a:t>
            </a:r>
            <a:r>
              <a:rPr lang="en-IN" dirty="0"/>
              <a:t> but based on java it renamed as </a:t>
            </a:r>
            <a:r>
              <a:rPr lang="en-IN" dirty="0">
                <a:solidFill>
                  <a:srgbClr val="FF0000"/>
                </a:solidFill>
              </a:rPr>
              <a:t>Javascript</a:t>
            </a:r>
            <a:r>
              <a:rPr lang="en-IN" dirty="0"/>
              <a:t>.</a:t>
            </a:r>
          </a:p>
          <a:p>
            <a:r>
              <a:rPr lang="en-IN" dirty="0"/>
              <a:t>Browser has own JS virtual machine.</a:t>
            </a:r>
          </a:p>
          <a:p>
            <a:pPr marL="0" indent="0">
              <a:buNone/>
            </a:pPr>
            <a:r>
              <a:rPr lang="en-IN" dirty="0"/>
              <a:t>	V8 - chrome and Opera</a:t>
            </a:r>
          </a:p>
          <a:p>
            <a:pPr marL="0" indent="0">
              <a:buNone/>
            </a:pPr>
            <a:r>
              <a:rPr lang="en-IN" dirty="0"/>
              <a:t>	Spidermonkey - firefox</a:t>
            </a:r>
          </a:p>
          <a:p>
            <a:pPr marL="0" indent="0">
              <a:buNone/>
            </a:pPr>
            <a:r>
              <a:rPr lang="en-IN" dirty="0"/>
              <a:t>	Chakra - IE</a:t>
            </a:r>
          </a:p>
          <a:p>
            <a:r>
              <a:rPr lang="en-IN" dirty="0"/>
              <a:t>Language over Javascript:</a:t>
            </a:r>
          </a:p>
          <a:p>
            <a:pPr marL="0" indent="0">
              <a:buNone/>
            </a:pPr>
            <a:r>
              <a:rPr lang="en-IN" dirty="0"/>
              <a:t>	Typescript - Microsoft</a:t>
            </a:r>
          </a:p>
          <a:p>
            <a:pPr marL="0" indent="0">
              <a:buNone/>
            </a:pPr>
            <a:r>
              <a:rPr lang="en-IN" dirty="0"/>
              <a:t>	Flow - FB</a:t>
            </a:r>
          </a:p>
          <a:p>
            <a:r>
              <a:rPr lang="en-IN" dirty="0"/>
              <a:t>By NodeJS we can make js run on server instead of browser.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55DA-70F7-45E7-8FF6-5E639324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Strict Equality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76E0-A19F-4190-85BA-C6936806DB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regular equality check == has a problem. It cannot differentiate 0 from false.</a:t>
            </a:r>
          </a:p>
          <a:p>
            <a:r>
              <a:rPr lang="en-IN" dirty="0"/>
              <a:t>alert( 0 == false ); // true, alert( ‘’ == false ); //true,</a:t>
            </a:r>
          </a:p>
          <a:p>
            <a:pPr marL="0" indent="0">
              <a:buNone/>
            </a:pPr>
            <a:r>
              <a:rPr lang="en-IN" dirty="0"/>
              <a:t>    alert( null == undefined ); //true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After:</a:t>
            </a:r>
          </a:p>
          <a:p>
            <a:r>
              <a:rPr lang="en-IN" dirty="0"/>
              <a:t>alert( 0 === false ); // false, alert( ‘’ === false ); // false,</a:t>
            </a:r>
          </a:p>
          <a:p>
            <a:pPr marL="0" indent="0">
              <a:buNone/>
            </a:pPr>
            <a:r>
              <a:rPr lang="en-IN" dirty="0"/>
              <a:t>    alert( null === undefined ); // false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3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A104-72CB-4368-B2B0-A7000E8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 err="1">
                <a:solidFill>
                  <a:schemeClr val="tx1"/>
                </a:solidFill>
              </a:rPr>
              <a:t>Comparision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825C-96F7-44C8-84E3-4A6EBACEA0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/>
          <a:lstStyle/>
          <a:p>
            <a:r>
              <a:rPr lang="en-IN" dirty="0"/>
              <a:t>5 &gt; 4 </a:t>
            </a:r>
            <a:r>
              <a:rPr lang="en-IN" dirty="0">
                <a:solidFill>
                  <a:schemeClr val="bg1"/>
                </a:solidFill>
              </a:rPr>
              <a:t>→ true</a:t>
            </a:r>
          </a:p>
          <a:p>
            <a:r>
              <a:rPr lang="en-IN" dirty="0"/>
              <a:t>"apple" &gt; "pineapple" </a:t>
            </a:r>
            <a:r>
              <a:rPr lang="en-IN" dirty="0">
                <a:solidFill>
                  <a:schemeClr val="bg1"/>
                </a:solidFill>
              </a:rPr>
              <a:t>→ false</a:t>
            </a:r>
          </a:p>
          <a:p>
            <a:r>
              <a:rPr lang="en-IN" dirty="0"/>
              <a:t>"2" &gt; "12" </a:t>
            </a:r>
            <a:r>
              <a:rPr lang="en-IN" dirty="0">
                <a:solidFill>
                  <a:schemeClr val="bg1"/>
                </a:solidFill>
              </a:rPr>
              <a:t>→ true </a:t>
            </a:r>
          </a:p>
          <a:p>
            <a:r>
              <a:rPr lang="en-IN" dirty="0"/>
              <a:t>undefined == null </a:t>
            </a:r>
            <a:r>
              <a:rPr lang="en-IN" dirty="0">
                <a:solidFill>
                  <a:schemeClr val="bg1"/>
                </a:solidFill>
              </a:rPr>
              <a:t>→ true </a:t>
            </a:r>
          </a:p>
          <a:p>
            <a:r>
              <a:rPr lang="en-IN" dirty="0"/>
              <a:t>undefined === null </a:t>
            </a:r>
            <a:r>
              <a:rPr lang="en-IN" dirty="0">
                <a:solidFill>
                  <a:schemeClr val="bg1"/>
                </a:solidFill>
              </a:rPr>
              <a:t>→ false </a:t>
            </a:r>
          </a:p>
          <a:p>
            <a:r>
              <a:rPr lang="en-IN" dirty="0"/>
              <a:t>null == "\n0\n" </a:t>
            </a:r>
            <a:r>
              <a:rPr lang="en-IN" dirty="0">
                <a:solidFill>
                  <a:schemeClr val="bg1"/>
                </a:solidFill>
              </a:rPr>
              <a:t>→ false </a:t>
            </a:r>
          </a:p>
          <a:p>
            <a:r>
              <a:rPr lang="en-IN" dirty="0"/>
              <a:t>+null </a:t>
            </a:r>
            <a:r>
              <a:rPr lang="en-IN"/>
              <a:t>== 0 </a:t>
            </a:r>
            <a:r>
              <a:rPr lang="en-IN" dirty="0">
                <a:solidFill>
                  <a:schemeClr val="bg1"/>
                </a:solidFill>
              </a:rPr>
              <a:t>→ true</a:t>
            </a:r>
          </a:p>
        </p:txBody>
      </p:sp>
    </p:spTree>
    <p:extLst>
      <p:ext uri="{BB962C8B-B14F-4D97-AF65-F5344CB8AC3E}">
        <p14:creationId xmlns:p14="http://schemas.microsoft.com/office/powerpoint/2010/main" val="147806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703-E440-4654-8EFB-D6076F3C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C71-4E38-491D-A567-5CA32F4821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|| OR, &amp;&amp; AND, ! NOT, ?? Nullish Coalescing.</a:t>
            </a:r>
          </a:p>
          <a:p>
            <a:endParaRPr lang="en-IN" dirty="0"/>
          </a:p>
          <a:p>
            <a:r>
              <a:rPr lang="en-IN" dirty="0"/>
              <a:t>OR “||” finds the truthy value</a:t>
            </a:r>
          </a:p>
          <a:p>
            <a:r>
              <a:rPr lang="en-IN" dirty="0"/>
              <a:t>AND “&amp;&amp;” finds the falsy value</a:t>
            </a:r>
          </a:p>
          <a:p>
            <a:r>
              <a:rPr lang="en-IN" dirty="0"/>
              <a:t>!NOT</a:t>
            </a:r>
          </a:p>
          <a:p>
            <a:r>
              <a:rPr lang="en-IN" dirty="0"/>
              <a:t>A double NOT !! used for converting a value to </a:t>
            </a:r>
            <a:r>
              <a:rPr lang="en-IN" dirty="0" err="1"/>
              <a:t>boolean</a:t>
            </a:r>
            <a:r>
              <a:rPr lang="en-IN" dirty="0"/>
              <a:t> type</a:t>
            </a:r>
          </a:p>
          <a:p>
            <a:r>
              <a:rPr lang="en-IN" dirty="0"/>
              <a:t>?? will check null or undefined</a:t>
            </a:r>
          </a:p>
          <a:p>
            <a:r>
              <a:rPr lang="en-IN" dirty="0"/>
              <a:t>JavaScript forbids using ?? together with 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690401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4E7F-F34B-48B2-8640-407EB960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~practice~ </a:t>
            </a:r>
            <a:r>
              <a:rPr lang="en-IN" dirty="0">
                <a:solidFill>
                  <a:schemeClr val="tx1"/>
                </a:solidFill>
              </a:rPr>
              <a:t>Logical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F339-6EA4-4D58-B403-3F7A671CD7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alert( null || 2 || undefined ); </a:t>
            </a:r>
            <a:r>
              <a:rPr lang="en-IN" dirty="0">
                <a:solidFill>
                  <a:schemeClr val="bg1"/>
                </a:solidFill>
              </a:rPr>
              <a:t>//2</a:t>
            </a:r>
          </a:p>
          <a:p>
            <a:r>
              <a:rPr lang="en-IN" dirty="0"/>
              <a:t>alert( undefined || null || 0 ); </a:t>
            </a:r>
            <a:r>
              <a:rPr lang="en-IN" dirty="0">
                <a:solidFill>
                  <a:schemeClr val="bg1"/>
                </a:solidFill>
              </a:rPr>
              <a:t>//0</a:t>
            </a:r>
          </a:p>
          <a:p>
            <a:r>
              <a:rPr lang="en-IN" dirty="0"/>
              <a:t>alert( 1 &amp;&amp; null &amp;&amp; 2 ); </a:t>
            </a:r>
            <a:r>
              <a:rPr lang="en-IN" dirty="0">
                <a:solidFill>
                  <a:schemeClr val="bg1"/>
                </a:solidFill>
              </a:rPr>
              <a:t>//null</a:t>
            </a:r>
          </a:p>
          <a:p>
            <a:r>
              <a:rPr lang="en-IN" dirty="0"/>
              <a:t>alert( 1 &amp;&amp; 0 ); </a:t>
            </a:r>
            <a:r>
              <a:rPr lang="en-IN" dirty="0">
                <a:solidFill>
                  <a:schemeClr val="bg1"/>
                </a:solidFill>
              </a:rPr>
              <a:t>//0</a:t>
            </a:r>
          </a:p>
          <a:p>
            <a:r>
              <a:rPr lang="en-IN" dirty="0"/>
              <a:t>alert( !true ); </a:t>
            </a:r>
            <a:r>
              <a:rPr lang="en-IN" dirty="0">
                <a:solidFill>
                  <a:schemeClr val="bg1"/>
                </a:solidFill>
              </a:rPr>
              <a:t>// false</a:t>
            </a:r>
          </a:p>
          <a:p>
            <a:r>
              <a:rPr lang="en-IN" dirty="0"/>
              <a:t>alert( !0 ); </a:t>
            </a:r>
            <a:r>
              <a:rPr lang="en-IN" dirty="0">
                <a:solidFill>
                  <a:schemeClr val="bg1"/>
                </a:solidFill>
              </a:rPr>
              <a:t>// true</a:t>
            </a:r>
          </a:p>
          <a:p>
            <a:r>
              <a:rPr lang="en-IN" dirty="0"/>
              <a:t>alert( !!"non-empty string" ); </a:t>
            </a:r>
            <a:r>
              <a:rPr lang="en-IN" dirty="0">
                <a:solidFill>
                  <a:schemeClr val="bg1"/>
                </a:solidFill>
              </a:rPr>
              <a:t>// true </a:t>
            </a:r>
          </a:p>
          <a:p>
            <a:r>
              <a:rPr lang="en-IN" dirty="0"/>
              <a:t>alert( !!null ); </a:t>
            </a:r>
            <a:r>
              <a:rPr lang="en-IN" dirty="0">
                <a:solidFill>
                  <a:schemeClr val="bg1"/>
                </a:solidFill>
              </a:rPr>
              <a:t>// false</a:t>
            </a:r>
          </a:p>
          <a:p>
            <a:r>
              <a:rPr lang="en-IN" dirty="0"/>
              <a:t>(null ?? "Anonymous"); </a:t>
            </a:r>
            <a:r>
              <a:rPr lang="en-IN" dirty="0">
                <a:solidFill>
                  <a:schemeClr val="bg1"/>
                </a:solidFill>
              </a:rPr>
              <a:t>// “Anonymous”</a:t>
            </a:r>
          </a:p>
          <a:p>
            <a:r>
              <a:rPr lang="en-IN" dirty="0"/>
              <a:t>(“john” ?? "Anonymous"); </a:t>
            </a:r>
            <a:r>
              <a:rPr lang="en-IN" dirty="0">
                <a:solidFill>
                  <a:schemeClr val="bg1"/>
                </a:solidFill>
              </a:rPr>
              <a:t>//”john”</a:t>
            </a:r>
          </a:p>
          <a:p>
            <a:r>
              <a:rPr lang="da-DK" dirty="0"/>
              <a:t>let x = 1 &amp;&amp; 2 ?? 3; </a:t>
            </a:r>
            <a:r>
              <a:rPr lang="da-DK" dirty="0">
                <a:solidFill>
                  <a:schemeClr val="bg1"/>
                </a:solidFill>
              </a:rPr>
              <a:t>// Syntax error</a:t>
            </a:r>
          </a:p>
          <a:p>
            <a:r>
              <a:rPr lang="en-IN" dirty="0"/>
              <a:t>let x = (1 &amp;&amp; 2) ?? 3; </a:t>
            </a:r>
            <a:r>
              <a:rPr lang="en-IN" dirty="0">
                <a:solidFill>
                  <a:schemeClr val="bg1"/>
                </a:solidFill>
              </a:rPr>
              <a:t>//2  Works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94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FCA5-B9FD-4C6D-90D1-FDEDB95E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03F6-568D-4B61-B192-0C3995F07E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while</a:t>
            </a:r>
          </a:p>
          <a:p>
            <a:r>
              <a:rPr lang="en-IN" dirty="0"/>
              <a:t>do-while</a:t>
            </a:r>
          </a:p>
          <a:p>
            <a:r>
              <a:rPr lang="en-IN" dirty="0"/>
              <a:t>for</a:t>
            </a:r>
          </a:p>
          <a:p>
            <a:r>
              <a:rPr lang="en-IN" dirty="0"/>
              <a:t>for-in</a:t>
            </a:r>
          </a:p>
          <a:p>
            <a:r>
              <a:rPr lang="en-IN" dirty="0"/>
              <a:t>for-of</a:t>
            </a:r>
          </a:p>
          <a:p>
            <a:r>
              <a:rPr lang="en-IN" dirty="0"/>
              <a:t>switch</a:t>
            </a:r>
          </a:p>
          <a:p>
            <a:r>
              <a:rPr lang="en-IN" dirty="0"/>
              <a:t>break/continue (should not use right side of ?)</a:t>
            </a:r>
          </a:p>
          <a:p>
            <a:pPr marL="0" indent="0">
              <a:buNone/>
            </a:pPr>
            <a:r>
              <a:rPr lang="en-IN"/>
              <a:t>    While</a:t>
            </a:r>
            <a:r>
              <a:rPr lang="en-IN" dirty="0"/>
              <a:t>(true), for(;;){} makes infinite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65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30BE-77A0-4C63-A64B-FD6DBF42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Break/continue using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428A-AC21-44EB-BE9F-48C3011F5D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outer: </a:t>
            </a:r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inner:</a:t>
            </a:r>
            <a:r>
              <a:rPr lang="en-IN" dirty="0"/>
              <a:t> for (let j = 0; j &lt; 3; j++)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let input = prompt(`Value at coords (${</a:t>
            </a:r>
            <a:r>
              <a:rPr lang="en-IN" dirty="0" err="1"/>
              <a:t>i</a:t>
            </a:r>
            <a:r>
              <a:rPr lang="en-IN" dirty="0"/>
              <a:t>},${j})`, ‘’); </a:t>
            </a:r>
          </a:p>
          <a:p>
            <a:pPr marL="32004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if (!input) break outer;</a:t>
            </a:r>
          </a:p>
          <a:p>
            <a:pPr marL="320040" lvl="1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} alert('Done!');</a:t>
            </a:r>
          </a:p>
        </p:txBody>
      </p:sp>
    </p:spTree>
    <p:extLst>
      <p:ext uri="{BB962C8B-B14F-4D97-AF65-F5344CB8AC3E}">
        <p14:creationId xmlns:p14="http://schemas.microsoft.com/office/powerpoint/2010/main" val="3274707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79E-457D-45C2-80BB-EBED5826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1CE0-7CB7-4BB2-9817-A5C2FC68EE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let </a:t>
            </a:r>
            <a:r>
              <a:rPr lang="en-IN" dirty="0" err="1"/>
              <a:t>arg</a:t>
            </a:r>
            <a:r>
              <a:rPr lang="en-IN" dirty="0"/>
              <a:t> = “1”;</a:t>
            </a:r>
          </a:p>
          <a:p>
            <a:pPr marL="0" indent="0">
              <a:buNone/>
            </a:pPr>
            <a:r>
              <a:rPr lang="en-IN" dirty="0"/>
              <a:t>switch (+</a:t>
            </a:r>
            <a:r>
              <a:rPr lang="en-IN" dirty="0" err="1"/>
              <a:t>arg</a:t>
            </a:r>
            <a:r>
              <a:rPr lang="en-IN" dirty="0"/>
              <a:t>) { </a:t>
            </a:r>
          </a:p>
          <a:p>
            <a:pPr marL="0" indent="0">
              <a:buNone/>
            </a:pPr>
            <a:r>
              <a:rPr lang="en-IN" dirty="0"/>
              <a:t>case '0’:</a:t>
            </a:r>
          </a:p>
          <a:p>
            <a:pPr marL="0" indent="0">
              <a:buNone/>
            </a:pPr>
            <a:r>
              <a:rPr lang="en-IN" dirty="0"/>
              <a:t>case 1: alert( 'One or zero’ );break; </a:t>
            </a:r>
          </a:p>
          <a:p>
            <a:pPr marL="0" indent="0">
              <a:buNone/>
            </a:pPr>
            <a:r>
              <a:rPr lang="en-IN" dirty="0"/>
              <a:t>case 2+3: alert( 'Two' ); break; </a:t>
            </a:r>
          </a:p>
          <a:p>
            <a:pPr marL="0" indent="0">
              <a:buNone/>
            </a:pPr>
            <a:r>
              <a:rPr lang="en-IN" dirty="0"/>
              <a:t>case 3: alert( 'Never executes!' ); break; </a:t>
            </a:r>
          </a:p>
          <a:p>
            <a:pPr marL="0" indent="0">
              <a:buNone/>
            </a:pPr>
            <a:r>
              <a:rPr lang="en-IN" dirty="0"/>
              <a:t>default: alert( 'An unknown value' );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329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533D-D295-4727-BF2A-2838A462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A3C-27D3-47C4-8496-BF7AE4B338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https://javascript.info/</a:t>
            </a:r>
          </a:p>
          <a:p>
            <a:r>
              <a:rPr lang="en-IN" dirty="0"/>
              <a:t>https://www.programiz.com/javascript/get-started</a:t>
            </a:r>
          </a:p>
        </p:txBody>
      </p:sp>
    </p:spTree>
    <p:extLst>
      <p:ext uri="{BB962C8B-B14F-4D97-AF65-F5344CB8AC3E}">
        <p14:creationId xmlns:p14="http://schemas.microsoft.com/office/powerpoint/2010/main" val="28550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ECMAScript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is a scripting language that confirms to the </a:t>
            </a:r>
            <a:r>
              <a:rPr lang="en-IN" dirty="0">
                <a:solidFill>
                  <a:srgbClr val="FF0000"/>
                </a:solidFill>
              </a:rPr>
              <a:t>ECMAScript specification.</a:t>
            </a:r>
          </a:p>
          <a:p>
            <a:r>
              <a:rPr lang="en-IN" dirty="0"/>
              <a:t>ECMAScript specification is a blueprint for creating a scripting language. JavaScript is an implementation of that blueprint. </a:t>
            </a:r>
          </a:p>
          <a:p>
            <a:r>
              <a:rPr lang="en-IN" dirty="0"/>
              <a:t>ECMAScript versions have been abbreviated to ES1, ES2, ES3, ES5, and </a:t>
            </a:r>
            <a:r>
              <a:rPr lang="en-IN" dirty="0">
                <a:solidFill>
                  <a:srgbClr val="00B050"/>
                </a:solidFill>
              </a:rPr>
              <a:t>ES6(2015)[Let, const introduced etc].</a:t>
            </a:r>
          </a:p>
          <a:p>
            <a:r>
              <a:rPr lang="en-IN" dirty="0"/>
              <a:t>Since 2016 new versions are named by year (ECMAScript 2016 / 2017 / 2018).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>
                <a:ea typeface="Roboto Black" pitchFamily="2" charset="0"/>
              </a:rPr>
              <a:t>Fundamentals</a:t>
            </a:r>
            <a:endParaRPr lang="en-IN" b="1" dirty="0"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add scripts: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Inline:</a:t>
            </a:r>
            <a:br>
              <a:rPr lang="en-IN" dirty="0"/>
            </a:br>
            <a:r>
              <a:rPr lang="en-IN" dirty="0"/>
              <a:t>&lt;script&gt;</a:t>
            </a:r>
            <a:br>
              <a:rPr lang="en-IN" dirty="0"/>
            </a:br>
            <a:r>
              <a:rPr lang="en-IN" dirty="0"/>
              <a:t>console.log(“</a:t>
            </a:r>
            <a:r>
              <a:rPr lang="en-IN" dirty="0" err="1"/>
              <a:t>hai</a:t>
            </a:r>
            <a:r>
              <a:rPr lang="en-IN" dirty="0"/>
              <a:t>”);</a:t>
            </a:r>
            <a:br>
              <a:rPr lang="en-IN" dirty="0"/>
            </a:b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External:</a:t>
            </a:r>
            <a:br>
              <a:rPr lang="en-IN" dirty="0"/>
            </a:br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=”filename”&gt;&lt;/script&gt;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3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731-C9A4-4229-96E5-9F5B9A2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8032-9F73-4A35-8D67-A5BDD69454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Undeclared Variable	</a:t>
            </a:r>
            <a:r>
              <a:rPr lang="en-IN" dirty="0"/>
              <a:t>[this. will work]</a:t>
            </a:r>
          </a:p>
          <a:p>
            <a:r>
              <a:rPr lang="en-IN" dirty="0">
                <a:solidFill>
                  <a:srgbClr val="FF0000"/>
                </a:solidFill>
              </a:rPr>
              <a:t>Var</a:t>
            </a:r>
            <a:r>
              <a:rPr lang="en-IN" dirty="0"/>
              <a:t> ( function scope ) [this. will work]</a:t>
            </a:r>
          </a:p>
          <a:p>
            <a:r>
              <a:rPr lang="en-IN" dirty="0">
                <a:solidFill>
                  <a:srgbClr val="FF0000"/>
                </a:solidFill>
              </a:rPr>
              <a:t>Const</a:t>
            </a:r>
            <a:r>
              <a:rPr lang="en-IN" dirty="0"/>
              <a:t> ( block scope )</a:t>
            </a:r>
          </a:p>
          <a:p>
            <a:r>
              <a:rPr lang="en-IN" dirty="0">
                <a:solidFill>
                  <a:srgbClr val="FF0000"/>
                </a:solidFill>
              </a:rPr>
              <a:t>Let</a:t>
            </a:r>
            <a:r>
              <a:rPr lang="en-IN" dirty="0"/>
              <a:t> ( block scope 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B050"/>
                </a:solidFill>
              </a:rPr>
              <a:t>Possible names : </a:t>
            </a:r>
            <a:br>
              <a:rPr lang="en-IN" dirty="0"/>
            </a:br>
            <a:r>
              <a:rPr lang="en-IN" dirty="0" err="1"/>
              <a:t>Num_hits</a:t>
            </a:r>
            <a:r>
              <a:rPr lang="en-IN" dirty="0"/>
              <a:t>, temp99, $credit, _name</a:t>
            </a:r>
            <a:br>
              <a:rPr lang="en-IN" dirty="0"/>
            </a:br>
            <a:r>
              <a:rPr lang="en-IN" dirty="0"/>
              <a:t>can start with _ or $, cannot start with numbers, can only contain alphanumeric or underscore, should not contain space, should not use reserve words.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4469AF-DE4E-4A7F-B6C9-06B01D009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63992"/>
              </p:ext>
            </p:extLst>
          </p:nvPr>
        </p:nvGraphicFramePr>
        <p:xfrm>
          <a:off x="323527" y="268560"/>
          <a:ext cx="8496945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303">
                  <a:extLst>
                    <a:ext uri="{9D8B030D-6E8A-4147-A177-3AD203B41FA5}">
                      <a16:colId xmlns:a16="http://schemas.microsoft.com/office/drawing/2014/main" val="818218163"/>
                    </a:ext>
                  </a:extLst>
                </a:gridCol>
                <a:gridCol w="2928327">
                  <a:extLst>
                    <a:ext uri="{9D8B030D-6E8A-4147-A177-3AD203B41FA5}">
                      <a16:colId xmlns:a16="http://schemas.microsoft.com/office/drawing/2014/main" val="3041402684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3308769245"/>
                    </a:ext>
                  </a:extLst>
                </a:gridCol>
              </a:tblGrid>
              <a:tr h="1162092">
                <a:tc>
                  <a:txBody>
                    <a:bodyPr/>
                    <a:lstStyle/>
                    <a:p>
                      <a:r>
                        <a:rPr lang="en-IN" dirty="0"/>
                        <a:t>console.log(b);</a:t>
                      </a:r>
                    </a:p>
                    <a:p>
                      <a:r>
                        <a:rPr lang="en-IN" dirty="0"/>
                        <a:t>var b=5;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undefined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console.log(b);</a:t>
                      </a:r>
                    </a:p>
                    <a:p>
                      <a:r>
                        <a:rPr lang="en-IN" dirty="0"/>
                        <a:t>const b=5;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b is not defined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console.log(b);</a:t>
                      </a:r>
                    </a:p>
                    <a:p>
                      <a:r>
                        <a:rPr lang="en-IN" dirty="0"/>
                        <a:t>let b=5;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b is not defined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425006"/>
                  </a:ext>
                </a:extLst>
              </a:tr>
              <a:tr h="1430267">
                <a:tc>
                  <a:txBody>
                    <a:bodyPr/>
                    <a:lstStyle/>
                    <a:p>
                      <a:r>
                        <a:rPr lang="en-IN" dirty="0"/>
                        <a:t>b=5;</a:t>
                      </a:r>
                    </a:p>
                    <a:p>
                      <a:r>
                        <a:rPr lang="en-IN" dirty="0"/>
                        <a:t>var b;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console.log(b);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5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b=5;</a:t>
                      </a:r>
                    </a:p>
                    <a:p>
                      <a:r>
                        <a:rPr lang="en-IN" dirty="0"/>
                        <a:t>let b;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console.log(b);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Cannot access 'b' before initialization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b=5;</a:t>
                      </a:r>
                    </a:p>
                    <a:p>
                      <a:r>
                        <a:rPr lang="en-IN" dirty="0"/>
                        <a:t>const b;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console.log(b);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//Missing initializer in const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48522"/>
                  </a:ext>
                </a:extLst>
              </a:tr>
              <a:tr h="2234792">
                <a:tc>
                  <a:txBody>
                    <a:bodyPr/>
                    <a:lstStyle/>
                    <a:p>
                      <a:r>
                        <a:rPr lang="en-IN" dirty="0"/>
                        <a:t>var x=1;</a:t>
                      </a:r>
                    </a:p>
                    <a:p>
                      <a:r>
                        <a:rPr lang="en-IN" dirty="0"/>
                        <a:t>if(x==1){</a:t>
                      </a:r>
                    </a:p>
                    <a:p>
                      <a:r>
                        <a:rPr lang="en-IN" dirty="0"/>
                        <a:t>  var x=2;</a:t>
                      </a:r>
                    </a:p>
                    <a:p>
                      <a:r>
                        <a:rPr lang="en-IN" dirty="0"/>
                        <a:t>  console.log(x);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 console.log(x);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 x=1;</a:t>
                      </a:r>
                    </a:p>
                    <a:p>
                      <a:r>
                        <a:rPr lang="en-IN" dirty="0"/>
                        <a:t>if(x==1){</a:t>
                      </a:r>
                    </a:p>
                    <a:p>
                      <a:r>
                        <a:rPr lang="en-IN" dirty="0"/>
                        <a:t>  let x=2;</a:t>
                      </a:r>
                    </a:p>
                    <a:p>
                      <a:r>
                        <a:rPr lang="en-IN" dirty="0"/>
                        <a:t>  console.log(x);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 console.log(x);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 x=1;</a:t>
                      </a:r>
                    </a:p>
                    <a:p>
                      <a:r>
                        <a:rPr lang="en-IN" dirty="0"/>
                        <a:t>if(x==1){</a:t>
                      </a:r>
                    </a:p>
                    <a:p>
                      <a:r>
                        <a:rPr lang="en-IN" dirty="0"/>
                        <a:t>  const x=2;</a:t>
                      </a:r>
                    </a:p>
                    <a:p>
                      <a:r>
                        <a:rPr lang="en-IN" dirty="0"/>
                        <a:t>  console.log(x);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 console.log(x);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552143"/>
                  </a:ext>
                </a:extLst>
              </a:tr>
              <a:tr h="1457919">
                <a:tc>
                  <a:txBody>
                    <a:bodyPr/>
                    <a:lstStyle/>
                    <a:p>
                      <a:r>
                        <a:rPr lang="en-IN" dirty="0"/>
                        <a:t>let x=1;</a:t>
                      </a:r>
                    </a:p>
                    <a:p>
                      <a:r>
                        <a:rPr lang="en-IN" dirty="0"/>
                        <a:t>{   var x=2;</a:t>
                      </a:r>
                      <a:br>
                        <a:rPr lang="en-IN" dirty="0"/>
                      </a:br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//Identifier 'x' has already been declared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 x=1;</a:t>
                      </a:r>
                    </a:p>
                    <a:p>
                      <a:r>
                        <a:rPr lang="en-IN" dirty="0"/>
                        <a:t>{   let x=2;</a:t>
                      </a:r>
                      <a:br>
                        <a:rPr lang="en-IN" dirty="0"/>
                      </a:br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no error block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let x=1;</a:t>
                      </a:r>
                    </a:p>
                    <a:p>
                      <a:r>
                        <a:rPr lang="en-IN" dirty="0"/>
                        <a:t>{   const x=2;</a:t>
                      </a:r>
                      <a:br>
                        <a:rPr lang="en-IN" dirty="0"/>
                      </a:br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 no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9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7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3A0B20-1B1E-49A5-819A-53969674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79426"/>
              </p:ext>
            </p:extLst>
          </p:nvPr>
        </p:nvGraphicFramePr>
        <p:xfrm>
          <a:off x="539552" y="980728"/>
          <a:ext cx="8208912" cy="4771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1929194538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271911762"/>
                    </a:ext>
                  </a:extLst>
                </a:gridCol>
              </a:tblGrid>
              <a:tr h="3136905">
                <a:tc>
                  <a:txBody>
                    <a:bodyPr/>
                    <a:lstStyle/>
                    <a:p>
                      <a:r>
                        <a:rPr lang="en-IN" dirty="0"/>
                        <a:t>var a=1;</a:t>
                      </a:r>
                    </a:p>
                    <a:p>
                      <a:r>
                        <a:rPr lang="en-IN" dirty="0"/>
                        <a:t>var b=2;</a:t>
                      </a:r>
                    </a:p>
                    <a:p>
                      <a:r>
                        <a:rPr lang="en-IN" dirty="0"/>
                        <a:t>if(a==1){</a:t>
                      </a:r>
                      <a:br>
                        <a:rPr lang="en-IN" dirty="0"/>
                      </a:br>
                      <a:r>
                        <a:rPr lang="en-IN" dirty="0"/>
                        <a:t> var a=11;</a:t>
                      </a:r>
                    </a:p>
                    <a:p>
                      <a:r>
                        <a:rPr lang="en-IN" dirty="0"/>
                        <a:t> let b=22;</a:t>
                      </a:r>
                    </a:p>
                    <a:p>
                      <a:r>
                        <a:rPr lang="en-IN" dirty="0"/>
                        <a:t>console.log(a);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//11</a:t>
                      </a:r>
                    </a:p>
                    <a:p>
                      <a:r>
                        <a:rPr lang="en-IN" dirty="0"/>
                        <a:t>console.log(b);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//22</a:t>
                      </a:r>
                      <a:br>
                        <a:rPr lang="en-IN" dirty="0"/>
                      </a:br>
                      <a:r>
                        <a:rPr lang="en-IN" dirty="0"/>
                        <a:t>}</a:t>
                      </a:r>
                      <a:br>
                        <a:rPr lang="en-IN" dirty="0"/>
                      </a:br>
                      <a:r>
                        <a:rPr lang="en-IN" dirty="0"/>
                        <a:t>console.log(a);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//11</a:t>
                      </a:r>
                    </a:p>
                    <a:p>
                      <a:r>
                        <a:rPr lang="en-IN" dirty="0"/>
                        <a:t>console.log(b); 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 a=1;</a:t>
                      </a:r>
                    </a:p>
                    <a:p>
                      <a:r>
                        <a:rPr lang="pt-BR" dirty="0"/>
                        <a:t>(function(){    </a:t>
                      </a:r>
                    </a:p>
                    <a:p>
                      <a:r>
                        <a:rPr lang="pt-BR" dirty="0"/>
                        <a:t>var a=4;     </a:t>
                      </a:r>
                    </a:p>
                    <a:p>
                      <a:r>
                        <a:rPr lang="pt-BR" dirty="0"/>
                        <a:t>console.log(a)</a:t>
                      </a:r>
                    </a:p>
                    <a:p>
                      <a:r>
                        <a:rPr lang="pt-BR" dirty="0"/>
                        <a:t>})();</a:t>
                      </a:r>
                    </a:p>
                    <a:p>
                      <a:r>
                        <a:rPr lang="pt-BR" dirty="0"/>
                        <a:t>console.log(a);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// 4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//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08645"/>
                  </a:ext>
                </a:extLst>
              </a:tr>
              <a:tr h="1634973">
                <a:tc>
                  <a:txBody>
                    <a:bodyPr/>
                    <a:lstStyle/>
                    <a:p>
                      <a:r>
                        <a:rPr lang="en-IN" dirty="0"/>
                        <a:t>const foo;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//Missing initializer in const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let x=5;</a:t>
                      </a:r>
                    </a:p>
                    <a:p>
                      <a:r>
                        <a:rPr lang="da-DK" dirty="0"/>
                        <a:t>x=2;</a:t>
                      </a:r>
                    </a:p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//2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81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4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944</TotalTime>
  <Words>2424</Words>
  <Application>Microsoft Office PowerPoint</Application>
  <PresentationFormat>On-screen Show (4:3)</PresentationFormat>
  <Paragraphs>390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Franklin Gothic Book</vt:lpstr>
      <vt:lpstr>Perpetua</vt:lpstr>
      <vt:lpstr>Wingdings 2</vt:lpstr>
      <vt:lpstr>Equity</vt:lpstr>
      <vt:lpstr>Introduction</vt:lpstr>
      <vt:lpstr>Contents</vt:lpstr>
      <vt:lpstr>Introduction</vt:lpstr>
      <vt:lpstr>ECMAScript</vt:lpstr>
      <vt:lpstr>Fundamentals</vt:lpstr>
      <vt:lpstr>How to add scripts:</vt:lpstr>
      <vt:lpstr>Variables</vt:lpstr>
      <vt:lpstr>PowerPoint Presentation</vt:lpstr>
      <vt:lpstr>PowerPoint Presentation</vt:lpstr>
      <vt:lpstr>Strict Mode</vt:lpstr>
      <vt:lpstr>Datatypes</vt:lpstr>
      <vt:lpstr>PowerPoint Presentation</vt:lpstr>
      <vt:lpstr>PowerPoint Presentation</vt:lpstr>
      <vt:lpstr>~practice~ Numeric Forms</vt:lpstr>
      <vt:lpstr>Type Conversion </vt:lpstr>
      <vt:lpstr>Explicit Conversion</vt:lpstr>
      <vt:lpstr>PowerPoint Presentation</vt:lpstr>
      <vt:lpstr>~practice~ String()</vt:lpstr>
      <vt:lpstr>~practice~ Number()</vt:lpstr>
      <vt:lpstr>Implicit Conversion</vt:lpstr>
      <vt:lpstr>~practice~ Implicit Conversion</vt:lpstr>
      <vt:lpstr>~practice~ Typeof</vt:lpstr>
      <vt:lpstr>Basic Operators</vt:lpstr>
      <vt:lpstr>Arithmetic Operator</vt:lpstr>
      <vt:lpstr>Assignment Operator</vt:lpstr>
      <vt:lpstr>PowerPoint Presentation</vt:lpstr>
      <vt:lpstr>Bitwise Operator</vt:lpstr>
      <vt:lpstr>Comparison Operator</vt:lpstr>
      <vt:lpstr>Comparison with diff. types</vt:lpstr>
      <vt:lpstr>Strict Equality ===</vt:lpstr>
      <vt:lpstr>~practice~ Comparision</vt:lpstr>
      <vt:lpstr>Logical operators</vt:lpstr>
      <vt:lpstr>~practice~ Logical operator</vt:lpstr>
      <vt:lpstr>Loops </vt:lpstr>
      <vt:lpstr>Break/continue using label</vt:lpstr>
      <vt:lpstr>Switch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Natarajan</dc:creator>
  <cp:lastModifiedBy>Natarajan</cp:lastModifiedBy>
  <cp:revision>581</cp:revision>
  <dcterms:created xsi:type="dcterms:W3CDTF">2021-08-29T06:36:57Z</dcterms:created>
  <dcterms:modified xsi:type="dcterms:W3CDTF">2021-10-01T05:21:49Z</dcterms:modified>
</cp:coreProperties>
</file>