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62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81" r:id="rId13"/>
    <p:sldId id="282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291" autoAdjust="0"/>
  </p:normalViewPr>
  <p:slideViewPr>
    <p:cSldViewPr>
      <p:cViewPr varScale="1">
        <p:scale>
          <a:sx n="81" d="100"/>
          <a:sy n="81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5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9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9/7/2021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Functions &amp; Objects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Closure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Closure means that an inner function always has access to the vars and parameters of its outer function, even after the outer function has returned.</a:t>
            </a:r>
          </a:p>
          <a:p>
            <a:r>
              <a:rPr lang="en-IN" dirty="0"/>
              <a:t>Every function in JavaScript is </a:t>
            </a:r>
            <a:r>
              <a:rPr lang="en-IN" b="1" dirty="0"/>
              <a:t>a closure over at least one context</a:t>
            </a:r>
            <a:r>
              <a:rPr lang="en-IN" dirty="0"/>
              <a:t>: The global context.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A0F08-FE2B-4089-9B88-ED8370848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3489"/>
            <a:ext cx="4608512" cy="2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6530-D431-454A-8EB4-316910EC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Currying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4493-D544-460B-BA90-D989DB2B1A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 Transformation of functions that callable as f(a, b, c) into f(a)(b)(c).</a:t>
            </a:r>
          </a:p>
          <a:p>
            <a:r>
              <a:rPr lang="en-IN" i="1" dirty="0"/>
              <a:t>var curry = a=&gt;b=&gt;c=&gt; console.log(a+b+c);  </a:t>
            </a:r>
            <a:r>
              <a:rPr lang="en-IN" dirty="0">
                <a:solidFill>
                  <a:srgbClr val="FF0000"/>
                </a:solidFill>
              </a:rPr>
              <a:t>(or)</a:t>
            </a:r>
          </a:p>
          <a:p>
            <a:r>
              <a:rPr lang="en-IN" i="1" dirty="0"/>
              <a:t>var curry = function(a){    </a:t>
            </a:r>
          </a:p>
          <a:p>
            <a:pPr marL="0" indent="0">
              <a:buNone/>
            </a:pPr>
            <a:r>
              <a:rPr lang="en-IN" i="1" dirty="0"/>
              <a:t>	return function(b){        </a:t>
            </a:r>
          </a:p>
          <a:p>
            <a:pPr marL="0" indent="0">
              <a:buNone/>
            </a:pPr>
            <a:r>
              <a:rPr lang="en-IN" i="1" dirty="0"/>
              <a:t>		return function(c) { </a:t>
            </a:r>
          </a:p>
          <a:p>
            <a:pPr marL="0" indent="0">
              <a:buNone/>
            </a:pPr>
            <a:r>
              <a:rPr lang="en-IN" i="1" dirty="0"/>
              <a:t>		console.log(a+b+c);    </a:t>
            </a:r>
          </a:p>
          <a:p>
            <a:pPr marL="0" indent="0">
              <a:buNone/>
            </a:pPr>
            <a:r>
              <a:rPr lang="en-IN" i="1" dirty="0"/>
              <a:t>    		}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     }</a:t>
            </a:r>
          </a:p>
          <a:p>
            <a:r>
              <a:rPr lang="en-IN" i="1" dirty="0"/>
              <a:t>curry(1)(2)(3);</a:t>
            </a:r>
          </a:p>
          <a:p>
            <a:r>
              <a:rPr lang="en-IN" dirty="0"/>
              <a:t>// 6</a:t>
            </a:r>
            <a:br>
              <a:rPr lang="en-IN" i="1" dirty="0"/>
            </a:b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9560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88FE-2E76-4B07-8A20-A9980DCF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Recursive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AD078C-70D7-480F-BC61-0906C4D1C6F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6792"/>
            <a:ext cx="4824536" cy="4674621"/>
          </a:xfrm>
        </p:spPr>
      </p:pic>
    </p:spTree>
    <p:extLst>
      <p:ext uri="{BB962C8B-B14F-4D97-AF65-F5344CB8AC3E}">
        <p14:creationId xmlns:p14="http://schemas.microsoft.com/office/powerpoint/2010/main" val="119980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88FE-2E76-4B07-8A20-A9980DCF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Recursive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A62FE-8EC3-4EB3-9185-61D5ED41FD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5" y="1700808"/>
            <a:ext cx="8051573" cy="3528392"/>
          </a:xfrm>
        </p:spPr>
      </p:pic>
    </p:spTree>
    <p:extLst>
      <p:ext uri="{BB962C8B-B14F-4D97-AF65-F5344CB8AC3E}">
        <p14:creationId xmlns:p14="http://schemas.microsoft.com/office/powerpoint/2010/main" val="386203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Objects</a:t>
            </a:r>
            <a:endParaRPr lang="en-IN" b="1" dirty="0"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1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6530-D431-454A-8EB4-316910EC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4493-D544-460B-BA90-D989DB2B1A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Every function in JavaScript is a Function object.</a:t>
            </a:r>
          </a:p>
          <a:p>
            <a:r>
              <a:rPr lang="en-IN" dirty="0"/>
              <a:t>{} – Object Literal</a:t>
            </a:r>
          </a:p>
          <a:p>
            <a:r>
              <a:rPr lang="en-IN" dirty="0"/>
              <a:t>Ways to create object in js</a:t>
            </a:r>
          </a:p>
          <a:p>
            <a:pPr lvl="1"/>
            <a:r>
              <a:rPr lang="en-IN" i="1" dirty="0"/>
              <a:t>Let user = new user(); [using constructor </a:t>
            </a:r>
            <a:r>
              <a:rPr lang="en-IN" i="1" dirty="0" err="1"/>
              <a:t>fncn</a:t>
            </a:r>
            <a:r>
              <a:rPr lang="en-IN" i="1" dirty="0"/>
              <a:t>]</a:t>
            </a:r>
          </a:p>
          <a:p>
            <a:pPr lvl="1"/>
            <a:r>
              <a:rPr lang="en-IN" i="1" dirty="0"/>
              <a:t>Let user = new user(); [using es6 classes]</a:t>
            </a:r>
          </a:p>
          <a:p>
            <a:pPr lvl="1"/>
            <a:r>
              <a:rPr lang="en-IN" i="1" dirty="0"/>
              <a:t>Let user = {}; [using object literal]</a:t>
            </a:r>
          </a:p>
          <a:p>
            <a:pPr lvl="1"/>
            <a:r>
              <a:rPr lang="en-IN" i="1" dirty="0"/>
              <a:t>Let user = Object.create(~objectName~) [using </a:t>
            </a:r>
            <a:r>
              <a:rPr lang="en-IN" i="1" dirty="0" err="1"/>
              <a:t>Object.create</a:t>
            </a:r>
            <a:r>
              <a:rPr lang="en-IN" i="1" dirty="0"/>
              <a:t>]</a:t>
            </a:r>
          </a:p>
          <a:p>
            <a:r>
              <a:rPr lang="en-IN" dirty="0">
                <a:solidFill>
                  <a:srgbClr val="FF0000"/>
                </a:solidFill>
              </a:rPr>
              <a:t>for in </a:t>
            </a:r>
            <a:r>
              <a:rPr lang="en-IN" dirty="0"/>
              <a:t>loop is used to iterate object.</a:t>
            </a:r>
          </a:p>
          <a:p>
            <a:r>
              <a:rPr lang="en-IN" dirty="0">
                <a:solidFill>
                  <a:srgbClr val="FF0000"/>
                </a:solidFill>
              </a:rPr>
              <a:t>in </a:t>
            </a:r>
            <a:r>
              <a:rPr lang="en-IN" dirty="0"/>
              <a:t>operator is used to check property exists or not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EB6B-EF39-4F47-9A98-A810AA872C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552" y="202332"/>
            <a:ext cx="7772400" cy="689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Program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5A1C5-B3BA-4760-85B2-DE131FCC1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7" y="836712"/>
            <a:ext cx="841839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EB6B-EF39-4F47-9A98-A810AA872C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552" y="202332"/>
            <a:ext cx="7772400" cy="689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Program :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FD15-7EFB-4EF8-AD8A-F81D72A8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6" y="681037"/>
            <a:ext cx="6523427" cy="59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EB6B-EF39-4F47-9A98-A810AA872C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552" y="202332"/>
            <a:ext cx="7772400" cy="689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9D767-23F9-4E13-BA5A-D944AE96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65439"/>
            <a:ext cx="15004726" cy="49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7157-1200-4AF0-8FED-F76D97D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property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5F4F4D-6D16-4666-B49A-8FEFDEEB74F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8876148"/>
              </p:ext>
            </p:extLst>
          </p:nvPr>
        </p:nvGraphicFramePr>
        <p:xfrm>
          <a:off x="914400" y="1447800"/>
          <a:ext cx="7772398" cy="486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199">
                  <a:extLst>
                    <a:ext uri="{9D8B030D-6E8A-4147-A177-3AD203B41FA5}">
                      <a16:colId xmlns:a16="http://schemas.microsoft.com/office/drawing/2014/main" val="1335259249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527079685"/>
                    </a:ext>
                  </a:extLst>
                </a:gridCol>
              </a:tblGrid>
              <a:tr h="4861520">
                <a:tc>
                  <a:txBody>
                    <a:bodyPr/>
                    <a:lstStyle/>
                    <a:p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these objects do the same</a:t>
                      </a:r>
                    </a:p>
                    <a:p>
                      <a:endParaRPr lang="en-IN" i="1" dirty="0"/>
                    </a:p>
                    <a:p>
                      <a:r>
                        <a:rPr lang="en-IN" i="1" dirty="0"/>
                        <a:t>user = {</a:t>
                      </a:r>
                    </a:p>
                    <a:p>
                      <a:r>
                        <a:rPr lang="en-IN" i="1" dirty="0"/>
                        <a:t>  </a:t>
                      </a:r>
                      <a:r>
                        <a:rPr lang="en-IN" i="1" dirty="0" err="1"/>
                        <a:t>sayHi</a:t>
                      </a:r>
                      <a:r>
                        <a:rPr lang="en-IN" i="1" dirty="0"/>
                        <a:t>: function() {</a:t>
                      </a:r>
                    </a:p>
                    <a:p>
                      <a:r>
                        <a:rPr lang="en-IN" i="1" dirty="0"/>
                        <a:t>    alert("Hello");</a:t>
                      </a:r>
                    </a:p>
                    <a:p>
                      <a:r>
                        <a:rPr lang="en-IN" i="1" dirty="0"/>
                        <a:t>  }</a:t>
                      </a:r>
                    </a:p>
                    <a:p>
                      <a:r>
                        <a:rPr lang="en-IN" i="1" dirty="0"/>
                        <a:t>};</a:t>
                      </a:r>
                    </a:p>
                    <a:p>
                      <a:endParaRPr lang="en-IN" i="1" dirty="0"/>
                    </a:p>
                    <a:p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method shorthand looks better, right?</a:t>
                      </a:r>
                    </a:p>
                    <a:p>
                      <a:r>
                        <a:rPr lang="en-IN" i="1" dirty="0"/>
                        <a:t>user1 = {</a:t>
                      </a:r>
                    </a:p>
                    <a:p>
                      <a:r>
                        <a:rPr lang="en-IN" i="1" dirty="0"/>
                        <a:t>  </a:t>
                      </a:r>
                      <a:r>
                        <a:rPr lang="en-IN" i="1" dirty="0" err="1"/>
                        <a:t>sayHi</a:t>
                      </a:r>
                      <a:r>
                        <a:rPr lang="en-IN" i="1" dirty="0"/>
                        <a:t>() { // same as "</a:t>
                      </a:r>
                      <a:r>
                        <a:rPr lang="en-IN" i="1" dirty="0" err="1"/>
                        <a:t>sayHi</a:t>
                      </a:r>
                      <a:r>
                        <a:rPr lang="en-IN" i="1" dirty="0"/>
                        <a:t>: function(){...}"</a:t>
                      </a:r>
                    </a:p>
                    <a:p>
                      <a:r>
                        <a:rPr lang="en-IN" i="1" dirty="0"/>
                        <a:t>    alert("Hello");</a:t>
                      </a:r>
                    </a:p>
                    <a:p>
                      <a:r>
                        <a:rPr lang="en-IN" i="1" dirty="0"/>
                        <a:t>  }</a:t>
                      </a:r>
                    </a:p>
                    <a:p>
                      <a:r>
                        <a:rPr lang="en-IN" i="1" dirty="0"/>
                        <a:t>};</a:t>
                      </a:r>
                    </a:p>
                    <a:p>
                      <a:endParaRPr lang="en-IN" i="1" dirty="0"/>
                    </a:p>
                    <a:p>
                      <a:r>
                        <a:rPr lang="en-IN" i="1" dirty="0"/>
                        <a:t>console.log(user, user1)</a:t>
                      </a:r>
                    </a:p>
                    <a:p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both are 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these objects do the same</a:t>
                      </a:r>
                    </a:p>
                    <a:p>
                      <a:endParaRPr lang="en-IN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IN" i="1" dirty="0"/>
                        <a:t>let percentage = "80"</a:t>
                      </a:r>
                    </a:p>
                    <a:p>
                      <a:r>
                        <a:rPr lang="en-IN" i="1" dirty="0"/>
                        <a:t>user = {</a:t>
                      </a:r>
                    </a:p>
                    <a:p>
                      <a:r>
                        <a:rPr lang="en-IN" i="1" dirty="0"/>
                        <a:t>  percentage : percentage  </a:t>
                      </a:r>
                    </a:p>
                    <a:p>
                      <a:r>
                        <a:rPr lang="en-IN" i="1" dirty="0"/>
                        <a:t>};</a:t>
                      </a:r>
                    </a:p>
                    <a:p>
                      <a:endParaRPr lang="en-IN" i="1" dirty="0"/>
                    </a:p>
                    <a:p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property shorthand looks better, right?</a:t>
                      </a:r>
                    </a:p>
                    <a:p>
                      <a:r>
                        <a:rPr lang="en-IN" i="1" dirty="0"/>
                        <a:t>user1 = {</a:t>
                      </a:r>
                    </a:p>
                    <a:p>
                      <a:r>
                        <a:rPr lang="en-IN" i="1" dirty="0"/>
                        <a:t>    percentage</a:t>
                      </a:r>
                    </a:p>
                    <a:p>
                      <a:r>
                        <a:rPr lang="en-IN" i="1" dirty="0"/>
                        <a:t>};</a:t>
                      </a:r>
                    </a:p>
                    <a:p>
                      <a:endParaRPr lang="en-IN" i="1" dirty="0"/>
                    </a:p>
                    <a:p>
                      <a:r>
                        <a:rPr lang="en-IN" i="1" dirty="0"/>
                        <a:t>console.log(user, user1)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>
                          <a:solidFill>
                            <a:srgbClr val="00B050"/>
                          </a:solidFill>
                        </a:rPr>
                        <a:t>// both are same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Functions</a:t>
            </a:r>
          </a:p>
          <a:p>
            <a:pPr lvl="1"/>
            <a:r>
              <a:rPr lang="en-IN" dirty="0"/>
              <a:t>Function Declaration</a:t>
            </a:r>
          </a:p>
          <a:p>
            <a:pPr lvl="1"/>
            <a:r>
              <a:rPr lang="en-IN" dirty="0"/>
              <a:t>Function Expression</a:t>
            </a:r>
          </a:p>
          <a:p>
            <a:pPr lvl="1"/>
            <a:r>
              <a:rPr lang="en-IN" dirty="0"/>
              <a:t>Types of function (named </a:t>
            </a:r>
            <a:r>
              <a:rPr lang="en-IN" dirty="0" err="1"/>
              <a:t>fncn</a:t>
            </a:r>
            <a:r>
              <a:rPr lang="en-IN" dirty="0"/>
              <a:t>, Anonymous, IIFE, pure, impure, higher-order, call-back </a:t>
            </a:r>
            <a:r>
              <a:rPr lang="en-IN" dirty="0" err="1"/>
              <a:t>fncn</a:t>
            </a:r>
            <a:r>
              <a:rPr lang="en-IN" dirty="0"/>
              <a:t>, Arrow </a:t>
            </a:r>
            <a:r>
              <a:rPr lang="en-IN" dirty="0" err="1"/>
              <a:t>fncn</a:t>
            </a:r>
            <a:r>
              <a:rPr lang="en-IN" dirty="0"/>
              <a:t>, closure, currying, recursive function)</a:t>
            </a:r>
          </a:p>
          <a:p>
            <a:r>
              <a:rPr lang="en-IN" dirty="0"/>
              <a:t>Objects</a:t>
            </a:r>
          </a:p>
          <a:p>
            <a:pPr lvl="1"/>
            <a:r>
              <a:rPr lang="en-IN" dirty="0"/>
              <a:t>Basics, Shorthand property</a:t>
            </a:r>
          </a:p>
          <a:p>
            <a:pPr lvl="1"/>
            <a:r>
              <a:rPr lang="en-IN" dirty="0"/>
              <a:t>Cloning &amp; Merging</a:t>
            </a:r>
          </a:p>
          <a:p>
            <a:pPr lvl="1"/>
            <a:r>
              <a:rPr lang="en-IN" dirty="0"/>
              <a:t>Nested Cloning</a:t>
            </a:r>
          </a:p>
          <a:p>
            <a:pPr lvl="1"/>
            <a:r>
              <a:rPr lang="en-IN" dirty="0"/>
              <a:t>“this” in methods</a:t>
            </a:r>
          </a:p>
          <a:p>
            <a:pPr lvl="1"/>
            <a:r>
              <a:rPr lang="en-IN" dirty="0"/>
              <a:t>Chaining “this”</a:t>
            </a:r>
          </a:p>
          <a:p>
            <a:pPr lvl="1"/>
            <a:r>
              <a:rPr lang="en-IN" dirty="0"/>
              <a:t>Optional Chaining ?.</a:t>
            </a:r>
          </a:p>
          <a:p>
            <a:pPr lvl="1"/>
            <a:r>
              <a:rPr lang="en-IN" dirty="0"/>
              <a:t>Object to primitive conversion</a:t>
            </a:r>
          </a:p>
          <a:p>
            <a:pPr lvl="1"/>
            <a:r>
              <a:rPr lang="en-IN" dirty="0"/>
              <a:t>Accessor Getter &amp; Setter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9FE-1507-450D-88B5-78E50BF9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3DCA-3FD5-43CF-9166-AA2F73A41B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/>
              <a:t>let a={name:"raju"};</a:t>
            </a:r>
          </a:p>
          <a:p>
            <a:pPr marL="0" indent="0">
              <a:buNone/>
            </a:pPr>
            <a:r>
              <a:rPr lang="en-IN" i="1" dirty="0"/>
              <a:t>let b=a; </a:t>
            </a:r>
            <a:r>
              <a:rPr lang="en-IN" i="1" dirty="0">
                <a:solidFill>
                  <a:srgbClr val="00B050"/>
                </a:solidFill>
              </a:rPr>
              <a:t>// copy by its reference</a:t>
            </a:r>
          </a:p>
          <a:p>
            <a:pPr marL="0" indent="0">
              <a:buNone/>
            </a:pPr>
            <a:r>
              <a:rPr lang="en-IN" i="1" dirty="0"/>
              <a:t>b.name="ramu";</a:t>
            </a:r>
          </a:p>
          <a:p>
            <a:pPr marL="0" indent="0">
              <a:buNone/>
            </a:pPr>
            <a:r>
              <a:rPr lang="en-IN" i="1" dirty="0"/>
              <a:t>console.log(a.name,b.name, a===b);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// ramu ramu true</a:t>
            </a:r>
          </a:p>
          <a:p>
            <a:pPr marL="0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/>
              <a:t>let src={name:"raju"};</a:t>
            </a:r>
          </a:p>
          <a:p>
            <a:pPr marL="0" indent="0">
              <a:buNone/>
            </a:pPr>
            <a:r>
              <a:rPr lang="en-IN" i="1" dirty="0"/>
              <a:t>let dest={};</a:t>
            </a:r>
          </a:p>
          <a:p>
            <a:pPr marL="0" indent="0">
              <a:buNone/>
            </a:pPr>
            <a:r>
              <a:rPr lang="en-IN" i="1" dirty="0"/>
              <a:t>Object.assign(dest, src); </a:t>
            </a:r>
            <a:r>
              <a:rPr lang="en-IN" i="1" dirty="0">
                <a:solidFill>
                  <a:srgbClr val="00B050"/>
                </a:solidFill>
              </a:rPr>
              <a:t>// if src &amp; dest have same key will override</a:t>
            </a:r>
          </a:p>
          <a:p>
            <a:pPr marL="0" indent="0">
              <a:buNone/>
            </a:pPr>
            <a:r>
              <a:rPr lang="en-IN" i="1" dirty="0"/>
              <a:t>dest.name="ramu";</a:t>
            </a:r>
          </a:p>
          <a:p>
            <a:pPr marL="0" indent="0">
              <a:buNone/>
            </a:pPr>
            <a:r>
              <a:rPr lang="en-IN" i="1" dirty="0"/>
              <a:t>console.log(src.name,dest.name, src===dest);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// raju ramu false</a:t>
            </a:r>
          </a:p>
        </p:txBody>
      </p:sp>
    </p:spTree>
    <p:extLst>
      <p:ext uri="{BB962C8B-B14F-4D97-AF65-F5344CB8AC3E}">
        <p14:creationId xmlns:p14="http://schemas.microsoft.com/office/powerpoint/2010/main" val="339404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0601-0BA8-494C-8720-AB47E45B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5FEF-173D-49D8-BEE4-D9A1CF6297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>
                <a:solidFill>
                  <a:srgbClr val="FF0000"/>
                </a:solidFill>
              </a:rPr>
              <a:t>//nested </a:t>
            </a:r>
            <a:r>
              <a:rPr lang="en-IN" i="1" dirty="0">
                <a:solidFill>
                  <a:srgbClr val="FF0000"/>
                </a:solidFill>
              </a:rPr>
              <a:t>objects always copy its reference. So we need to perform some deep cloning by some additional packages or using traditional coding.</a:t>
            </a:r>
          </a:p>
          <a:p>
            <a:pPr marL="0" indent="0">
              <a:buNone/>
            </a:pPr>
            <a:r>
              <a:rPr lang="en-IN" i="1" dirty="0"/>
              <a:t>let user = {</a:t>
            </a:r>
          </a:p>
          <a:p>
            <a:pPr marL="0" indent="0">
              <a:buNone/>
            </a:pPr>
            <a:r>
              <a:rPr lang="en-IN" i="1" dirty="0"/>
              <a:t>  name: "John",</a:t>
            </a:r>
          </a:p>
          <a:p>
            <a:pPr marL="0" indent="0">
              <a:buNone/>
            </a:pPr>
            <a:r>
              <a:rPr lang="en-IN" i="1" dirty="0"/>
              <a:t>  sizes: {</a:t>
            </a:r>
          </a:p>
          <a:p>
            <a:pPr marL="0" indent="0">
              <a:buNone/>
            </a:pPr>
            <a:r>
              <a:rPr lang="en-IN" i="1" dirty="0"/>
              <a:t>    height: 182,</a:t>
            </a:r>
          </a:p>
          <a:p>
            <a:pPr marL="0" indent="0">
              <a:buNone/>
            </a:pPr>
            <a:r>
              <a:rPr lang="en-IN" i="1" dirty="0"/>
              <a:t>    width: 50</a:t>
            </a:r>
          </a:p>
          <a:p>
            <a:pPr marL="0" indent="0">
              <a:buNone/>
            </a:pPr>
            <a:r>
              <a:rPr lang="en-IN" i="1" dirty="0"/>
              <a:t>  }</a:t>
            </a:r>
          </a:p>
          <a:p>
            <a:pPr marL="0" indent="0">
              <a:buNone/>
            </a:pPr>
            <a:r>
              <a:rPr lang="en-IN" i="1" dirty="0"/>
              <a:t>};</a:t>
            </a:r>
          </a:p>
          <a:p>
            <a:pPr marL="0" indent="0">
              <a:buNone/>
            </a:pPr>
            <a:r>
              <a:rPr lang="en-IN" i="1" dirty="0"/>
              <a:t>let clone = Object.assign({}, user);</a:t>
            </a:r>
          </a:p>
          <a:p>
            <a:pPr marL="0" indent="0">
              <a:buNone/>
            </a:pPr>
            <a:r>
              <a:rPr lang="en-IN" i="1" dirty="0"/>
              <a:t>alert( user.sizes === clone.sizes ); </a:t>
            </a:r>
            <a:r>
              <a:rPr lang="en-IN" i="1" dirty="0">
                <a:solidFill>
                  <a:srgbClr val="00B050"/>
                </a:solidFill>
              </a:rPr>
              <a:t>// true, same object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user.sizes.width++;       </a:t>
            </a:r>
            <a:r>
              <a:rPr lang="en-IN" i="1" dirty="0">
                <a:solidFill>
                  <a:srgbClr val="00B050"/>
                </a:solidFill>
              </a:rPr>
              <a:t>// change a property from one place</a:t>
            </a:r>
          </a:p>
          <a:p>
            <a:pPr marL="0" indent="0">
              <a:buNone/>
            </a:pPr>
            <a:r>
              <a:rPr lang="en-IN" i="1" dirty="0"/>
              <a:t>alert(clone.sizes.width); </a:t>
            </a:r>
            <a:r>
              <a:rPr lang="en-IN" i="1" dirty="0">
                <a:solidFill>
                  <a:srgbClr val="00B050"/>
                </a:solidFill>
              </a:rPr>
              <a:t>// 51, see the result from the other one</a:t>
            </a:r>
          </a:p>
        </p:txBody>
      </p:sp>
    </p:spTree>
    <p:extLst>
      <p:ext uri="{BB962C8B-B14F-4D97-AF65-F5344CB8AC3E}">
        <p14:creationId xmlns:p14="http://schemas.microsoft.com/office/powerpoint/2010/main" val="333982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5156-0E03-4F75-9DD7-C8AE8071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“this” in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93D1-80E8-4689-AF0D-AF6257A515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i="1" dirty="0"/>
              <a:t>let user ={    </a:t>
            </a:r>
          </a:p>
          <a:p>
            <a:pPr marL="274320" lvl="1" indent="0">
              <a:buNone/>
            </a:pPr>
            <a:r>
              <a:rPr lang="en-IN" i="1" dirty="0"/>
              <a:t>name : "raju",    </a:t>
            </a:r>
          </a:p>
          <a:p>
            <a:pPr marL="274320" lvl="1" indent="0">
              <a:buNone/>
            </a:pPr>
            <a:r>
              <a:rPr lang="en-IN" i="1" dirty="0"/>
              <a:t>sayName(){ </a:t>
            </a:r>
          </a:p>
          <a:p>
            <a:pPr marL="274320" lvl="1" indent="0">
              <a:buNone/>
            </a:pPr>
            <a:r>
              <a:rPr lang="en-IN" i="1" dirty="0">
                <a:solidFill>
                  <a:srgbClr val="00B050"/>
                </a:solidFill>
              </a:rPr>
              <a:t>// “this” is the current object  </a:t>
            </a:r>
          </a:p>
          <a:p>
            <a:pPr marL="274320" lvl="1" indent="0">
              <a:buNone/>
            </a:pPr>
            <a:r>
              <a:rPr lang="en-IN" i="1" dirty="0"/>
              <a:t>console.log(</a:t>
            </a:r>
            <a:r>
              <a:rPr lang="en-IN" i="1" dirty="0">
                <a:solidFill>
                  <a:srgbClr val="FF0000"/>
                </a:solidFill>
              </a:rPr>
              <a:t>this</a:t>
            </a:r>
            <a:r>
              <a:rPr lang="en-IN" i="1" dirty="0"/>
              <a:t>) </a:t>
            </a:r>
            <a:r>
              <a:rPr lang="en-IN" i="1" dirty="0">
                <a:solidFill>
                  <a:srgbClr val="00B050"/>
                </a:solidFill>
              </a:rPr>
              <a:t>//{ name: 'raju', sayName: [Function: sayName] }        </a:t>
            </a:r>
          </a:p>
          <a:p>
            <a:pPr marL="274320" lvl="1" indent="0">
              <a:buNone/>
            </a:pPr>
            <a:r>
              <a:rPr lang="en-IN" i="1" dirty="0"/>
              <a:t>console.log(</a:t>
            </a:r>
            <a:r>
              <a:rPr lang="en-IN" i="1" dirty="0">
                <a:solidFill>
                  <a:srgbClr val="FF0000"/>
                </a:solidFill>
              </a:rPr>
              <a:t>this.name</a:t>
            </a:r>
            <a:r>
              <a:rPr lang="en-IN" i="1" dirty="0"/>
              <a:t>) </a:t>
            </a:r>
            <a:r>
              <a:rPr lang="en-IN" i="1" dirty="0">
                <a:solidFill>
                  <a:srgbClr val="00B050"/>
                </a:solidFill>
              </a:rPr>
              <a:t>//raju        </a:t>
            </a:r>
          </a:p>
          <a:p>
            <a:pPr marL="274320" lvl="1" indent="0">
              <a:buNone/>
            </a:pPr>
            <a:r>
              <a:rPr lang="en-IN" i="1" dirty="0"/>
              <a:t>this.name = "ramu";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user.sayName();</a:t>
            </a:r>
          </a:p>
          <a:p>
            <a:pPr marL="0" indent="0">
              <a:buNone/>
            </a:pPr>
            <a:r>
              <a:rPr lang="en-IN" i="1" dirty="0"/>
              <a:t>console.log(user.name); </a:t>
            </a:r>
            <a:r>
              <a:rPr lang="en-IN" i="1" dirty="0">
                <a:solidFill>
                  <a:srgbClr val="00B050"/>
                </a:solidFill>
              </a:rPr>
              <a:t>//ramu</a:t>
            </a:r>
          </a:p>
        </p:txBody>
      </p:sp>
    </p:spTree>
    <p:extLst>
      <p:ext uri="{BB962C8B-B14F-4D97-AF65-F5344CB8AC3E}">
        <p14:creationId xmlns:p14="http://schemas.microsoft.com/office/powerpoint/2010/main" val="94575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C004-E49E-4235-879C-1736DBB3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Chaining “this”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7FA4-4259-4950-9D38-29AE5C3FA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let ladder = {</a:t>
            </a:r>
          </a:p>
          <a:p>
            <a:pPr marL="0" indent="0">
              <a:buNone/>
            </a:pPr>
            <a:r>
              <a:rPr lang="en-IN" i="1" dirty="0"/>
              <a:t>  step: 0,</a:t>
            </a:r>
          </a:p>
          <a:p>
            <a:pPr marL="0" indent="0">
              <a:buNone/>
            </a:pPr>
            <a:r>
              <a:rPr lang="en-IN" i="1" dirty="0"/>
              <a:t>  up() {  this.step++;  </a:t>
            </a:r>
            <a:r>
              <a:rPr lang="en-IN" i="1" dirty="0">
                <a:solidFill>
                  <a:srgbClr val="FF0000"/>
                </a:solidFill>
              </a:rPr>
              <a:t>return this; </a:t>
            </a:r>
            <a:r>
              <a:rPr lang="en-IN" i="1" dirty="0"/>
              <a:t>},</a:t>
            </a:r>
          </a:p>
          <a:p>
            <a:pPr marL="0" indent="0">
              <a:buNone/>
            </a:pPr>
            <a:r>
              <a:rPr lang="en-IN" i="1" dirty="0"/>
              <a:t>  down() { this.step--;  </a:t>
            </a:r>
            <a:r>
              <a:rPr lang="en-IN" i="1" dirty="0">
                <a:solidFill>
                  <a:srgbClr val="FF0000"/>
                </a:solidFill>
              </a:rPr>
              <a:t>return this; </a:t>
            </a:r>
            <a:r>
              <a:rPr lang="en-IN" i="1" dirty="0"/>
              <a:t>},</a:t>
            </a:r>
          </a:p>
          <a:p>
            <a:pPr marL="0" indent="0">
              <a:buNone/>
            </a:pPr>
            <a:r>
              <a:rPr lang="en-IN" i="1" dirty="0"/>
              <a:t>  showStep() { alert( this.step );  </a:t>
            </a:r>
            <a:r>
              <a:rPr lang="en-IN" i="1" dirty="0">
                <a:solidFill>
                  <a:srgbClr val="FF0000"/>
                </a:solidFill>
              </a:rPr>
              <a:t>return this; </a:t>
            </a: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};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>
                <a:solidFill>
                  <a:srgbClr val="00B050"/>
                </a:solidFill>
              </a:rPr>
              <a:t>ladder.up().up().down().up().down().showStep(); //1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B050"/>
                </a:solidFill>
              </a:rPr>
              <a:t>// just like currying function.</a:t>
            </a:r>
          </a:p>
          <a:p>
            <a:pPr marL="0" indent="0">
              <a:buNone/>
            </a:pPr>
            <a:endParaRPr lang="en-IN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0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27A-7E7B-4917-B11A-1006585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Optional Chaining ?.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C7B6-63C0-4F3F-BE69-6E0EA03355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333333"/>
                </a:solidFill>
              </a:rPr>
              <a:t>S</a:t>
            </a:r>
            <a:r>
              <a:rPr lang="en-IN" b="0" i="0" dirty="0">
                <a:solidFill>
                  <a:srgbClr val="333333"/>
                </a:solidFill>
                <a:effectLst/>
              </a:rPr>
              <a:t>afe way to access nested object properties, even if an intermediate property doesn’t exist.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obj.val?.prop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//user.name?.fname</a:t>
            </a:r>
          </a:p>
          <a:p>
            <a:r>
              <a:rPr lang="en-IN" dirty="0">
                <a:solidFill>
                  <a:srgbClr val="FF0000"/>
                </a:solidFill>
              </a:rPr>
              <a:t>obj.val?.[expr]</a:t>
            </a:r>
          </a:p>
          <a:p>
            <a:pPr marL="32004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//user.name?.[“first”+”name”]</a:t>
            </a:r>
          </a:p>
          <a:p>
            <a:r>
              <a:rPr lang="en-IN" dirty="0">
                <a:solidFill>
                  <a:srgbClr val="FF0000"/>
                </a:solidFill>
              </a:rPr>
              <a:t>obj.arr?.[index]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//user.arr?.[99]</a:t>
            </a:r>
          </a:p>
          <a:p>
            <a:r>
              <a:rPr lang="en-IN" dirty="0">
                <a:solidFill>
                  <a:srgbClr val="FF0000"/>
                </a:solidFill>
              </a:rPr>
              <a:t>obj.func?.(args)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>
                <a:solidFill>
                  <a:srgbClr val="00B050"/>
                </a:solidFill>
              </a:rPr>
              <a:t>//user.sayHi?.()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080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27A-7E7B-4917-B11A-1006585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to Primitive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C7B6-63C0-4F3F-BE69-6E0EA03355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Issue: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8995-A2CA-4020-BC82-3EB2D2CC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" y="2060848"/>
            <a:ext cx="7615357" cy="41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27A-7E7B-4917-B11A-1006585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to Primitive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C7B6-63C0-4F3F-BE69-6E0EA03355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Solution: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908D5-2E38-46BE-9B47-B331C7D6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582930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8276-39A9-4200-BF1D-ECC83F1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Accessor : Getter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3E424-DE7E-420A-85F6-28B075D7B2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3" y="1700808"/>
            <a:ext cx="7692473" cy="4032448"/>
          </a:xfrm>
        </p:spPr>
      </p:pic>
    </p:spTree>
    <p:extLst>
      <p:ext uri="{BB962C8B-B14F-4D97-AF65-F5344CB8AC3E}">
        <p14:creationId xmlns:p14="http://schemas.microsoft.com/office/powerpoint/2010/main" val="45964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8276-39A9-4200-BF1D-ECC83F1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Accessor : Setter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736F2-25BC-4CF9-9954-95301885AD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9262"/>
            <a:ext cx="5817840" cy="5014978"/>
          </a:xfrm>
        </p:spPr>
      </p:pic>
    </p:spTree>
    <p:extLst>
      <p:ext uri="{BB962C8B-B14F-4D97-AF65-F5344CB8AC3E}">
        <p14:creationId xmlns:p14="http://schemas.microsoft.com/office/powerpoint/2010/main" val="23705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 Declaration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i="1" dirty="0">
                <a:solidFill>
                  <a:srgbClr val="0070C0"/>
                </a:solidFill>
              </a:rPr>
              <a:t>function showMessage(param = “</a:t>
            </a:r>
            <a:r>
              <a:rPr lang="en-IN" i="1" dirty="0">
                <a:solidFill>
                  <a:srgbClr val="00B050"/>
                </a:solidFill>
              </a:rPr>
              <a:t>defaultvalue</a:t>
            </a:r>
            <a:r>
              <a:rPr lang="en-IN" i="1" dirty="0">
                <a:solidFill>
                  <a:srgbClr val="0070C0"/>
                </a:solidFill>
              </a:rPr>
              <a:t>”)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   {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	    alert( 'Hello everyone!’ );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    }</a:t>
            </a:r>
          </a:p>
          <a:p>
            <a:r>
              <a:rPr lang="en-IN" dirty="0"/>
              <a:t>A function with an empty return or without it returns undefined;</a:t>
            </a:r>
          </a:p>
          <a:p>
            <a:pPr>
              <a:buNone/>
            </a:pPr>
            <a:r>
              <a:rPr lang="en-IN" dirty="0"/>
              <a:t>		showMessage() === undefined  // true</a:t>
            </a:r>
          </a:p>
          <a:p>
            <a:r>
              <a:rPr lang="en-IN" dirty="0"/>
              <a:t>Never add a newline between return and the value</a:t>
            </a:r>
          </a:p>
          <a:p>
            <a:pPr>
              <a:buNone/>
            </a:pPr>
            <a:r>
              <a:rPr lang="en-IN" dirty="0"/>
              <a:t>		return</a:t>
            </a:r>
            <a:r>
              <a:rPr lang="en-IN" dirty="0">
                <a:solidFill>
                  <a:srgbClr val="FF0000"/>
                </a:solidFill>
              </a:rPr>
              <a:t>; semicolon will be added and return undefined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   		</a:t>
            </a:r>
            <a:r>
              <a:rPr lang="en-IN" dirty="0"/>
              <a:t>(a+b); </a:t>
            </a:r>
          </a:p>
          <a:p>
            <a:r>
              <a:rPr lang="en-IN" dirty="0"/>
              <a:t>Function declaration can be hoisted, we can call before declaration</a:t>
            </a:r>
          </a:p>
          <a:p>
            <a:r>
              <a:rPr lang="en-IN" dirty="0"/>
              <a:t>In strict mode, when a Function Declaration is within a code block, it’s visible everywhere inside that block. But not outside of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>
                <a:solidFill>
                  <a:srgbClr val="0070C0"/>
                </a:solidFill>
              </a:rPr>
              <a:t>let way1  = function(param = “</a:t>
            </a:r>
            <a:r>
              <a:rPr lang="en-IN" i="1" dirty="0">
                <a:solidFill>
                  <a:srgbClr val="00B050"/>
                </a:solidFill>
              </a:rPr>
              <a:t>defaultvalue</a:t>
            </a:r>
            <a:r>
              <a:rPr lang="en-IN" i="1" dirty="0">
                <a:solidFill>
                  <a:srgbClr val="0070C0"/>
                </a:solidFill>
              </a:rPr>
              <a:t>”) { return “x” };</a:t>
            </a:r>
          </a:p>
          <a:p>
            <a:r>
              <a:rPr lang="en-IN" i="1" dirty="0">
                <a:solidFill>
                  <a:srgbClr val="0070C0"/>
                </a:solidFill>
              </a:rPr>
              <a:t>let way2 = (param=“defaultvalue”) =&gt; “x”;</a:t>
            </a:r>
          </a:p>
          <a:p>
            <a:r>
              <a:rPr lang="en-IN" i="1" dirty="0">
                <a:solidFill>
                  <a:srgbClr val="0070C0"/>
                </a:solidFill>
              </a:rPr>
              <a:t>let way3 = () =&gt; “x”; [ If no param]</a:t>
            </a:r>
          </a:p>
          <a:p>
            <a:r>
              <a:rPr lang="en-IN" i="1" dirty="0">
                <a:solidFill>
                  <a:srgbClr val="0070C0"/>
                </a:solidFill>
              </a:rPr>
              <a:t>let way4 = a =&gt; “x”; [ If only one param]</a:t>
            </a:r>
          </a:p>
          <a:p>
            <a:r>
              <a:rPr lang="en-IN" i="1" dirty="0">
                <a:solidFill>
                  <a:srgbClr val="0070C0"/>
                </a:solidFill>
              </a:rPr>
              <a:t>Let way5 =a =&gt;{alert(“!”); </a:t>
            </a:r>
            <a:r>
              <a:rPr lang="en-IN" i="1" dirty="0">
                <a:solidFill>
                  <a:srgbClr val="00B0F0"/>
                </a:solidFill>
              </a:rPr>
              <a:t>return</a:t>
            </a:r>
            <a:r>
              <a:rPr lang="en-IN" i="1" dirty="0">
                <a:solidFill>
                  <a:srgbClr val="0070C0"/>
                </a:solidFill>
              </a:rPr>
              <a:t> “x”} [if we use curly braces, then we need an explicit "return"]</a:t>
            </a:r>
          </a:p>
          <a:p>
            <a:r>
              <a:rPr lang="en-IN" dirty="0"/>
              <a:t>Function Expression cannot be hoisted, So we cannot call before declaration</a:t>
            </a:r>
          </a:p>
          <a:p>
            <a:r>
              <a:rPr lang="en-IN" dirty="0"/>
              <a:t>There are several different ways that function expressions become more useful than function declarations.</a:t>
            </a:r>
          </a:p>
          <a:p>
            <a:pPr marL="0" indent="0">
              <a:buNone/>
            </a:pPr>
            <a:r>
              <a:rPr lang="en-IN" dirty="0"/>
              <a:t>       //As closures</a:t>
            </a:r>
          </a:p>
          <a:p>
            <a:pPr marL="0" indent="0">
              <a:buNone/>
            </a:pPr>
            <a:r>
              <a:rPr lang="en-IN" dirty="0"/>
              <a:t>       As arguments to other functions</a:t>
            </a:r>
          </a:p>
          <a:p>
            <a:pPr marL="0" indent="0">
              <a:buNone/>
            </a:pPr>
            <a:r>
              <a:rPr lang="en-IN" dirty="0"/>
              <a:t>       As Immediately Invoked Function Expressions (IIFE)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3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B2FB4A-C456-4CC8-9A5B-E83DAADB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75624"/>
              </p:ext>
            </p:extLst>
          </p:nvPr>
        </p:nvGraphicFramePr>
        <p:xfrm>
          <a:off x="683568" y="1124744"/>
          <a:ext cx="7776864" cy="534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03331105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247991852"/>
                    </a:ext>
                  </a:extLst>
                </a:gridCol>
              </a:tblGrid>
              <a:tr h="2786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let age = 2;</a:t>
                      </a:r>
                      <a:br>
                        <a:rPr lang="en-IN" dirty="0"/>
                      </a:br>
                      <a:r>
                        <a:rPr lang="en-IN" dirty="0"/>
                        <a:t>if (age &lt; 18) {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function welcome() {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alert("Hello!");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welcome();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//Hello!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 age = 1;</a:t>
                      </a:r>
                    </a:p>
                    <a:p>
                      <a:r>
                        <a:rPr lang="en-IN" dirty="0"/>
                        <a:t>if (age &lt; 18) {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let</a:t>
                      </a:r>
                      <a:r>
                        <a:rPr lang="en-IN" dirty="0"/>
                        <a:t> welcome = function() {</a:t>
                      </a:r>
                    </a:p>
                    <a:p>
                      <a:r>
                        <a:rPr lang="en-IN" dirty="0"/>
                        <a:t>    alert("Hello!");</a:t>
                      </a:r>
                    </a:p>
                    <a:p>
                      <a:r>
                        <a:rPr lang="en-IN" dirty="0"/>
                        <a:t>  }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welcome();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//welcome is not 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81507"/>
                  </a:ext>
                </a:extLst>
              </a:tr>
              <a:tr h="2324276">
                <a:tc>
                  <a:txBody>
                    <a:bodyPr/>
                    <a:lstStyle/>
                    <a:p>
                      <a:r>
                        <a:rPr lang="en-IN" dirty="0"/>
                        <a:t>let age = 1;</a:t>
                      </a:r>
                    </a:p>
                    <a:p>
                      <a:r>
                        <a:rPr lang="en-IN" dirty="0"/>
                        <a:t>if (age &lt; 18) {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IN" dirty="0"/>
                        <a:t> welcome = function() {</a:t>
                      </a:r>
                    </a:p>
                    <a:p>
                      <a:r>
                        <a:rPr lang="en-IN" dirty="0"/>
                        <a:t>    alert("Hello!");</a:t>
                      </a:r>
                    </a:p>
                    <a:p>
                      <a:r>
                        <a:rPr lang="en-IN" dirty="0"/>
                        <a:t>  }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welcome();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//Hello!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outside(){   </a:t>
                      </a:r>
                    </a:p>
                    <a:p>
                      <a:r>
                        <a:rPr lang="en-IN" dirty="0"/>
                        <a:t>   function inside()</a:t>
                      </a:r>
                    </a:p>
                    <a:p>
                      <a:r>
                        <a:rPr lang="en-IN" dirty="0"/>
                        <a:t>    {        </a:t>
                      </a:r>
                    </a:p>
                    <a:p>
                      <a:r>
                        <a:rPr lang="en-IN" dirty="0"/>
                        <a:t>      alert("</a:t>
                      </a:r>
                      <a:r>
                        <a:rPr lang="en-IN" dirty="0" err="1"/>
                        <a:t>hai</a:t>
                      </a:r>
                      <a:r>
                        <a:rPr lang="en-IN" dirty="0"/>
                        <a:t>");       </a:t>
                      </a:r>
                    </a:p>
                    <a:p>
                      <a:r>
                        <a:rPr lang="en-IN" dirty="0"/>
                        <a:t>     }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Inside();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inside is not 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995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E2C9AD3-61FD-4495-ACAE-F32FC32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84" y="-171400"/>
            <a:ext cx="7772400" cy="11430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3619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Named Function</a:t>
            </a: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function name(){ return 1*2;}</a:t>
            </a:r>
          </a:p>
          <a:p>
            <a:r>
              <a:rPr lang="en-IN" dirty="0">
                <a:solidFill>
                  <a:srgbClr val="00B050"/>
                </a:solidFill>
              </a:rPr>
              <a:t>Anonymous Function:</a:t>
            </a:r>
          </a:p>
          <a:p>
            <a:pPr>
              <a:buNone/>
            </a:pPr>
            <a:r>
              <a:rPr lang="en-IN" dirty="0"/>
              <a:t>	The anonymous functions don’t have</a:t>
            </a:r>
            <a:r>
              <a:rPr lang="en-IN" b="1" dirty="0"/>
              <a:t> names</a:t>
            </a:r>
            <a:r>
              <a:rPr lang="en-IN" dirty="0"/>
              <a:t>. They need to be tied to something:</a:t>
            </a:r>
            <a:r>
              <a:rPr lang="en-IN" i="1" dirty="0"/>
              <a:t> variable or an event to run</a:t>
            </a:r>
            <a:r>
              <a:rPr lang="en-IN" dirty="0"/>
              <a:t>.	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	let </a:t>
            </a:r>
            <a:r>
              <a:rPr lang="en-IN" dirty="0" err="1">
                <a:solidFill>
                  <a:srgbClr val="7030A0"/>
                </a:solidFill>
              </a:rPr>
              <a:t>fncn</a:t>
            </a:r>
            <a:r>
              <a:rPr lang="en-IN" dirty="0">
                <a:solidFill>
                  <a:srgbClr val="7030A0"/>
                </a:solidFill>
              </a:rPr>
              <a:t> =  function (){ return 1*2;}</a:t>
            </a:r>
          </a:p>
          <a:p>
            <a:r>
              <a:rPr lang="en-IN" dirty="0">
                <a:solidFill>
                  <a:srgbClr val="00B050"/>
                </a:solidFill>
              </a:rPr>
              <a:t>Immediately invoked</a:t>
            </a:r>
            <a:r>
              <a:rPr lang="en-IN" b="1" dirty="0">
                <a:solidFill>
                  <a:srgbClr val="00B050"/>
                </a:solidFill>
              </a:rPr>
              <a:t> </a:t>
            </a:r>
            <a:r>
              <a:rPr lang="en-IN" dirty="0">
                <a:solidFill>
                  <a:srgbClr val="00B050"/>
                </a:solidFill>
              </a:rPr>
              <a:t>function expression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dirty="0"/>
              <a:t>Runs immediately where it’s located in the code and produces a </a:t>
            </a:r>
            <a:r>
              <a:rPr lang="en-IN" i="1" dirty="0"/>
              <a:t>direct output</a:t>
            </a:r>
            <a:r>
              <a:rPr lang="en-IN" dirty="0"/>
              <a:t>. 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(function(){ return 1*2;})();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!function(){ return 1*2;}();</a:t>
            </a:r>
          </a:p>
          <a:p>
            <a:pPr>
              <a:buNone/>
            </a:pPr>
            <a:endParaRPr lang="en-IN" dirty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Higher Order Function:</a:t>
            </a:r>
          </a:p>
          <a:p>
            <a:pPr>
              <a:buNone/>
            </a:pPr>
            <a:r>
              <a:rPr lang="en-IN" dirty="0"/>
              <a:t>	A “higher-order function” is a function that accepts functions as parameters and/or returns a function	</a:t>
            </a:r>
          </a:p>
          <a:p>
            <a:pPr>
              <a:buNone/>
            </a:pPr>
            <a:r>
              <a:rPr lang="en-IN" dirty="0"/>
              <a:t>	sort, reduce, filter, </a:t>
            </a:r>
            <a:r>
              <a:rPr lang="en-IN" dirty="0" err="1"/>
              <a:t>forEach</a:t>
            </a:r>
            <a:r>
              <a:rPr lang="en-IN" dirty="0"/>
              <a:t>  are examples.</a:t>
            </a:r>
          </a:p>
          <a:p>
            <a:r>
              <a:rPr lang="en-IN" dirty="0">
                <a:solidFill>
                  <a:srgbClr val="00B050"/>
                </a:solidFill>
              </a:rPr>
              <a:t>Pure Function:</a:t>
            </a:r>
          </a:p>
          <a:p>
            <a:pPr>
              <a:buNone/>
            </a:pPr>
            <a:r>
              <a:rPr lang="en-IN" dirty="0"/>
              <a:t>	always returns the same result, will not mutate.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	let a=[1,2,3,4,5];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function show(a) { return a;}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	show(a); // [1,2,3,4,5]</a:t>
            </a:r>
          </a:p>
          <a:p>
            <a:r>
              <a:rPr lang="en-IN" dirty="0">
                <a:solidFill>
                  <a:srgbClr val="00B050"/>
                </a:solidFill>
              </a:rPr>
              <a:t>Impure function:</a:t>
            </a:r>
            <a:endParaRPr lang="en-IN" dirty="0"/>
          </a:p>
          <a:p>
            <a:pPr>
              <a:buNone/>
            </a:pPr>
            <a:r>
              <a:rPr lang="en-IN" b="1" dirty="0"/>
              <a:t>	</a:t>
            </a:r>
            <a:r>
              <a:rPr lang="en-IN" dirty="0"/>
              <a:t>always returns the different result, will mutate.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	let a=[1,2,3,4,5];</a:t>
            </a:r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function show(a){ return a[0] = "changed";}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show(a); // ["changed", 2, 3, 4, 5]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Callback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i="1" dirty="0">
                <a:solidFill>
                  <a:srgbClr val="0070C0"/>
                </a:solidFill>
              </a:rPr>
              <a:t>let displayMsg = () =&gt; alert(“called after 1 minute”);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setTimeout(displayMsg,1000);</a:t>
            </a:r>
          </a:p>
          <a:p>
            <a:r>
              <a:rPr lang="en-IN" i="1" dirty="0"/>
              <a:t>"I will call back later!“</a:t>
            </a:r>
          </a:p>
          <a:p>
            <a:r>
              <a:rPr lang="en-IN" dirty="0"/>
              <a:t>A call-back is a function passed as an argument to another function</a:t>
            </a:r>
          </a:p>
          <a:p>
            <a:r>
              <a:rPr lang="en-IN" dirty="0"/>
              <a:t>A call-back function can run after another function has finished</a:t>
            </a:r>
          </a:p>
        </p:txBody>
      </p:sp>
    </p:spTree>
    <p:extLst>
      <p:ext uri="{BB962C8B-B14F-4D97-AF65-F5344CB8AC3E}">
        <p14:creationId xmlns:p14="http://schemas.microsoft.com/office/powerpoint/2010/main" val="73694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D6FF-2EAA-436F-A6F5-67EDE525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~Own map method using </a:t>
            </a:r>
            <a:r>
              <a:rPr lang="en-IN" dirty="0" err="1">
                <a:solidFill>
                  <a:srgbClr val="00B050"/>
                </a:solidFill>
              </a:rPr>
              <a:t>callback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fncn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04BF-30B8-4C73-A54C-A3503944A9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/>
              <a:t>function myMap(arr, callback){ </a:t>
            </a:r>
          </a:p>
          <a:p>
            <a:pPr marL="0" indent="0">
              <a:buNone/>
            </a:pPr>
            <a:r>
              <a:rPr lang="en-IN" i="1" dirty="0"/>
              <a:t>    let arrClone = [];  </a:t>
            </a:r>
          </a:p>
          <a:p>
            <a:pPr marL="0" indent="0">
              <a:buNone/>
            </a:pPr>
            <a:r>
              <a:rPr lang="en-IN" i="1" dirty="0"/>
              <a:t>    for(let index=0; index&lt;arr.length; index++){</a:t>
            </a:r>
          </a:p>
          <a:p>
            <a:pPr marL="0" indent="0">
              <a:buNone/>
            </a:pPr>
            <a:r>
              <a:rPr lang="en-IN" i="1" dirty="0"/>
              <a:t>      arrClone.push(callback(arr[index],index,arr));  </a:t>
            </a:r>
          </a:p>
          <a:p>
            <a:pPr marL="0" indent="0">
              <a:buNone/>
            </a:pPr>
            <a:r>
              <a:rPr lang="en-IN" i="1" dirty="0"/>
              <a:t>    }   </a:t>
            </a:r>
          </a:p>
          <a:p>
            <a:pPr marL="0" indent="0">
              <a:buNone/>
            </a:pPr>
            <a:r>
              <a:rPr lang="en-IN" i="1" dirty="0"/>
              <a:t>    return arrClone;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let arr=[1,2,3,4,5];</a:t>
            </a:r>
          </a:p>
          <a:p>
            <a:pPr marL="0" indent="0">
              <a:buNone/>
            </a:pPr>
            <a:r>
              <a:rPr lang="en-IN" i="1" dirty="0"/>
              <a:t>myMap(arr,</a:t>
            </a:r>
            <a:r>
              <a:rPr lang="en-IN" i="1" dirty="0">
                <a:solidFill>
                  <a:srgbClr val="00B050"/>
                </a:solidFill>
              </a:rPr>
              <a:t>function(value){return value*2});</a:t>
            </a:r>
            <a:br>
              <a:rPr lang="en-IN" i="1" dirty="0"/>
            </a:br>
            <a:r>
              <a:rPr lang="pt-BR" i="1" dirty="0"/>
              <a:t>myMap(arr, a =&gt; a*2)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// 2, 4, 6, 8, 10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// need to improve using prototype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6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971</TotalTime>
  <Words>1606</Words>
  <Application>Microsoft Office PowerPoint</Application>
  <PresentationFormat>On-screen Show (4:3)</PresentationFormat>
  <Paragraphs>244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Equity</vt:lpstr>
      <vt:lpstr>Functions &amp; Objects</vt:lpstr>
      <vt:lpstr>Contents</vt:lpstr>
      <vt:lpstr>Function Declaration</vt:lpstr>
      <vt:lpstr>Function Expression</vt:lpstr>
      <vt:lpstr>~practice~ scope</vt:lpstr>
      <vt:lpstr>Types of function</vt:lpstr>
      <vt:lpstr>Types of function</vt:lpstr>
      <vt:lpstr>Callback functions</vt:lpstr>
      <vt:lpstr>~Own map method using callback fncn</vt:lpstr>
      <vt:lpstr>Closure Function</vt:lpstr>
      <vt:lpstr>Currying Function</vt:lpstr>
      <vt:lpstr>Recursive function</vt:lpstr>
      <vt:lpstr>Recursive function</vt:lpstr>
      <vt:lpstr>Objects</vt:lpstr>
      <vt:lpstr>Objects</vt:lpstr>
      <vt:lpstr>PowerPoint Presentation</vt:lpstr>
      <vt:lpstr>PowerPoint Presentation</vt:lpstr>
      <vt:lpstr>PowerPoint Presentation</vt:lpstr>
      <vt:lpstr>Shorthand property</vt:lpstr>
      <vt:lpstr>Cloning and Merging</vt:lpstr>
      <vt:lpstr>Nested Cloning</vt:lpstr>
      <vt:lpstr>“this” in methods</vt:lpstr>
      <vt:lpstr>Chaining “this”</vt:lpstr>
      <vt:lpstr>Optional Chaining ?.</vt:lpstr>
      <vt:lpstr>Object to Primitive Conversion</vt:lpstr>
      <vt:lpstr>Object to Primitive Conversion</vt:lpstr>
      <vt:lpstr>Accessor : Getter</vt:lpstr>
      <vt:lpstr>Accessor : Setter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436</cp:revision>
  <dcterms:created xsi:type="dcterms:W3CDTF">2021-08-29T06:36:57Z</dcterms:created>
  <dcterms:modified xsi:type="dcterms:W3CDTF">2021-09-07T14:23:34Z</dcterms:modified>
</cp:coreProperties>
</file>