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6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9" r:id="rId3"/>
    <p:sldId id="257" r:id="rId4"/>
    <p:sldId id="260" r:id="rId5"/>
    <p:sldId id="262" r:id="rId6"/>
    <p:sldId id="263" r:id="rId7"/>
    <p:sldId id="264" r:id="rId8"/>
    <p:sldId id="266" r:id="rId9"/>
    <p:sldId id="267" r:id="rId10"/>
    <p:sldId id="268" r:id="rId11"/>
    <p:sldId id="269" r:id="rId12"/>
    <p:sldId id="270" r:id="rId13"/>
    <p:sldId id="272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291" autoAdjust="0"/>
  </p:normalViewPr>
  <p:slideViewPr>
    <p:cSldViewPr>
      <p:cViewPr varScale="1">
        <p:scale>
          <a:sx n="81" d="100"/>
          <a:sy n="81" d="100"/>
        </p:scale>
        <p:origin x="152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1344"/>
    </p:cViewPr>
  </p:sorterViewPr>
  <p:notesViewPr>
    <p:cSldViewPr>
      <p:cViewPr varScale="1">
        <p:scale>
          <a:sx n="55" d="100"/>
          <a:sy n="55" d="100"/>
        </p:scale>
        <p:origin x="-283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4AE891-9FD7-4DA2-9693-334B8F642E75}" type="datetimeFigureOut">
              <a:rPr lang="en-US" smtClean="0"/>
              <a:pPr/>
              <a:t>9/16/2021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8E4F2-6B25-4702-94F6-785756DC6C3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4AF407-2363-48B0-B65D-5507EFF4296F}" type="datetimeFigureOut">
              <a:rPr lang="en-US" smtClean="0"/>
              <a:pPr/>
              <a:t>9/16/2021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BA0AA-A944-4F78-8652-5883FDB095D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BA0AA-A944-4F78-8652-5883FDB095D3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BA0AA-A944-4F78-8652-5883FDB095D3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3142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DBF1-B9C3-4087-8F20-C9938FB29381}" type="datetimeFigureOut">
              <a:rPr lang="en-US" smtClean="0"/>
              <a:pPr/>
              <a:t>9/16/2021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90DA156-51DD-419D-B6C3-F32ADF004DB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DBF1-B9C3-4087-8F20-C9938FB29381}" type="datetimeFigureOut">
              <a:rPr lang="en-US" smtClean="0"/>
              <a:pPr/>
              <a:t>9/16/2021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A156-51DD-419D-B6C3-F32ADF004D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DBF1-B9C3-4087-8F20-C9938FB29381}" type="datetimeFigureOut">
              <a:rPr lang="en-US" smtClean="0"/>
              <a:pPr/>
              <a:t>9/16/2021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A156-51DD-419D-B6C3-F32ADF004D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DBF1-B9C3-4087-8F20-C9938FB29381}" type="datetimeFigureOut">
              <a:rPr lang="en-US" smtClean="0"/>
              <a:pPr/>
              <a:t>9/16/2021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A156-51DD-419D-B6C3-F32ADF004DB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DBF1-B9C3-4087-8F20-C9938FB29381}" type="datetimeFigureOut">
              <a:rPr lang="en-US" smtClean="0"/>
              <a:pPr/>
              <a:t>9/16/2021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90DA156-51DD-419D-B6C3-F32ADF004D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DBF1-B9C3-4087-8F20-C9938FB29381}" type="datetimeFigureOut">
              <a:rPr lang="en-US" smtClean="0"/>
              <a:pPr/>
              <a:t>9/16/2021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A156-51DD-419D-B6C3-F32ADF004DB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DBF1-B9C3-4087-8F20-C9938FB29381}" type="datetimeFigureOut">
              <a:rPr lang="en-US" smtClean="0"/>
              <a:pPr/>
              <a:t>9/16/2021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A156-51DD-419D-B6C3-F32ADF004DB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DBF1-B9C3-4087-8F20-C9938FB29381}" type="datetimeFigureOut">
              <a:rPr lang="en-US" smtClean="0"/>
              <a:pPr/>
              <a:t>9/16/2021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A156-51DD-419D-B6C3-F32ADF004D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DBF1-B9C3-4087-8F20-C9938FB29381}" type="datetimeFigureOut">
              <a:rPr lang="en-US" smtClean="0"/>
              <a:pPr/>
              <a:t>9/16/2021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A156-51DD-419D-B6C3-F32ADF004D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DBF1-B9C3-4087-8F20-C9938FB29381}" type="datetimeFigureOut">
              <a:rPr lang="en-US" smtClean="0"/>
              <a:pPr/>
              <a:t>9/16/2021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A156-51DD-419D-B6C3-F32ADF004DB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DBF1-B9C3-4087-8F20-C9938FB29381}" type="datetimeFigureOut">
              <a:rPr lang="en-US" smtClean="0"/>
              <a:pPr/>
              <a:t>9/16/2021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90DA156-51DD-419D-B6C3-F32ADF004DB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F41DBF1-B9C3-4087-8F20-C9938FB29381}" type="datetimeFigureOut">
              <a:rPr lang="en-US" smtClean="0"/>
              <a:pPr/>
              <a:t>9/16/2021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90DA156-51DD-419D-B6C3-F32ADF004DB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7" r:id="rId1"/>
    <p:sldLayoutId id="2147484178" r:id="rId2"/>
    <p:sldLayoutId id="2147484179" r:id="rId3"/>
    <p:sldLayoutId id="2147484180" r:id="rId4"/>
    <p:sldLayoutId id="2147484181" r:id="rId5"/>
    <p:sldLayoutId id="2147484182" r:id="rId6"/>
    <p:sldLayoutId id="2147484183" r:id="rId7"/>
    <p:sldLayoutId id="2147484184" r:id="rId8"/>
    <p:sldLayoutId id="2147484185" r:id="rId9"/>
    <p:sldLayoutId id="2147484186" r:id="rId10"/>
    <p:sldLayoutId id="214748418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4800" b="1" dirty="0">
                <a:ea typeface="Roboto Black" pitchFamily="2" charset="0"/>
              </a:rPr>
              <a:t>Built-In Methods</a:t>
            </a:r>
            <a:endParaRPr lang="en-IN" b="1" dirty="0">
              <a:ea typeface="Roboto Black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90FB6-3E0D-4372-BB23-8425297AA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Array: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C0EF9-A298-4FA1-AC6B-5F39D01A768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33528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https://array-methods.github.io/</a:t>
            </a:r>
          </a:p>
          <a:p>
            <a:r>
              <a:rPr lang="en-IN" dirty="0">
                <a:solidFill>
                  <a:srgbClr val="FF0000"/>
                </a:solidFill>
              </a:rPr>
              <a:t>Two ways:</a:t>
            </a:r>
          </a:p>
          <a:p>
            <a:pPr marL="274320" lvl="1" indent="0">
              <a:buNone/>
            </a:pPr>
            <a:r>
              <a:rPr lang="en-IN" dirty="0"/>
              <a:t>let </a:t>
            </a:r>
            <a:r>
              <a:rPr lang="en-IN" dirty="0" err="1"/>
              <a:t>arr</a:t>
            </a:r>
            <a:r>
              <a:rPr lang="en-IN" dirty="0"/>
              <a:t> = new Array(“eat”, “sleep”);</a:t>
            </a:r>
          </a:p>
          <a:p>
            <a:pPr marL="274320" lvl="1" indent="0">
              <a:buNone/>
            </a:pPr>
            <a:r>
              <a:rPr lang="en-IN" dirty="0"/>
              <a:t>let arr = [1,2,3,4,5];</a:t>
            </a:r>
          </a:p>
          <a:p>
            <a:pPr marL="274320" lvl="1" indent="0">
              <a:buNone/>
            </a:pPr>
            <a:endParaRPr lang="en-IN" dirty="0"/>
          </a:p>
          <a:p>
            <a:pPr marL="342900" indent="-342900"/>
            <a:r>
              <a:rPr lang="en-IN" dirty="0">
                <a:solidFill>
                  <a:srgbClr val="FF0000"/>
                </a:solidFill>
              </a:rPr>
              <a:t>Add/Remove:</a:t>
            </a:r>
          </a:p>
          <a:p>
            <a:pPr marL="274320" lvl="1" indent="0">
              <a:buNone/>
            </a:pPr>
            <a:r>
              <a:rPr lang="en-IN" dirty="0"/>
              <a:t>Push, unshift() //add front</a:t>
            </a:r>
          </a:p>
          <a:p>
            <a:pPr marL="274320" lvl="1" indent="0">
              <a:buNone/>
            </a:pPr>
            <a:r>
              <a:rPr lang="en-IN" dirty="0"/>
              <a:t>Pop, shift // remove front</a:t>
            </a:r>
          </a:p>
          <a:p>
            <a:pPr marL="274320" lvl="1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pPr marL="342900" indent="-342900"/>
            <a:r>
              <a:rPr lang="en-IN" dirty="0">
                <a:solidFill>
                  <a:srgbClr val="FF0000"/>
                </a:solidFill>
              </a:rPr>
              <a:t>Splice: </a:t>
            </a:r>
            <a:r>
              <a:rPr lang="en-IN" dirty="0">
                <a:solidFill>
                  <a:srgbClr val="00B050"/>
                </a:solidFill>
              </a:rPr>
              <a:t>~practice~ </a:t>
            </a:r>
            <a:r>
              <a:rPr lang="en-IN" dirty="0">
                <a:solidFill>
                  <a:srgbClr val="FF0000"/>
                </a:solidFill>
              </a:rPr>
              <a:t>(</a:t>
            </a:r>
            <a:r>
              <a:rPr lang="en-IN" dirty="0" err="1">
                <a:solidFill>
                  <a:srgbClr val="FF0000"/>
                </a:solidFill>
              </a:rPr>
              <a:t>arr.slice</a:t>
            </a:r>
            <a:r>
              <a:rPr lang="en-IN" dirty="0">
                <a:solidFill>
                  <a:srgbClr val="FF0000"/>
                </a:solidFill>
              </a:rPr>
              <a:t> also available just like string)</a:t>
            </a:r>
          </a:p>
          <a:p>
            <a:pPr marL="274320" lvl="1" indent="0">
              <a:buNone/>
            </a:pPr>
            <a:r>
              <a:rPr lang="en-IN" dirty="0" err="1"/>
              <a:t>arr.splice</a:t>
            </a:r>
            <a:r>
              <a:rPr lang="en-IN" dirty="0"/>
              <a:t>(start, ?</a:t>
            </a:r>
            <a:r>
              <a:rPr lang="en-IN" dirty="0" err="1"/>
              <a:t>deletecount</a:t>
            </a:r>
            <a:r>
              <a:rPr lang="en-IN" dirty="0"/>
              <a:t>, …items)</a:t>
            </a:r>
          </a:p>
          <a:p>
            <a:pPr marL="274320" lvl="1" indent="0">
              <a:buNone/>
            </a:pPr>
            <a:r>
              <a:rPr lang="en-IN" dirty="0"/>
              <a:t>let arr = ["I", "study", "JavaScript"];</a:t>
            </a:r>
          </a:p>
          <a:p>
            <a:pPr marL="274320" lvl="1" indent="0">
              <a:buNone/>
            </a:pPr>
            <a:r>
              <a:rPr lang="en-IN" dirty="0" err="1"/>
              <a:t>arr.splice</a:t>
            </a:r>
            <a:r>
              <a:rPr lang="en-IN" dirty="0"/>
              <a:t>(2, 0, "complex", "language");</a:t>
            </a:r>
          </a:p>
          <a:p>
            <a:pPr marL="274320" lvl="1" indent="0">
              <a:buNone/>
            </a:pPr>
            <a:r>
              <a:rPr lang="en-IN" dirty="0"/>
              <a:t>alert( arr ); </a:t>
            </a:r>
            <a:r>
              <a:rPr lang="en-IN" dirty="0">
                <a:solidFill>
                  <a:schemeClr val="bg1"/>
                </a:solidFill>
              </a:rPr>
              <a:t>// "I", "study", "complex", "language", "JavaScript"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5697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C0EF9-A298-4FA1-AC6B-5F39D01A7680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95536" y="332656"/>
            <a:ext cx="8352928" cy="6192688"/>
          </a:xfrm>
        </p:spPr>
        <p:txBody>
          <a:bodyPr>
            <a:normAutofit/>
          </a:bodyPr>
          <a:lstStyle/>
          <a:p>
            <a:pPr marL="342900" indent="-342900"/>
            <a:r>
              <a:rPr lang="en-IN" dirty="0">
                <a:solidFill>
                  <a:srgbClr val="FF0000"/>
                </a:solidFill>
              </a:rPr>
              <a:t>Search Strings:</a:t>
            </a:r>
          </a:p>
          <a:p>
            <a:pPr marL="274320" lvl="1" indent="0">
              <a:buNone/>
            </a:pPr>
            <a:r>
              <a:rPr lang="en-IN" dirty="0" err="1"/>
              <a:t>indexOf</a:t>
            </a:r>
            <a:r>
              <a:rPr lang="en-IN" dirty="0"/>
              <a:t>, </a:t>
            </a:r>
            <a:r>
              <a:rPr lang="en-IN" dirty="0" err="1"/>
              <a:t>lastIndexOf</a:t>
            </a:r>
            <a:r>
              <a:rPr lang="en-IN" dirty="0"/>
              <a:t>, includes, </a:t>
            </a:r>
          </a:p>
          <a:p>
            <a:pPr marL="274320" lvl="1" indent="0">
              <a:buNone/>
            </a:pPr>
            <a:endParaRPr lang="en-IN" dirty="0"/>
          </a:p>
          <a:p>
            <a:pPr marL="342900" indent="-342900"/>
            <a:r>
              <a:rPr lang="en-IN" dirty="0">
                <a:solidFill>
                  <a:srgbClr val="FF0000"/>
                </a:solidFill>
              </a:rPr>
              <a:t>Search Strings:</a:t>
            </a:r>
          </a:p>
          <a:p>
            <a:pPr marL="274320" lvl="1" indent="0">
              <a:buNone/>
            </a:pPr>
            <a:r>
              <a:rPr lang="en-IN" dirty="0"/>
              <a:t>find, </a:t>
            </a:r>
            <a:r>
              <a:rPr lang="en-IN" dirty="0" err="1"/>
              <a:t>findIndexOf</a:t>
            </a:r>
            <a:r>
              <a:rPr lang="en-IN" dirty="0"/>
              <a:t>, filter, </a:t>
            </a:r>
            <a:r>
              <a:rPr lang="en-IN" dirty="0" err="1"/>
              <a:t>arr.some</a:t>
            </a:r>
            <a:r>
              <a:rPr lang="en-IN" dirty="0"/>
              <a:t>, </a:t>
            </a:r>
            <a:r>
              <a:rPr lang="en-IN" dirty="0" err="1"/>
              <a:t>arr.every</a:t>
            </a:r>
            <a:r>
              <a:rPr lang="en-IN" dirty="0"/>
              <a:t>, </a:t>
            </a:r>
          </a:p>
          <a:p>
            <a:pPr marL="274320" lvl="1" indent="0">
              <a:buNone/>
            </a:pPr>
            <a:endParaRPr lang="en-IN" dirty="0"/>
          </a:p>
          <a:p>
            <a:pPr marL="342900" indent="-342900"/>
            <a:r>
              <a:rPr lang="en-IN" dirty="0">
                <a:solidFill>
                  <a:srgbClr val="FF0000"/>
                </a:solidFill>
              </a:rPr>
              <a:t>Transform Array:</a:t>
            </a:r>
          </a:p>
          <a:p>
            <a:pPr marL="274320" lvl="1" indent="0">
              <a:buNone/>
            </a:pPr>
            <a:r>
              <a:rPr lang="en-IN" dirty="0"/>
              <a:t>map, sort, reverse, split, join, reduce, </a:t>
            </a:r>
            <a:r>
              <a:rPr lang="en-IN" dirty="0" err="1"/>
              <a:t>reduceRight</a:t>
            </a:r>
            <a:endParaRPr lang="en-IN" dirty="0"/>
          </a:p>
          <a:p>
            <a:pPr marL="274320" lvl="1" indent="0">
              <a:buNone/>
            </a:pPr>
            <a:endParaRPr lang="en-IN" dirty="0"/>
          </a:p>
          <a:p>
            <a:pPr marL="342900" indent="-342900"/>
            <a:r>
              <a:rPr lang="en-IN" dirty="0">
                <a:solidFill>
                  <a:srgbClr val="FF0000"/>
                </a:solidFill>
              </a:rPr>
              <a:t>Other methods:</a:t>
            </a:r>
          </a:p>
          <a:p>
            <a:pPr marL="274320" lvl="1" indent="0">
              <a:buNone/>
            </a:pPr>
            <a:r>
              <a:rPr lang="en-IN" dirty="0" err="1"/>
              <a:t>arr.concat</a:t>
            </a:r>
            <a:r>
              <a:rPr lang="en-IN" dirty="0"/>
              <a:t>, </a:t>
            </a:r>
            <a:r>
              <a:rPr lang="en-IN" dirty="0" err="1"/>
              <a:t>arr.fill</a:t>
            </a:r>
            <a:r>
              <a:rPr lang="en-IN" dirty="0"/>
              <a:t>, </a:t>
            </a:r>
            <a:r>
              <a:rPr lang="en-IN" dirty="0" err="1"/>
              <a:t>arr.repeat</a:t>
            </a:r>
            <a:endParaRPr lang="en-IN" dirty="0"/>
          </a:p>
          <a:p>
            <a:pPr marL="27432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7848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9DFC73-3618-484D-A24C-2C46E9829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28" y="772882"/>
            <a:ext cx="8337144" cy="531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79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CD8D2F-428F-4465-AF84-7CE38CDEEF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6832"/>
            <a:ext cx="9144000" cy="260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313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90FB6-3E0D-4372-BB23-8425297AA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Map: Methods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C0EF9-A298-4FA1-AC6B-5F39D01A768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274320" lvl="1" indent="0">
              <a:buNone/>
            </a:pPr>
            <a:r>
              <a:rPr lang="en-IN" dirty="0">
                <a:solidFill>
                  <a:srgbClr val="FF0000"/>
                </a:solidFill>
              </a:rPr>
              <a:t>Set : set of values without keys;</a:t>
            </a:r>
          </a:p>
          <a:p>
            <a:r>
              <a:rPr lang="en-IN" dirty="0"/>
              <a:t>let item = new Map()</a:t>
            </a:r>
          </a:p>
          <a:p>
            <a:pPr marL="342900" indent="-342900"/>
            <a:r>
              <a:rPr lang="en-IN" dirty="0" err="1"/>
              <a:t>Item.set</a:t>
            </a:r>
            <a:r>
              <a:rPr lang="en-IN" dirty="0"/>
              <a:t>(key, value);</a:t>
            </a:r>
          </a:p>
          <a:p>
            <a:pPr marL="342900" indent="-342900"/>
            <a:r>
              <a:rPr lang="en-IN" dirty="0" err="1"/>
              <a:t>Item.get</a:t>
            </a:r>
            <a:r>
              <a:rPr lang="en-IN" dirty="0"/>
              <a:t>(key);</a:t>
            </a:r>
          </a:p>
          <a:p>
            <a:pPr marL="342900" indent="-342900"/>
            <a:r>
              <a:rPr lang="en-IN" dirty="0" err="1"/>
              <a:t>Item.has</a:t>
            </a:r>
            <a:r>
              <a:rPr lang="en-IN" dirty="0"/>
              <a:t>(key);</a:t>
            </a:r>
          </a:p>
          <a:p>
            <a:pPr marL="342900" indent="-342900"/>
            <a:r>
              <a:rPr lang="en-IN" dirty="0" err="1"/>
              <a:t>Item.delete</a:t>
            </a:r>
            <a:r>
              <a:rPr lang="en-IN" dirty="0"/>
              <a:t>(key);</a:t>
            </a:r>
          </a:p>
          <a:p>
            <a:pPr marL="342900" indent="-342900"/>
            <a:r>
              <a:rPr lang="en-IN" dirty="0" err="1"/>
              <a:t>Item.clear</a:t>
            </a:r>
            <a:r>
              <a:rPr lang="en-IN" dirty="0"/>
              <a:t>();</a:t>
            </a:r>
          </a:p>
          <a:p>
            <a:pPr marL="342900" indent="-342900"/>
            <a:r>
              <a:rPr lang="en-IN" dirty="0" err="1"/>
              <a:t>Item.size</a:t>
            </a:r>
            <a:r>
              <a:rPr lang="en-IN" dirty="0"/>
              <a:t>;</a:t>
            </a:r>
          </a:p>
          <a:p>
            <a:pPr marL="342900" indent="-342900"/>
            <a:endParaRPr lang="en-IN" dirty="0"/>
          </a:p>
          <a:p>
            <a:pPr marL="342900" indent="-342900"/>
            <a:r>
              <a:rPr lang="en-IN" dirty="0">
                <a:solidFill>
                  <a:srgbClr val="FF0000"/>
                </a:solidFill>
              </a:rPr>
              <a:t>Iteration</a:t>
            </a:r>
          </a:p>
          <a:p>
            <a:pPr marL="274320" lvl="1" indent="0">
              <a:buNone/>
            </a:pPr>
            <a:r>
              <a:rPr lang="en-IN" dirty="0" err="1"/>
              <a:t>Item.keys</a:t>
            </a:r>
            <a:r>
              <a:rPr lang="en-IN" dirty="0"/>
              <a:t>(), </a:t>
            </a:r>
            <a:r>
              <a:rPr lang="en-IN" dirty="0" err="1"/>
              <a:t>Item.values</a:t>
            </a:r>
            <a:r>
              <a:rPr lang="en-IN" dirty="0"/>
              <a:t>(). </a:t>
            </a:r>
            <a:r>
              <a:rPr lang="en-IN" dirty="0" err="1"/>
              <a:t>Item.entries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39673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Methods of Primitives</a:t>
            </a:r>
          </a:p>
          <a:p>
            <a:pPr lvl="1"/>
            <a:r>
              <a:rPr lang="en-IN" dirty="0"/>
              <a:t>Numbers</a:t>
            </a:r>
          </a:p>
          <a:p>
            <a:pPr lvl="1"/>
            <a:r>
              <a:rPr lang="en-IN" dirty="0"/>
              <a:t>Strings</a:t>
            </a:r>
          </a:p>
          <a:p>
            <a:r>
              <a:rPr lang="en-IN" dirty="0"/>
              <a:t>Indexed Collection</a:t>
            </a:r>
          </a:p>
          <a:p>
            <a:pPr lvl="1"/>
            <a:r>
              <a:rPr lang="en-IN" dirty="0"/>
              <a:t>Arrays</a:t>
            </a:r>
          </a:p>
          <a:p>
            <a:r>
              <a:rPr lang="en-IN" dirty="0"/>
              <a:t>Keyed Collection </a:t>
            </a:r>
          </a:p>
          <a:p>
            <a:pPr lvl="1"/>
            <a:r>
              <a:rPr lang="en-IN" dirty="0"/>
              <a:t>Map &amp; WeakMap</a:t>
            </a:r>
          </a:p>
          <a:p>
            <a:pPr lvl="1"/>
            <a:r>
              <a:rPr lang="en-IN" dirty="0"/>
              <a:t>Set &amp; WeakSet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Numbers : methods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let num = new Number(2.3);</a:t>
            </a:r>
          </a:p>
          <a:p>
            <a:r>
              <a:rPr lang="en-IN" dirty="0"/>
              <a:t>num.toString(); </a:t>
            </a:r>
            <a:r>
              <a:rPr lang="en-IN" dirty="0">
                <a:solidFill>
                  <a:srgbClr val="00B050"/>
                </a:solidFill>
              </a:rPr>
              <a:t>// “2.3”</a:t>
            </a:r>
          </a:p>
          <a:p>
            <a:r>
              <a:rPr lang="en-IN" dirty="0"/>
              <a:t>num.toExponential(); </a:t>
            </a:r>
            <a:r>
              <a:rPr lang="en-IN" dirty="0">
                <a:solidFill>
                  <a:srgbClr val="00B050"/>
                </a:solidFill>
              </a:rPr>
              <a:t>// 2.3e+0</a:t>
            </a:r>
          </a:p>
          <a:p>
            <a:pPr marL="274320" lvl="1" indent="0">
              <a:buNone/>
            </a:pPr>
            <a:r>
              <a:rPr lang="en-IN" dirty="0">
                <a:solidFill>
                  <a:srgbClr val="00B050"/>
                </a:solidFill>
              </a:rPr>
              <a:t>Will convert into e</a:t>
            </a:r>
          </a:p>
          <a:p>
            <a:r>
              <a:rPr lang="en-IN" dirty="0" err="1"/>
              <a:t>num.toPrecision</a:t>
            </a:r>
            <a:r>
              <a:rPr lang="en-IN" dirty="0"/>
              <a:t>(3);</a:t>
            </a:r>
            <a:r>
              <a:rPr lang="en-IN" dirty="0">
                <a:solidFill>
                  <a:srgbClr val="00B050"/>
                </a:solidFill>
              </a:rPr>
              <a:t> //2.30</a:t>
            </a:r>
          </a:p>
          <a:p>
            <a:r>
              <a:rPr lang="en-IN" dirty="0" err="1"/>
              <a:t>num.toFixed</a:t>
            </a:r>
            <a:r>
              <a:rPr lang="en-IN" dirty="0"/>
              <a:t>(3); </a:t>
            </a:r>
            <a:r>
              <a:rPr lang="en-IN" dirty="0">
                <a:solidFill>
                  <a:srgbClr val="00B050"/>
                </a:solidFill>
              </a:rPr>
              <a:t>//2.300</a:t>
            </a:r>
          </a:p>
          <a:p>
            <a:r>
              <a:rPr lang="en-IN" b="0" i="0" dirty="0">
                <a:solidFill>
                  <a:srgbClr val="FF0000"/>
                </a:solidFill>
                <a:effectLst/>
              </a:rPr>
              <a:t>Difference is toFixed() count starts after decimal point but toPrecision() count starts before decimal point.</a:t>
            </a:r>
          </a:p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</a:rPr>
              <a:t>	0.1+0.2 // 0.30000000000000004</a:t>
            </a:r>
          </a:p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</a:rPr>
              <a:t>	0.3 == (0.1+0.2).toFixed(1) //true</a:t>
            </a:r>
          </a:p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</a:rPr>
              <a:t>	0.3 == 0.1+0.2 //false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Numbers : Math Rounding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Math.floor </a:t>
            </a:r>
            <a:r>
              <a:rPr lang="en-IN" dirty="0">
                <a:solidFill>
                  <a:srgbClr val="00B050"/>
                </a:solidFill>
              </a:rPr>
              <a:t>(//1.2 -&gt; 1 //1.9-&gt;1 //1-&gt;1)</a:t>
            </a:r>
          </a:p>
          <a:p>
            <a:r>
              <a:rPr lang="en-IN" dirty="0"/>
              <a:t>Math.ceil </a:t>
            </a:r>
            <a:r>
              <a:rPr lang="en-IN" dirty="0">
                <a:solidFill>
                  <a:srgbClr val="00B050"/>
                </a:solidFill>
              </a:rPr>
              <a:t>(//1.2 -&gt; 2 //1.9-&gt;2 //1-&gt;1)</a:t>
            </a:r>
          </a:p>
          <a:p>
            <a:r>
              <a:rPr lang="en-IN" dirty="0"/>
              <a:t>Math.round </a:t>
            </a:r>
            <a:r>
              <a:rPr lang="en-IN" dirty="0">
                <a:solidFill>
                  <a:srgbClr val="00B050"/>
                </a:solidFill>
              </a:rPr>
              <a:t>(//0.5 -&gt; 1 //1.2 -&gt; 1)</a:t>
            </a:r>
          </a:p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</a:rPr>
              <a:t>    &gt;=.5 increase or &lt;.5 decrease 	</a:t>
            </a:r>
          </a:p>
          <a:p>
            <a:r>
              <a:rPr lang="en-IN" dirty="0"/>
              <a:t>Math.trunc </a:t>
            </a:r>
            <a:r>
              <a:rPr lang="en-IN" dirty="0">
                <a:solidFill>
                  <a:srgbClr val="00B050"/>
                </a:solidFill>
              </a:rPr>
              <a:t>(//1.9 -&gt; 1 //1.2 -&gt; 1)</a:t>
            </a:r>
          </a:p>
        </p:txBody>
      </p:sp>
    </p:spTree>
    <p:extLst>
      <p:ext uri="{BB962C8B-B14F-4D97-AF65-F5344CB8AC3E}">
        <p14:creationId xmlns:p14="http://schemas.microsoft.com/office/powerpoint/2010/main" val="1804025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3D50E-5FF0-4119-B92E-C746E8AA6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Numbers : Utility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64E17-A363-47C2-9C72-3802AC9E8CB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err="1"/>
              <a:t>isNaN</a:t>
            </a:r>
            <a:r>
              <a:rPr lang="en-IN" dirty="0"/>
              <a:t>(“a”) //true</a:t>
            </a:r>
          </a:p>
          <a:p>
            <a:r>
              <a:rPr lang="en-IN" dirty="0" err="1"/>
              <a:t>isFinite</a:t>
            </a:r>
            <a:r>
              <a:rPr lang="en-IN" dirty="0"/>
              <a:t>(infinite) // false</a:t>
            </a:r>
          </a:p>
          <a:p>
            <a:r>
              <a:rPr lang="en-IN" dirty="0" err="1"/>
              <a:t>parseInt</a:t>
            </a:r>
            <a:r>
              <a:rPr lang="en-IN" dirty="0"/>
              <a:t>(“100px”) //100</a:t>
            </a:r>
          </a:p>
          <a:p>
            <a:pPr marL="274320" lvl="1" indent="0">
              <a:buNone/>
            </a:pPr>
            <a:r>
              <a:rPr lang="en-IN" dirty="0"/>
              <a:t>https://www.w3schools.com/jsref/tryit.asp?filename=tryjsref_parseint</a:t>
            </a:r>
          </a:p>
          <a:p>
            <a:r>
              <a:rPr lang="en-IN" dirty="0" err="1"/>
              <a:t>parseFloat</a:t>
            </a:r>
            <a:r>
              <a:rPr lang="en-IN" dirty="0"/>
              <a:t>(“12.5cm’) //12.5</a:t>
            </a:r>
          </a:p>
          <a:p>
            <a:r>
              <a:rPr lang="en-IN" dirty="0" err="1"/>
              <a:t>parseFloat</a:t>
            </a:r>
            <a:r>
              <a:rPr lang="en-IN" dirty="0"/>
              <a:t>(“cm12.5’) //</a:t>
            </a:r>
            <a:r>
              <a:rPr lang="en-IN" dirty="0" err="1"/>
              <a:t>NaN</a:t>
            </a:r>
            <a:endParaRPr lang="en-IN" dirty="0"/>
          </a:p>
          <a:p>
            <a:pPr marL="274320" lvl="1" indent="0">
              <a:buNone/>
            </a:pPr>
            <a:r>
              <a:rPr lang="en-IN" dirty="0"/>
              <a:t>https://www.w3schools.com/jsref/tryit.asp?filename=tryjsref_parsefloat</a:t>
            </a:r>
          </a:p>
        </p:txBody>
      </p:sp>
    </p:spTree>
    <p:extLst>
      <p:ext uri="{BB962C8B-B14F-4D97-AF65-F5344CB8AC3E}">
        <p14:creationId xmlns:p14="http://schemas.microsoft.com/office/powerpoint/2010/main" val="839803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90FB6-3E0D-4372-BB23-8425297AA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String: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C0EF9-A298-4FA1-AC6B-5F39D01A768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let str = “hello”;</a:t>
            </a:r>
          </a:p>
          <a:p>
            <a:pPr marL="342900" indent="-342900"/>
            <a:r>
              <a:rPr lang="en-IN" dirty="0">
                <a:solidFill>
                  <a:srgbClr val="FF0000"/>
                </a:solidFill>
              </a:rPr>
              <a:t>Accessing characters:</a:t>
            </a:r>
          </a:p>
          <a:p>
            <a:pPr marL="274320" lvl="1" indent="0">
              <a:buNone/>
            </a:pPr>
            <a:r>
              <a:rPr lang="en-IN" dirty="0"/>
              <a:t>In two ways:</a:t>
            </a:r>
          </a:p>
          <a:p>
            <a:pPr marL="274320" lvl="1" indent="0">
              <a:buNone/>
            </a:pPr>
            <a:r>
              <a:rPr lang="en-IN" dirty="0"/>
              <a:t>str[0] // “H”</a:t>
            </a:r>
          </a:p>
          <a:p>
            <a:pPr marL="274320" lvl="1" indent="0">
              <a:buNone/>
            </a:pPr>
            <a:r>
              <a:rPr lang="en-IN" dirty="0"/>
              <a:t>str.charAt(0) //”H”</a:t>
            </a:r>
          </a:p>
          <a:p>
            <a:pPr marL="274320" lvl="1" indent="0">
              <a:buNone/>
            </a:pPr>
            <a:r>
              <a:rPr lang="en-IN" dirty="0">
                <a:solidFill>
                  <a:srgbClr val="00B050"/>
                </a:solidFill>
              </a:rPr>
              <a:t>Note : str[121] //undefined but str.charAt(121) //empty string</a:t>
            </a:r>
          </a:p>
          <a:p>
            <a:pPr marL="342900" indent="-342900"/>
            <a:r>
              <a:rPr lang="en-IN" dirty="0">
                <a:solidFill>
                  <a:srgbClr val="FF0000"/>
                </a:solidFill>
              </a:rPr>
              <a:t>Changing Cases:</a:t>
            </a:r>
          </a:p>
          <a:p>
            <a:pPr marL="274320" lvl="1" indent="0">
              <a:buNone/>
            </a:pPr>
            <a:r>
              <a:rPr lang="en-IN" dirty="0" err="1"/>
              <a:t>str.toUpperCase</a:t>
            </a:r>
            <a:r>
              <a:rPr lang="en-IN" dirty="0"/>
              <a:t>(); // HELLO</a:t>
            </a:r>
          </a:p>
          <a:p>
            <a:pPr marL="274320" lvl="1" indent="0">
              <a:buNone/>
            </a:pPr>
            <a:r>
              <a:rPr lang="en-IN" dirty="0" err="1"/>
              <a:t>str.toLoweCase</a:t>
            </a:r>
            <a:r>
              <a:rPr lang="en-IN" dirty="0"/>
              <a:t>(); //hello</a:t>
            </a:r>
          </a:p>
          <a:p>
            <a:pPr marL="342900" indent="-342900"/>
            <a:endParaRPr lang="en-IN" dirty="0">
              <a:solidFill>
                <a:srgbClr val="00B05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0560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C0EF9-A298-4FA1-AC6B-5F39D01A7680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95536" y="332656"/>
            <a:ext cx="8352928" cy="6192688"/>
          </a:xfrm>
        </p:spPr>
        <p:txBody>
          <a:bodyPr>
            <a:normAutofit fontScale="92500" lnSpcReduction="20000"/>
          </a:bodyPr>
          <a:lstStyle/>
          <a:p>
            <a:pPr marL="342900" indent="-342900"/>
            <a:r>
              <a:rPr lang="en-IN" dirty="0">
                <a:solidFill>
                  <a:srgbClr val="FF0000"/>
                </a:solidFill>
              </a:rPr>
              <a:t>Search of String:</a:t>
            </a:r>
          </a:p>
          <a:p>
            <a:pPr marL="274320" lvl="1" indent="0">
              <a:buNone/>
            </a:pPr>
            <a:r>
              <a:rPr lang="en-IN" dirty="0" err="1"/>
              <a:t>str.indexOf</a:t>
            </a:r>
            <a:r>
              <a:rPr lang="en-IN" dirty="0"/>
              <a:t>(), </a:t>
            </a:r>
            <a:r>
              <a:rPr lang="en-IN" dirty="0" err="1"/>
              <a:t>str.lastIndexOf</a:t>
            </a:r>
            <a:r>
              <a:rPr lang="en-IN" dirty="0"/>
              <a:t>()</a:t>
            </a:r>
          </a:p>
          <a:p>
            <a:pPr marL="274320" lvl="1" indent="0">
              <a:buNone/>
            </a:pPr>
            <a:endParaRPr lang="en-IN" dirty="0"/>
          </a:p>
          <a:p>
            <a:pPr marL="274320" lvl="1" indent="0">
              <a:buNone/>
            </a:pPr>
            <a:endParaRPr lang="en-IN" dirty="0"/>
          </a:p>
          <a:p>
            <a:pPr marL="274320" lvl="1" indent="0">
              <a:buNone/>
            </a:pPr>
            <a:endParaRPr lang="en-IN" dirty="0"/>
          </a:p>
          <a:p>
            <a:pPr marL="274320" lvl="1" indent="0">
              <a:buNone/>
            </a:pPr>
            <a:endParaRPr lang="en-IN" dirty="0"/>
          </a:p>
          <a:p>
            <a:pPr marL="274320" lvl="1" indent="0">
              <a:buNone/>
            </a:pPr>
            <a:endParaRPr lang="en-IN" dirty="0"/>
          </a:p>
          <a:p>
            <a:pPr marL="274320" lvl="1" indent="0">
              <a:buNone/>
            </a:pPr>
            <a:endParaRPr lang="en-IN" dirty="0"/>
          </a:p>
          <a:p>
            <a:pPr marL="274320" lvl="1" indent="0">
              <a:buNone/>
            </a:pPr>
            <a:endParaRPr lang="en-IN" dirty="0"/>
          </a:p>
          <a:p>
            <a:pPr marL="274320" lvl="1" indent="0">
              <a:buNone/>
            </a:pPr>
            <a:endParaRPr lang="en-IN" dirty="0"/>
          </a:p>
          <a:p>
            <a:pPr marL="274320" lvl="1" indent="0">
              <a:buNone/>
            </a:pPr>
            <a:endParaRPr lang="en-IN" dirty="0">
              <a:solidFill>
                <a:srgbClr val="00B050"/>
              </a:solidFill>
            </a:endParaRPr>
          </a:p>
          <a:p>
            <a:pPr marL="342900" indent="-342900"/>
            <a:endParaRPr lang="en-IN" dirty="0">
              <a:solidFill>
                <a:srgbClr val="FF0000"/>
              </a:solidFill>
            </a:endParaRPr>
          </a:p>
          <a:p>
            <a:pPr marL="342900" indent="-342900"/>
            <a:endParaRPr lang="en-IN" dirty="0">
              <a:solidFill>
                <a:srgbClr val="FF0000"/>
              </a:solidFill>
            </a:endParaRPr>
          </a:p>
          <a:p>
            <a:pPr marL="342900" indent="-342900"/>
            <a:r>
              <a:rPr lang="en-IN" dirty="0">
                <a:solidFill>
                  <a:srgbClr val="FF0000"/>
                </a:solidFill>
              </a:rPr>
              <a:t>String assertion:</a:t>
            </a:r>
          </a:p>
          <a:p>
            <a:pPr marL="274320" lvl="1" indent="0">
              <a:buNone/>
            </a:pPr>
            <a:r>
              <a:rPr lang="en-IN" dirty="0" err="1"/>
              <a:t>str.includes</a:t>
            </a:r>
            <a:r>
              <a:rPr lang="en-IN" dirty="0"/>
              <a:t>(“</a:t>
            </a:r>
            <a:r>
              <a:rPr lang="en-IN" dirty="0" err="1"/>
              <a:t>el</a:t>
            </a:r>
            <a:r>
              <a:rPr lang="en-IN" dirty="0"/>
              <a:t>”); // true</a:t>
            </a:r>
          </a:p>
          <a:p>
            <a:pPr marL="274320" lvl="1" indent="0">
              <a:buNone/>
            </a:pPr>
            <a:r>
              <a:rPr lang="en-IN" dirty="0" err="1"/>
              <a:t>str.startsWith</a:t>
            </a:r>
            <a:r>
              <a:rPr lang="en-IN" dirty="0"/>
              <a:t>(“h”); //true</a:t>
            </a:r>
          </a:p>
          <a:p>
            <a:pPr marL="274320" lvl="1" indent="0">
              <a:buNone/>
            </a:pPr>
            <a:r>
              <a:rPr lang="en-IN" dirty="0" err="1"/>
              <a:t>str.endsWith</a:t>
            </a:r>
            <a:r>
              <a:rPr lang="en-IN" dirty="0"/>
              <a:t>(“o”); //true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CD308E-6947-4627-A3D0-B41527A1E7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7" b="14481"/>
          <a:stretch/>
        </p:blipFill>
        <p:spPr>
          <a:xfrm>
            <a:off x="755576" y="1196752"/>
            <a:ext cx="3312368" cy="333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607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C0EF9-A298-4FA1-AC6B-5F39D01A7680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95536" y="332656"/>
            <a:ext cx="8352928" cy="6192688"/>
          </a:xfrm>
        </p:spPr>
        <p:txBody>
          <a:bodyPr>
            <a:normAutofit fontScale="92500" lnSpcReduction="10000"/>
          </a:bodyPr>
          <a:lstStyle/>
          <a:p>
            <a:pPr marL="342900" indent="-342900"/>
            <a:r>
              <a:rPr lang="en-IN" dirty="0">
                <a:solidFill>
                  <a:srgbClr val="FF0000"/>
                </a:solidFill>
              </a:rPr>
              <a:t>Substring() vs Slice():</a:t>
            </a:r>
          </a:p>
          <a:p>
            <a:pPr marL="274320" lvl="1" indent="0">
              <a:buNone/>
            </a:pPr>
            <a:r>
              <a:rPr lang="en-IN" dirty="0">
                <a:solidFill>
                  <a:srgbClr val="00B050"/>
                </a:solidFill>
              </a:rPr>
              <a:t>Common Result</a:t>
            </a:r>
          </a:p>
          <a:p>
            <a:pPr marL="274320" lvl="1" indent="0">
              <a:buNone/>
            </a:pPr>
            <a:r>
              <a:rPr lang="en-IN" dirty="0"/>
              <a:t>Both give same results in the given cases.</a:t>
            </a:r>
          </a:p>
          <a:p>
            <a:pPr marL="617220" lvl="1" indent="-342900"/>
            <a:r>
              <a:rPr lang="en-IN" dirty="0"/>
              <a:t>If start == stop, both returns an empty string</a:t>
            </a:r>
          </a:p>
          <a:p>
            <a:pPr marL="617220" lvl="1" indent="-342900"/>
            <a:r>
              <a:rPr lang="en-IN" dirty="0"/>
              <a:t>If stop is omitted, both extracts characters till the end of the string</a:t>
            </a:r>
          </a:p>
          <a:p>
            <a:pPr marL="617220" lvl="1" indent="-342900"/>
            <a:r>
              <a:rPr lang="en-IN" dirty="0"/>
              <a:t>If any argument is greater than the string’s length, the string’s length will be used in that case.</a:t>
            </a:r>
          </a:p>
          <a:p>
            <a:pPr marL="274320" lvl="1" indent="0">
              <a:buNone/>
            </a:pPr>
            <a:endParaRPr lang="en-IN" dirty="0"/>
          </a:p>
          <a:p>
            <a:pPr marL="274320" lvl="1" indent="0">
              <a:buNone/>
            </a:pPr>
            <a:r>
              <a:rPr lang="en-IN" dirty="0">
                <a:solidFill>
                  <a:srgbClr val="00B050"/>
                </a:solidFill>
              </a:rPr>
              <a:t>Separate results of substring()</a:t>
            </a:r>
          </a:p>
          <a:p>
            <a:pPr marL="617220" lvl="1" indent="-342900"/>
            <a:r>
              <a:rPr lang="en-IN" dirty="0"/>
              <a:t>If start &gt; stop, then function swaps both arguments.</a:t>
            </a:r>
          </a:p>
          <a:p>
            <a:pPr marL="617220" lvl="1" indent="-342900"/>
            <a:r>
              <a:rPr lang="en-IN" dirty="0"/>
              <a:t>If any argument is negative or is </a:t>
            </a:r>
            <a:r>
              <a:rPr lang="en-IN" dirty="0" err="1"/>
              <a:t>NaN</a:t>
            </a:r>
            <a:r>
              <a:rPr lang="en-IN" dirty="0"/>
              <a:t>, it is treated as 0.</a:t>
            </a:r>
          </a:p>
          <a:p>
            <a:pPr marL="274320" lvl="1" indent="0">
              <a:buNone/>
            </a:pPr>
            <a:endParaRPr lang="en-IN" dirty="0"/>
          </a:p>
          <a:p>
            <a:pPr marL="274320" lvl="1" indent="0">
              <a:buNone/>
            </a:pPr>
            <a:r>
              <a:rPr lang="en-IN" dirty="0">
                <a:solidFill>
                  <a:srgbClr val="00B050"/>
                </a:solidFill>
              </a:rPr>
              <a:t>Separate results of slice()</a:t>
            </a:r>
          </a:p>
          <a:p>
            <a:pPr marL="617220" lvl="1" indent="-342900"/>
            <a:r>
              <a:rPr lang="en-IN" dirty="0"/>
              <a:t>If start &gt; stop, This function will return an empty string. (“”)</a:t>
            </a:r>
          </a:p>
          <a:p>
            <a:pPr marL="617220" lvl="1" indent="-342900"/>
            <a:r>
              <a:rPr lang="en-IN" dirty="0"/>
              <a:t>If start is negative, It sets char from the end of string, like </a:t>
            </a:r>
            <a:r>
              <a:rPr lang="en-IN" dirty="0" err="1"/>
              <a:t>substr</a:t>
            </a:r>
            <a:r>
              <a:rPr lang="en-IN" dirty="0"/>
              <a:t>().</a:t>
            </a:r>
          </a:p>
          <a:p>
            <a:pPr marL="617220" lvl="1" indent="-342900"/>
            <a:r>
              <a:rPr lang="en-IN" dirty="0"/>
              <a:t>If stop is negative, It sets stop = </a:t>
            </a:r>
            <a:r>
              <a:rPr lang="en-IN" dirty="0" err="1"/>
              <a:t>string.length</a:t>
            </a:r>
            <a:r>
              <a:rPr lang="en-IN" dirty="0"/>
              <a:t> – </a:t>
            </a:r>
            <a:r>
              <a:rPr lang="en-IN" dirty="0" err="1"/>
              <a:t>Math.abs</a:t>
            </a:r>
            <a:r>
              <a:rPr lang="en-IN" dirty="0"/>
              <a:t>(stop) (original value)</a:t>
            </a:r>
          </a:p>
        </p:txBody>
      </p:sp>
    </p:spTree>
    <p:extLst>
      <p:ext uri="{BB962C8B-B14F-4D97-AF65-F5344CB8AC3E}">
        <p14:creationId xmlns:p14="http://schemas.microsoft.com/office/powerpoint/2010/main" val="3890475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C0EF9-A298-4FA1-AC6B-5F39D01A7680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95536" y="332656"/>
            <a:ext cx="8352928" cy="6192688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pPr marL="342900" indent="-342900"/>
            <a:r>
              <a:rPr lang="en-IN" dirty="0">
                <a:solidFill>
                  <a:srgbClr val="FF0000"/>
                </a:solidFill>
              </a:rPr>
              <a:t>ASCII characters:</a:t>
            </a:r>
          </a:p>
          <a:p>
            <a:pPr marL="274320" lvl="1" indent="0">
              <a:buNone/>
            </a:pPr>
            <a:r>
              <a:rPr lang="en-IN" dirty="0"/>
              <a:t>“z”.</a:t>
            </a:r>
            <a:r>
              <a:rPr lang="en-IN" dirty="0" err="1"/>
              <a:t>codePointAt</a:t>
            </a:r>
            <a:r>
              <a:rPr lang="en-IN" dirty="0"/>
              <a:t>(0);  //122</a:t>
            </a:r>
          </a:p>
          <a:p>
            <a:pPr marL="274320" lvl="1" indent="0">
              <a:buNone/>
            </a:pPr>
            <a:r>
              <a:rPr lang="en-IN" dirty="0"/>
              <a:t>“Z”.</a:t>
            </a:r>
            <a:r>
              <a:rPr lang="en-IN" dirty="0" err="1"/>
              <a:t>codePointAt</a:t>
            </a:r>
            <a:r>
              <a:rPr lang="en-IN" dirty="0"/>
              <a:t>(0); // 90</a:t>
            </a:r>
          </a:p>
          <a:p>
            <a:pPr marL="274320" lvl="1" indent="0">
              <a:buNone/>
            </a:pPr>
            <a:r>
              <a:rPr lang="en-IN" dirty="0" err="1"/>
              <a:t>String.fromCodePoint</a:t>
            </a:r>
            <a:r>
              <a:rPr lang="en-IN" dirty="0"/>
              <a:t>(90); //Z</a:t>
            </a:r>
          </a:p>
          <a:p>
            <a:pPr marL="274320" lvl="1" indent="0">
              <a:buNone/>
            </a:pPr>
            <a:r>
              <a:rPr lang="en-IN" dirty="0" err="1"/>
              <a:t>String.fromCodePoint</a:t>
            </a:r>
            <a:r>
              <a:rPr lang="en-IN" dirty="0"/>
              <a:t>(122); //z</a:t>
            </a:r>
          </a:p>
          <a:p>
            <a:pPr marL="274320" lvl="1" indent="0">
              <a:buNone/>
            </a:pPr>
            <a:endParaRPr lang="en-IN" dirty="0"/>
          </a:p>
          <a:p>
            <a:pPr marL="342900" indent="-342900"/>
            <a:r>
              <a:rPr lang="en-IN" dirty="0">
                <a:solidFill>
                  <a:srgbClr val="FF0000"/>
                </a:solidFill>
              </a:rPr>
              <a:t>Other methods:</a:t>
            </a:r>
          </a:p>
          <a:p>
            <a:pPr marL="274320" lvl="1" indent="0">
              <a:buNone/>
            </a:pPr>
            <a:r>
              <a:rPr lang="en-IN" dirty="0" err="1"/>
              <a:t>str.trim</a:t>
            </a:r>
            <a:r>
              <a:rPr lang="en-IN" dirty="0"/>
              <a:t>(), </a:t>
            </a:r>
            <a:r>
              <a:rPr lang="en-IN" dirty="0" err="1"/>
              <a:t>str.repeat</a:t>
            </a:r>
            <a:r>
              <a:rPr lang="en-IN" dirty="0"/>
              <a:t>(), </a:t>
            </a:r>
            <a:r>
              <a:rPr lang="en-IN" dirty="0" err="1"/>
              <a:t>str.concat</a:t>
            </a:r>
            <a:r>
              <a:rPr lang="en-IN" dirty="0"/>
              <a:t>(), </a:t>
            </a:r>
            <a:r>
              <a:rPr lang="en-IN" dirty="0" err="1"/>
              <a:t>str.replace</a:t>
            </a:r>
            <a:r>
              <a:rPr lang="en-IN" dirty="0"/>
              <a:t>(“search”, “replace”), </a:t>
            </a:r>
            <a:r>
              <a:rPr lang="en-IN" dirty="0" err="1"/>
              <a:t>str.match</a:t>
            </a:r>
            <a:r>
              <a:rPr lang="en-IN" dirty="0"/>
              <a:t>(regex), </a:t>
            </a:r>
            <a:r>
              <a:rPr lang="en-IN" dirty="0" err="1"/>
              <a:t>str.split</a:t>
            </a:r>
            <a:r>
              <a:rPr lang="en-IN" dirty="0"/>
              <a:t>(), </a:t>
            </a:r>
            <a:r>
              <a:rPr lang="en-IN" dirty="0" err="1"/>
              <a:t>str.replaceall</a:t>
            </a:r>
            <a:r>
              <a:rPr lang="en-IN" dirty="0"/>
              <a:t>()</a:t>
            </a:r>
          </a:p>
          <a:p>
            <a:pPr marL="274320" lvl="1" indent="0">
              <a:buNone/>
            </a:pPr>
            <a:endParaRPr lang="en-IN" dirty="0"/>
          </a:p>
          <a:p>
            <a:pPr marL="27432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33043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1432</TotalTime>
  <Words>820</Words>
  <Application>Microsoft Office PowerPoint</Application>
  <PresentationFormat>On-screen Show (4:3)</PresentationFormat>
  <Paragraphs>126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Franklin Gothic Book</vt:lpstr>
      <vt:lpstr>Perpetua</vt:lpstr>
      <vt:lpstr>Wingdings 2</vt:lpstr>
      <vt:lpstr>Equity</vt:lpstr>
      <vt:lpstr>Built-In Methods</vt:lpstr>
      <vt:lpstr>Contents</vt:lpstr>
      <vt:lpstr>Numbers : methods </vt:lpstr>
      <vt:lpstr>Numbers : Math Rounding</vt:lpstr>
      <vt:lpstr>Numbers : Utility Methods</vt:lpstr>
      <vt:lpstr>String: Methods</vt:lpstr>
      <vt:lpstr>PowerPoint Presentation</vt:lpstr>
      <vt:lpstr>PowerPoint Presentation</vt:lpstr>
      <vt:lpstr>PowerPoint Presentation</vt:lpstr>
      <vt:lpstr>Array: Methods</vt:lpstr>
      <vt:lpstr>PowerPoint Presentation</vt:lpstr>
      <vt:lpstr>PowerPoint Presentation</vt:lpstr>
      <vt:lpstr>PowerPoint Presentation</vt:lpstr>
      <vt:lpstr>Map: Methods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Natarajan</dc:creator>
  <cp:lastModifiedBy>Natarajan</cp:lastModifiedBy>
  <cp:revision>558</cp:revision>
  <dcterms:created xsi:type="dcterms:W3CDTF">2021-08-29T06:36:57Z</dcterms:created>
  <dcterms:modified xsi:type="dcterms:W3CDTF">2021-09-16T13:15:09Z</dcterms:modified>
</cp:coreProperties>
</file>