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6" r:id="rId1"/>
  </p:sldMasterIdLst>
  <p:notesMasterIdLst>
    <p:notesMasterId r:id="rId21"/>
  </p:notesMasterIdLst>
  <p:handoutMasterIdLst>
    <p:handoutMasterId r:id="rId22"/>
  </p:handoutMasterIdLst>
  <p:sldIdLst>
    <p:sldId id="256" r:id="rId2"/>
    <p:sldId id="257" r:id="rId3"/>
    <p:sldId id="273" r:id="rId4"/>
    <p:sldId id="260" r:id="rId5"/>
    <p:sldId id="261" r:id="rId6"/>
    <p:sldId id="262" r:id="rId7"/>
    <p:sldId id="263" r:id="rId8"/>
    <p:sldId id="265" r:id="rId9"/>
    <p:sldId id="267" r:id="rId10"/>
    <p:sldId id="268" r:id="rId11"/>
    <p:sldId id="269" r:id="rId12"/>
    <p:sldId id="270" r:id="rId13"/>
    <p:sldId id="271" r:id="rId14"/>
    <p:sldId id="272" r:id="rId15"/>
    <p:sldId id="274" r:id="rId16"/>
    <p:sldId id="275" r:id="rId17"/>
    <p:sldId id="276" r:id="rId18"/>
    <p:sldId id="277" r:id="rId19"/>
    <p:sldId id="27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7" autoAdjust="0"/>
    <p:restoredTop sz="94291" autoAdjust="0"/>
  </p:normalViewPr>
  <p:slideViewPr>
    <p:cSldViewPr>
      <p:cViewPr varScale="1">
        <p:scale>
          <a:sx n="72" d="100"/>
          <a:sy n="72" d="100"/>
        </p:scale>
        <p:origin x="1332" y="78"/>
      </p:cViewPr>
      <p:guideLst>
        <p:guide orient="horz" pos="2160"/>
        <p:guide pos="2880"/>
      </p:guideLst>
    </p:cSldViewPr>
  </p:slideViewPr>
  <p:notesTextViewPr>
    <p:cViewPr>
      <p:scale>
        <a:sx n="100" d="100"/>
        <a:sy n="100" d="100"/>
      </p:scale>
      <p:origin x="0" y="0"/>
    </p:cViewPr>
  </p:notesTextViewPr>
  <p:sorterViewPr>
    <p:cViewPr>
      <p:scale>
        <a:sx n="75" d="100"/>
        <a:sy n="75" d="100"/>
      </p:scale>
      <p:origin x="0" y="-1344"/>
    </p:cViewPr>
  </p:sorterViewPr>
  <p:notesViewPr>
    <p:cSldViewPr>
      <p:cViewPr varScale="1">
        <p:scale>
          <a:sx n="55" d="100"/>
          <a:sy n="55" d="100"/>
        </p:scale>
        <p:origin x="-283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34AE891-9FD7-4DA2-9693-334B8F642E75}" type="datetimeFigureOut">
              <a:rPr lang="en-US" smtClean="0"/>
              <a:pPr/>
              <a:t>9/10/2021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A8E4F2-6B25-4702-94F6-785756DC6C33}" type="slidenum">
              <a:rPr lang="en-IN" smtClean="0"/>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4AF407-2363-48B0-B65D-5507EFF4296F}" type="datetimeFigureOut">
              <a:rPr lang="en-US" smtClean="0"/>
              <a:pPr/>
              <a:t>9/10/2021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5BA0AA-A944-4F78-8652-5883FDB095D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745BA0AA-A944-4F78-8652-5883FDB095D3}" type="slidenum">
              <a:rPr lang="en-IN" smtClean="0"/>
              <a:pPr/>
              <a:t>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745BA0AA-A944-4F78-8652-5883FDB095D3}" type="slidenum">
              <a:rPr lang="en-IN" smtClean="0"/>
              <a:pPr/>
              <a:t>3</a:t>
            </a:fld>
            <a:endParaRPr lang="en-IN"/>
          </a:p>
        </p:txBody>
      </p:sp>
    </p:spTree>
    <p:extLst>
      <p:ext uri="{BB962C8B-B14F-4D97-AF65-F5344CB8AC3E}">
        <p14:creationId xmlns:p14="http://schemas.microsoft.com/office/powerpoint/2010/main" val="1288501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745BA0AA-A944-4F78-8652-5883FDB095D3}" type="slidenum">
              <a:rPr lang="en-IN" smtClean="0"/>
              <a:pPr/>
              <a:t>4</a:t>
            </a:fld>
            <a:endParaRPr lang="en-IN"/>
          </a:p>
        </p:txBody>
      </p:sp>
    </p:spTree>
    <p:extLst>
      <p:ext uri="{BB962C8B-B14F-4D97-AF65-F5344CB8AC3E}">
        <p14:creationId xmlns:p14="http://schemas.microsoft.com/office/powerpoint/2010/main" val="1270836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745BA0AA-A944-4F78-8652-5883FDB095D3}" type="slidenum">
              <a:rPr lang="en-IN" smtClean="0"/>
              <a:pPr/>
              <a:t>5</a:t>
            </a:fld>
            <a:endParaRPr lang="en-IN"/>
          </a:p>
        </p:txBody>
      </p:sp>
    </p:spTree>
    <p:extLst>
      <p:ext uri="{BB962C8B-B14F-4D97-AF65-F5344CB8AC3E}">
        <p14:creationId xmlns:p14="http://schemas.microsoft.com/office/powerpoint/2010/main" val="196940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4F41DBF1-B9C3-4087-8F20-C9938FB29381}" type="datetimeFigureOut">
              <a:rPr lang="en-US" smtClean="0"/>
              <a:pPr/>
              <a:t>9/10/2021</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90DA156-51DD-419D-B6C3-F32ADF004DB7}"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F41DBF1-B9C3-4087-8F20-C9938FB29381}" type="datetimeFigureOut">
              <a:rPr lang="en-US" smtClean="0"/>
              <a:pPr/>
              <a:t>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0DA156-51DD-419D-B6C3-F32ADF004DB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F41DBF1-B9C3-4087-8F20-C9938FB29381}" type="datetimeFigureOut">
              <a:rPr lang="en-US" smtClean="0"/>
              <a:pPr/>
              <a:t>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0DA156-51DD-419D-B6C3-F32ADF004DB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F41DBF1-B9C3-4087-8F20-C9938FB29381}" type="datetimeFigureOut">
              <a:rPr lang="en-US" smtClean="0"/>
              <a:pPr/>
              <a:t>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0DA156-51DD-419D-B6C3-F32ADF004DB7}"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F41DBF1-B9C3-4087-8F20-C9938FB29381}" type="datetimeFigureOut">
              <a:rPr lang="en-US" smtClean="0"/>
              <a:pPr/>
              <a:t>9/10/2021</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90DA156-51DD-419D-B6C3-F32ADF004DB7}"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F41DBF1-B9C3-4087-8F20-C9938FB29381}" type="datetimeFigureOut">
              <a:rPr lang="en-US" smtClean="0"/>
              <a:pPr/>
              <a:t>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0DA156-51DD-419D-B6C3-F32ADF004DB7}"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4F41DBF1-B9C3-4087-8F20-C9938FB29381}" type="datetimeFigureOut">
              <a:rPr lang="en-US" smtClean="0"/>
              <a:pPr/>
              <a:t>9/10/2021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0DA156-51DD-419D-B6C3-F32ADF004DB7}"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F41DBF1-B9C3-4087-8F20-C9938FB29381}" type="datetimeFigureOut">
              <a:rPr lang="en-US" smtClean="0"/>
              <a:pPr/>
              <a:t>9/10/2021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0DA156-51DD-419D-B6C3-F32ADF004DB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1DBF1-B9C3-4087-8F20-C9938FB29381}" type="datetimeFigureOut">
              <a:rPr lang="en-US" smtClean="0"/>
              <a:pPr/>
              <a:t>9/10/2021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0DA156-51DD-419D-B6C3-F32ADF004DB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F41DBF1-B9C3-4087-8F20-C9938FB29381}" type="datetimeFigureOut">
              <a:rPr lang="en-US" smtClean="0"/>
              <a:pPr/>
              <a:t>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0DA156-51DD-419D-B6C3-F32ADF004DB7}"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F41DBF1-B9C3-4087-8F20-C9938FB29381}" type="datetimeFigureOut">
              <a:rPr lang="en-US" smtClean="0"/>
              <a:pPr/>
              <a:t>9/10/2021</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090DA156-51DD-419D-B6C3-F32ADF004DB7}"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F41DBF1-B9C3-4087-8F20-C9938FB29381}" type="datetimeFigureOut">
              <a:rPr lang="en-US" smtClean="0"/>
              <a:pPr/>
              <a:t>9/10/2021</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90DA156-51DD-419D-B6C3-F32ADF004DB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IN"/>
          </a:p>
        </p:txBody>
      </p:sp>
      <p:sp>
        <p:nvSpPr>
          <p:cNvPr id="2" name="Title 1"/>
          <p:cNvSpPr>
            <a:spLocks noGrp="1"/>
          </p:cNvSpPr>
          <p:nvPr>
            <p:ph type="ctrTitle"/>
          </p:nvPr>
        </p:nvSpPr>
        <p:spPr/>
        <p:txBody>
          <a:bodyPr/>
          <a:lstStyle/>
          <a:p>
            <a:r>
              <a:rPr lang="en-IN" sz="4800" b="1" dirty="0">
                <a:ea typeface="Roboto Black" pitchFamily="2" charset="0"/>
              </a:rPr>
              <a:t>Special Notes</a:t>
            </a:r>
            <a:endParaRPr lang="en-IN" b="1" dirty="0">
              <a:ea typeface="Roboto Black"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01DB0-61E5-4EA7-846D-AC8E2278DC9E}"/>
              </a:ext>
            </a:extLst>
          </p:cNvPr>
          <p:cNvSpPr>
            <a:spLocks noGrp="1"/>
          </p:cNvSpPr>
          <p:nvPr>
            <p:ph type="title"/>
          </p:nvPr>
        </p:nvSpPr>
        <p:spPr/>
        <p:txBody>
          <a:bodyPr>
            <a:normAutofit/>
          </a:bodyPr>
          <a:lstStyle/>
          <a:p>
            <a:r>
              <a:rPr lang="en-IN" dirty="0"/>
              <a:t>Issue : this in JavaScript</a:t>
            </a:r>
          </a:p>
        </p:txBody>
      </p:sp>
      <p:sp>
        <p:nvSpPr>
          <p:cNvPr id="3" name="Content Placeholder 2">
            <a:extLst>
              <a:ext uri="{FF2B5EF4-FFF2-40B4-BE49-F238E27FC236}">
                <a16:creationId xmlns:a16="http://schemas.microsoft.com/office/drawing/2014/main" id="{69E4BEFE-8A3D-43EF-AFA0-F7DF029F7B8F}"/>
              </a:ext>
            </a:extLst>
          </p:cNvPr>
          <p:cNvSpPr>
            <a:spLocks noGrp="1"/>
          </p:cNvSpPr>
          <p:nvPr>
            <p:ph sz="quarter" idx="1"/>
          </p:nvPr>
        </p:nvSpPr>
        <p:spPr/>
        <p:txBody>
          <a:bodyPr>
            <a:normAutofit/>
          </a:bodyPr>
          <a:lstStyle/>
          <a:p>
            <a:r>
              <a:rPr lang="en-IN" dirty="0"/>
              <a:t>In below snippet, this keyword refers to the DOM element where the event happened, not the counter object. lost the reference for this.</a:t>
            </a:r>
            <a:endParaRPr lang="en-IN" dirty="0">
              <a:solidFill>
                <a:srgbClr val="FF0000"/>
              </a:solidFill>
            </a:endParaRPr>
          </a:p>
        </p:txBody>
      </p:sp>
      <p:pic>
        <p:nvPicPr>
          <p:cNvPr id="6" name="Picture 5">
            <a:extLst>
              <a:ext uri="{FF2B5EF4-FFF2-40B4-BE49-F238E27FC236}">
                <a16:creationId xmlns:a16="http://schemas.microsoft.com/office/drawing/2014/main" id="{802A9261-15AA-4551-A5B2-9B63A7BDC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883098"/>
            <a:ext cx="11003511" cy="3166864"/>
          </a:xfrm>
          <a:prstGeom prst="rect">
            <a:avLst/>
          </a:prstGeom>
        </p:spPr>
      </p:pic>
    </p:spTree>
    <p:extLst>
      <p:ext uri="{BB962C8B-B14F-4D97-AF65-F5344CB8AC3E}">
        <p14:creationId xmlns:p14="http://schemas.microsoft.com/office/powerpoint/2010/main" val="1886890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BAC3-61B7-4564-A085-859F9BE065B6}"/>
              </a:ext>
            </a:extLst>
          </p:cNvPr>
          <p:cNvSpPr>
            <a:spLocks noGrp="1"/>
          </p:cNvSpPr>
          <p:nvPr>
            <p:ph type="title"/>
          </p:nvPr>
        </p:nvSpPr>
        <p:spPr/>
        <p:txBody>
          <a:bodyPr>
            <a:normAutofit fontScale="90000"/>
          </a:bodyPr>
          <a:lstStyle/>
          <a:p>
            <a:r>
              <a:rPr lang="en-IN" dirty="0"/>
              <a:t>Call( ), Bind( ), and Apply( ) </a:t>
            </a:r>
            <a:r>
              <a:rPr lang="en-IN" dirty="0">
                <a:solidFill>
                  <a:srgbClr val="00B050"/>
                </a:solidFill>
              </a:rPr>
              <a:t>to Rescue</a:t>
            </a:r>
          </a:p>
        </p:txBody>
      </p:sp>
      <p:sp>
        <p:nvSpPr>
          <p:cNvPr id="3" name="Content Placeholder 2">
            <a:extLst>
              <a:ext uri="{FF2B5EF4-FFF2-40B4-BE49-F238E27FC236}">
                <a16:creationId xmlns:a16="http://schemas.microsoft.com/office/drawing/2014/main" id="{8DE63B67-A140-4960-8862-B0A6059EBC57}"/>
              </a:ext>
            </a:extLst>
          </p:cNvPr>
          <p:cNvSpPr>
            <a:spLocks noGrp="1"/>
          </p:cNvSpPr>
          <p:nvPr>
            <p:ph sz="quarter" idx="1"/>
          </p:nvPr>
        </p:nvSpPr>
        <p:spPr/>
        <p:txBody>
          <a:bodyPr>
            <a:normAutofit fontScale="92500" lnSpcReduction="10000"/>
          </a:bodyPr>
          <a:lstStyle/>
          <a:p>
            <a:r>
              <a:rPr lang="en-IN" dirty="0">
                <a:solidFill>
                  <a:srgbClr val="FF0000"/>
                </a:solidFill>
              </a:rPr>
              <a:t>Bind() : </a:t>
            </a:r>
            <a:r>
              <a:rPr lang="en-IN" dirty="0"/>
              <a:t>The bind method creates a new function and sets the this keyword to the specified object.</a:t>
            </a:r>
          </a:p>
          <a:p>
            <a:endParaRPr lang="en-IN" dirty="0"/>
          </a:p>
          <a:p>
            <a:pPr marL="274320" lvl="1" indent="0">
              <a:buNone/>
            </a:pPr>
            <a:r>
              <a:rPr lang="en-IN" i="1" dirty="0"/>
              <a:t>const john = {name: 'John'};</a:t>
            </a:r>
          </a:p>
          <a:p>
            <a:pPr marL="274320" lvl="1" indent="0">
              <a:buNone/>
            </a:pPr>
            <a:r>
              <a:rPr lang="en-IN" i="1" dirty="0"/>
              <a:t>const jane = {name: 'Jane’};</a:t>
            </a:r>
          </a:p>
          <a:p>
            <a:pPr marL="274320" lvl="1" indent="0">
              <a:buNone/>
            </a:pPr>
            <a:r>
              <a:rPr lang="en-IN" i="1" dirty="0"/>
              <a:t>function greeting() {console.log(this.name);}</a:t>
            </a:r>
          </a:p>
          <a:p>
            <a:pPr marL="274320" lvl="1" indent="0">
              <a:buNone/>
            </a:pPr>
            <a:r>
              <a:rPr lang="en-IN" i="1" dirty="0"/>
              <a:t>const greetingJohn = </a:t>
            </a:r>
            <a:r>
              <a:rPr lang="en-IN" i="1" dirty="0">
                <a:solidFill>
                  <a:srgbClr val="FF0000"/>
                </a:solidFill>
              </a:rPr>
              <a:t>greeting.bind(john); //creates a new function</a:t>
            </a:r>
          </a:p>
          <a:p>
            <a:pPr marL="274320" lvl="1" indent="0">
              <a:buNone/>
            </a:pPr>
            <a:r>
              <a:rPr lang="en-IN" i="1" dirty="0"/>
              <a:t>greetingJohn(); //John</a:t>
            </a:r>
          </a:p>
          <a:p>
            <a:pPr marL="274320" lvl="1" indent="0">
              <a:buNone/>
            </a:pPr>
            <a:r>
              <a:rPr lang="en-IN" i="1" dirty="0"/>
              <a:t>const greetingJane = </a:t>
            </a:r>
            <a:r>
              <a:rPr lang="en-IN" i="1" dirty="0">
                <a:solidFill>
                  <a:srgbClr val="FF0000"/>
                </a:solidFill>
              </a:rPr>
              <a:t>greeting.bind(jane); //creates a new function</a:t>
            </a:r>
            <a:endParaRPr lang="en-IN" i="1" dirty="0"/>
          </a:p>
          <a:p>
            <a:pPr marL="274320" lvl="1" indent="0">
              <a:buNone/>
            </a:pPr>
            <a:r>
              <a:rPr lang="en-IN" i="1" dirty="0"/>
              <a:t>greetingJane(); // Jane</a:t>
            </a:r>
          </a:p>
          <a:p>
            <a:pPr marL="274320" lvl="1" indent="0">
              <a:buNone/>
            </a:pPr>
            <a:endParaRPr lang="en-IN" i="1" dirty="0"/>
          </a:p>
          <a:p>
            <a:pPr marL="274320" lvl="1" indent="0">
              <a:buNone/>
            </a:pPr>
            <a:r>
              <a:rPr lang="en-IN" i="1" dirty="0">
                <a:solidFill>
                  <a:srgbClr val="00B050"/>
                </a:solidFill>
              </a:rPr>
              <a:t>//bind method user here to refer </a:t>
            </a:r>
            <a:r>
              <a:rPr lang="en-IN" b="1" i="1" dirty="0">
                <a:solidFill>
                  <a:srgbClr val="00B050"/>
                </a:solidFill>
              </a:rPr>
              <a:t>this</a:t>
            </a:r>
            <a:r>
              <a:rPr lang="en-IN" i="1" dirty="0">
                <a:solidFill>
                  <a:srgbClr val="00B050"/>
                </a:solidFill>
              </a:rPr>
              <a:t> to john and jane object</a:t>
            </a:r>
          </a:p>
        </p:txBody>
      </p:sp>
    </p:spTree>
    <p:extLst>
      <p:ext uri="{BB962C8B-B14F-4D97-AF65-F5344CB8AC3E}">
        <p14:creationId xmlns:p14="http://schemas.microsoft.com/office/powerpoint/2010/main" val="3815743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BAC3-61B7-4564-A085-859F9BE065B6}"/>
              </a:ext>
            </a:extLst>
          </p:cNvPr>
          <p:cNvSpPr>
            <a:spLocks noGrp="1"/>
          </p:cNvSpPr>
          <p:nvPr>
            <p:ph type="title"/>
          </p:nvPr>
        </p:nvSpPr>
        <p:spPr/>
        <p:txBody>
          <a:bodyPr>
            <a:normAutofit fontScale="90000"/>
          </a:bodyPr>
          <a:lstStyle/>
          <a:p>
            <a:r>
              <a:rPr lang="en-IN" dirty="0"/>
              <a:t>Call( ), Bind( ), and Apply( ) </a:t>
            </a:r>
            <a:r>
              <a:rPr lang="en-IN" dirty="0">
                <a:solidFill>
                  <a:srgbClr val="00B050"/>
                </a:solidFill>
              </a:rPr>
              <a:t>to Rescue</a:t>
            </a:r>
          </a:p>
        </p:txBody>
      </p:sp>
      <p:sp>
        <p:nvSpPr>
          <p:cNvPr id="3" name="Content Placeholder 2">
            <a:extLst>
              <a:ext uri="{FF2B5EF4-FFF2-40B4-BE49-F238E27FC236}">
                <a16:creationId xmlns:a16="http://schemas.microsoft.com/office/drawing/2014/main" id="{8DE63B67-A140-4960-8862-B0A6059EBC57}"/>
              </a:ext>
            </a:extLst>
          </p:cNvPr>
          <p:cNvSpPr>
            <a:spLocks noGrp="1"/>
          </p:cNvSpPr>
          <p:nvPr>
            <p:ph sz="quarter" idx="1"/>
          </p:nvPr>
        </p:nvSpPr>
        <p:spPr/>
        <p:txBody>
          <a:bodyPr>
            <a:normAutofit/>
          </a:bodyPr>
          <a:lstStyle/>
          <a:p>
            <a:r>
              <a:rPr lang="en-IN" dirty="0">
                <a:solidFill>
                  <a:srgbClr val="FF0000"/>
                </a:solidFill>
              </a:rPr>
              <a:t>Call() : </a:t>
            </a:r>
            <a:r>
              <a:rPr lang="en-IN" dirty="0"/>
              <a:t>sets the this keyword and executes the function immediately and it does not create a new copy of the function,</a:t>
            </a:r>
          </a:p>
          <a:p>
            <a:endParaRPr lang="en-IN" dirty="0"/>
          </a:p>
          <a:p>
            <a:pPr marL="274320" lvl="1" indent="0">
              <a:buNone/>
            </a:pPr>
            <a:r>
              <a:rPr lang="en-IN" i="1" dirty="0"/>
              <a:t>const john = {name: 'John'};</a:t>
            </a:r>
          </a:p>
          <a:p>
            <a:pPr marL="274320" lvl="1" indent="0">
              <a:buNone/>
            </a:pPr>
            <a:r>
              <a:rPr lang="en-IN" i="1" dirty="0"/>
              <a:t>const jane = {name: 'Jane’};</a:t>
            </a:r>
          </a:p>
          <a:p>
            <a:pPr marL="274320" lvl="1" indent="0">
              <a:buNone/>
            </a:pPr>
            <a:r>
              <a:rPr lang="en-IN" i="1" dirty="0"/>
              <a:t>function greeting(a,b) {console.log(this.name,a,b);}</a:t>
            </a:r>
          </a:p>
          <a:p>
            <a:pPr marL="274320" lvl="1" indent="0">
              <a:buNone/>
            </a:pPr>
            <a:r>
              <a:rPr lang="en-IN" i="1" dirty="0"/>
              <a:t>greeting.call(john,”hi”,”en”); </a:t>
            </a:r>
            <a:r>
              <a:rPr lang="en-IN" i="1" dirty="0">
                <a:solidFill>
                  <a:srgbClr val="FF0000"/>
                </a:solidFill>
              </a:rPr>
              <a:t>//parameters are comma separated</a:t>
            </a:r>
          </a:p>
          <a:p>
            <a:pPr marL="274320" lvl="1" indent="0">
              <a:buNone/>
            </a:pPr>
            <a:r>
              <a:rPr lang="en-IN" i="1" dirty="0"/>
              <a:t>greeting.call(jane,”hello”,”ja”); </a:t>
            </a:r>
          </a:p>
        </p:txBody>
      </p:sp>
    </p:spTree>
    <p:extLst>
      <p:ext uri="{BB962C8B-B14F-4D97-AF65-F5344CB8AC3E}">
        <p14:creationId xmlns:p14="http://schemas.microsoft.com/office/powerpoint/2010/main" val="1326362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BAC3-61B7-4564-A085-859F9BE065B6}"/>
              </a:ext>
            </a:extLst>
          </p:cNvPr>
          <p:cNvSpPr>
            <a:spLocks noGrp="1"/>
          </p:cNvSpPr>
          <p:nvPr>
            <p:ph type="title"/>
          </p:nvPr>
        </p:nvSpPr>
        <p:spPr/>
        <p:txBody>
          <a:bodyPr>
            <a:normAutofit fontScale="90000"/>
          </a:bodyPr>
          <a:lstStyle/>
          <a:p>
            <a:r>
              <a:rPr lang="en-IN" dirty="0"/>
              <a:t>Call( ), Bind( ), and Apply( ) </a:t>
            </a:r>
            <a:r>
              <a:rPr lang="en-IN" dirty="0">
                <a:solidFill>
                  <a:srgbClr val="00B050"/>
                </a:solidFill>
              </a:rPr>
              <a:t>to Rescue</a:t>
            </a:r>
          </a:p>
        </p:txBody>
      </p:sp>
      <p:sp>
        <p:nvSpPr>
          <p:cNvPr id="3" name="Content Placeholder 2">
            <a:extLst>
              <a:ext uri="{FF2B5EF4-FFF2-40B4-BE49-F238E27FC236}">
                <a16:creationId xmlns:a16="http://schemas.microsoft.com/office/drawing/2014/main" id="{8DE63B67-A140-4960-8862-B0A6059EBC57}"/>
              </a:ext>
            </a:extLst>
          </p:cNvPr>
          <p:cNvSpPr>
            <a:spLocks noGrp="1"/>
          </p:cNvSpPr>
          <p:nvPr>
            <p:ph sz="quarter" idx="1"/>
          </p:nvPr>
        </p:nvSpPr>
        <p:spPr/>
        <p:txBody>
          <a:bodyPr>
            <a:normAutofit lnSpcReduction="10000"/>
          </a:bodyPr>
          <a:lstStyle/>
          <a:p>
            <a:r>
              <a:rPr lang="en-IN" dirty="0">
                <a:solidFill>
                  <a:srgbClr val="FF0000"/>
                </a:solidFill>
              </a:rPr>
              <a:t>Apply() : </a:t>
            </a:r>
            <a:r>
              <a:rPr lang="en-IN" dirty="0"/>
              <a:t>method is similar to call(), The difference is that the apply() method accepts an array of arguments instead of comma separated values. </a:t>
            </a:r>
          </a:p>
          <a:p>
            <a:endParaRPr lang="en-IN" dirty="0"/>
          </a:p>
          <a:p>
            <a:pPr marL="0" indent="0">
              <a:buNone/>
            </a:pPr>
            <a:r>
              <a:rPr lang="en-IN" i="1" dirty="0"/>
              <a:t>    const john = {name: 'John'};</a:t>
            </a:r>
          </a:p>
          <a:p>
            <a:pPr marL="274320" lvl="1" indent="0">
              <a:buNone/>
            </a:pPr>
            <a:r>
              <a:rPr lang="en-IN" i="1" dirty="0"/>
              <a:t>const jane = {name: 'Jane’};</a:t>
            </a:r>
          </a:p>
          <a:p>
            <a:pPr marL="274320" lvl="1" indent="0">
              <a:buNone/>
            </a:pPr>
            <a:r>
              <a:rPr lang="en-IN" i="1" dirty="0"/>
              <a:t>function greeting(a, b) {console.log(this.name, a, b);}</a:t>
            </a:r>
          </a:p>
          <a:p>
            <a:pPr marL="274320" lvl="1" indent="0">
              <a:buNone/>
            </a:pPr>
            <a:r>
              <a:rPr lang="en-IN" i="1" dirty="0"/>
              <a:t>greeting.apply(john, [“hi”, “en”]); //John hi en</a:t>
            </a:r>
          </a:p>
          <a:p>
            <a:pPr marL="274320" lvl="1" indent="0">
              <a:buNone/>
            </a:pPr>
            <a:r>
              <a:rPr lang="en-IN" i="1" dirty="0"/>
              <a:t>greeting.apply(jane, [“hi”, “en”]); //Jane hi en</a:t>
            </a:r>
          </a:p>
          <a:p>
            <a:pPr marL="274320" lvl="1" indent="0">
              <a:buNone/>
            </a:pPr>
            <a:endParaRPr lang="en-IN" i="1" dirty="0"/>
          </a:p>
          <a:p>
            <a:pPr marL="274320" lvl="1" indent="0">
              <a:buNone/>
            </a:pPr>
            <a:r>
              <a:rPr lang="en-IN" i="1" dirty="0">
                <a:solidFill>
                  <a:srgbClr val="FF0000"/>
                </a:solidFill>
              </a:rPr>
              <a:t>//parameters are array </a:t>
            </a:r>
            <a:r>
              <a:rPr lang="en-IN" i="1" dirty="0" err="1">
                <a:solidFill>
                  <a:srgbClr val="FF0000"/>
                </a:solidFill>
              </a:rPr>
              <a:t>aruguments</a:t>
            </a:r>
            <a:endParaRPr lang="en-IN" i="1" dirty="0">
              <a:solidFill>
                <a:srgbClr val="FF0000"/>
              </a:solidFill>
            </a:endParaRPr>
          </a:p>
          <a:p>
            <a:pPr marL="274320" lvl="1" indent="0">
              <a:buNone/>
            </a:pPr>
            <a:endParaRPr lang="en-IN" i="1" dirty="0"/>
          </a:p>
        </p:txBody>
      </p:sp>
    </p:spTree>
    <p:extLst>
      <p:ext uri="{BB962C8B-B14F-4D97-AF65-F5344CB8AC3E}">
        <p14:creationId xmlns:p14="http://schemas.microsoft.com/office/powerpoint/2010/main" val="3743193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8C72-C485-4CBD-817D-0446E59F47DD}"/>
              </a:ext>
            </a:extLst>
          </p:cNvPr>
          <p:cNvSpPr>
            <a:spLocks noGrp="1"/>
          </p:cNvSpPr>
          <p:nvPr>
            <p:ph type="title"/>
          </p:nvPr>
        </p:nvSpPr>
        <p:spPr/>
        <p:txBody>
          <a:bodyPr/>
          <a:lstStyle/>
          <a:p>
            <a:r>
              <a:rPr lang="en-IN" dirty="0"/>
              <a:t>Error handling, "try...catch"</a:t>
            </a:r>
          </a:p>
        </p:txBody>
      </p:sp>
      <p:sp>
        <p:nvSpPr>
          <p:cNvPr id="3" name="Content Placeholder 2">
            <a:extLst>
              <a:ext uri="{FF2B5EF4-FFF2-40B4-BE49-F238E27FC236}">
                <a16:creationId xmlns:a16="http://schemas.microsoft.com/office/drawing/2014/main" id="{C1AF30B1-5761-4C11-B71E-821FA5449EDF}"/>
              </a:ext>
            </a:extLst>
          </p:cNvPr>
          <p:cNvSpPr>
            <a:spLocks noGrp="1"/>
          </p:cNvSpPr>
          <p:nvPr>
            <p:ph sz="quarter" idx="1"/>
          </p:nvPr>
        </p:nvSpPr>
        <p:spPr/>
        <p:txBody>
          <a:bodyPr>
            <a:normAutofit fontScale="92500"/>
          </a:bodyPr>
          <a:lstStyle/>
          <a:p>
            <a:r>
              <a:rPr lang="en-IN" dirty="0">
                <a:solidFill>
                  <a:srgbClr val="FF0000"/>
                </a:solidFill>
              </a:rPr>
              <a:t>handle runtime errors.</a:t>
            </a:r>
            <a:r>
              <a:rPr lang="en-IN" dirty="0"/>
              <a:t>	</a:t>
            </a:r>
          </a:p>
          <a:p>
            <a:r>
              <a:rPr lang="en-IN" dirty="0"/>
              <a:t>Error object contains :</a:t>
            </a:r>
          </a:p>
          <a:p>
            <a:pPr marL="274320" lvl="1" indent="0">
              <a:buNone/>
            </a:pPr>
            <a:r>
              <a:rPr lang="en-IN" dirty="0"/>
              <a:t>name:  the string with error name.</a:t>
            </a:r>
          </a:p>
          <a:p>
            <a:pPr marL="274320" lvl="1" indent="0">
              <a:buNone/>
            </a:pPr>
            <a:r>
              <a:rPr lang="en-IN" dirty="0"/>
              <a:t>message: the human-readable error message.</a:t>
            </a:r>
          </a:p>
          <a:p>
            <a:pPr marL="274320" lvl="1" indent="0">
              <a:buNone/>
            </a:pPr>
            <a:r>
              <a:rPr lang="en-IN" dirty="0"/>
              <a:t>stack: the stack at the moment of error creation.</a:t>
            </a:r>
          </a:p>
          <a:p>
            <a:r>
              <a:rPr lang="en-IN" dirty="0"/>
              <a:t>we can omit it by using </a:t>
            </a:r>
            <a:r>
              <a:rPr lang="en-IN" dirty="0">
                <a:solidFill>
                  <a:srgbClr val="FF0000"/>
                </a:solidFill>
              </a:rPr>
              <a:t>catch {</a:t>
            </a:r>
            <a:r>
              <a:rPr lang="en-IN" dirty="0"/>
              <a:t> instead of </a:t>
            </a:r>
            <a:r>
              <a:rPr lang="en-IN" dirty="0">
                <a:solidFill>
                  <a:srgbClr val="FF0000"/>
                </a:solidFill>
              </a:rPr>
              <a:t>catch (err) {</a:t>
            </a:r>
            <a:r>
              <a:rPr lang="en-IN" dirty="0"/>
              <a:t>.</a:t>
            </a:r>
          </a:p>
          <a:p>
            <a:r>
              <a:rPr lang="en-IN" dirty="0"/>
              <a:t>Technically, the argument of </a:t>
            </a:r>
            <a:r>
              <a:rPr lang="en-IN" dirty="0">
                <a:solidFill>
                  <a:srgbClr val="FF0000"/>
                </a:solidFill>
              </a:rPr>
              <a:t>throw</a:t>
            </a:r>
            <a:r>
              <a:rPr lang="en-IN" dirty="0"/>
              <a:t> can be anything, but usually it’s an error object </a:t>
            </a:r>
            <a:r>
              <a:rPr lang="en-IN" dirty="0">
                <a:solidFill>
                  <a:srgbClr val="00B050"/>
                </a:solidFill>
              </a:rPr>
              <a:t>inheriting from the built-in Error class</a:t>
            </a:r>
            <a:r>
              <a:rPr lang="en-IN" dirty="0"/>
              <a:t>.</a:t>
            </a:r>
          </a:p>
          <a:p>
            <a:r>
              <a:rPr lang="en-IN" dirty="0"/>
              <a:t>Error, SyntaxError, ReferenceError, TypeError etc.. are available errors. Eg. throw new Error()</a:t>
            </a:r>
          </a:p>
          <a:p>
            <a:r>
              <a:rPr lang="en-IN" dirty="0"/>
              <a:t>window.onerror = function(message, url, line, col, error) { };</a:t>
            </a:r>
          </a:p>
        </p:txBody>
      </p:sp>
    </p:spTree>
    <p:extLst>
      <p:ext uri="{BB962C8B-B14F-4D97-AF65-F5344CB8AC3E}">
        <p14:creationId xmlns:p14="http://schemas.microsoft.com/office/powerpoint/2010/main" val="4202718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8C72-C485-4CBD-817D-0446E59F47DD}"/>
              </a:ext>
            </a:extLst>
          </p:cNvPr>
          <p:cNvSpPr>
            <a:spLocks noGrp="1"/>
          </p:cNvSpPr>
          <p:nvPr>
            <p:ph type="title"/>
          </p:nvPr>
        </p:nvSpPr>
        <p:spPr/>
        <p:txBody>
          <a:bodyPr/>
          <a:lstStyle/>
          <a:p>
            <a:r>
              <a:rPr lang="en-IN" dirty="0"/>
              <a:t>Error Object</a:t>
            </a:r>
          </a:p>
        </p:txBody>
      </p:sp>
      <p:pic>
        <p:nvPicPr>
          <p:cNvPr id="5" name="Content Placeholder 4">
            <a:extLst>
              <a:ext uri="{FF2B5EF4-FFF2-40B4-BE49-F238E27FC236}">
                <a16:creationId xmlns:a16="http://schemas.microsoft.com/office/drawing/2014/main" id="{DC637A75-FC8E-4CCC-BD44-FD04B54BC56D}"/>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44420" y="1556792"/>
            <a:ext cx="6825952" cy="4846830"/>
          </a:xfrm>
        </p:spPr>
      </p:pic>
    </p:spTree>
    <p:extLst>
      <p:ext uri="{BB962C8B-B14F-4D97-AF65-F5344CB8AC3E}">
        <p14:creationId xmlns:p14="http://schemas.microsoft.com/office/powerpoint/2010/main" val="1156393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8C72-C485-4CBD-817D-0446E59F47DD}"/>
              </a:ext>
            </a:extLst>
          </p:cNvPr>
          <p:cNvSpPr>
            <a:spLocks noGrp="1"/>
          </p:cNvSpPr>
          <p:nvPr>
            <p:ph type="title"/>
          </p:nvPr>
        </p:nvSpPr>
        <p:spPr/>
        <p:txBody>
          <a:bodyPr/>
          <a:lstStyle/>
          <a:p>
            <a:r>
              <a:rPr lang="en-IN" dirty="0"/>
              <a:t>throw</a:t>
            </a:r>
          </a:p>
        </p:txBody>
      </p:sp>
      <p:pic>
        <p:nvPicPr>
          <p:cNvPr id="7" name="Content Placeholder 6">
            <a:extLst>
              <a:ext uri="{FF2B5EF4-FFF2-40B4-BE49-F238E27FC236}">
                <a16:creationId xmlns:a16="http://schemas.microsoft.com/office/drawing/2014/main" id="{F7010CBB-EA55-4DDE-9A3D-01B13453CFAB}"/>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043608" y="1417638"/>
            <a:ext cx="6048672" cy="4959911"/>
          </a:xfrm>
        </p:spPr>
      </p:pic>
    </p:spTree>
    <p:extLst>
      <p:ext uri="{BB962C8B-B14F-4D97-AF65-F5344CB8AC3E}">
        <p14:creationId xmlns:p14="http://schemas.microsoft.com/office/powerpoint/2010/main" val="1037797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3736A-C555-4A12-9908-A6C395FC00F0}"/>
              </a:ext>
            </a:extLst>
          </p:cNvPr>
          <p:cNvSpPr>
            <a:spLocks noGrp="1"/>
          </p:cNvSpPr>
          <p:nvPr>
            <p:ph type="title"/>
          </p:nvPr>
        </p:nvSpPr>
        <p:spPr/>
        <p:txBody>
          <a:bodyPr/>
          <a:lstStyle/>
          <a:p>
            <a:r>
              <a:rPr lang="en-IN" dirty="0"/>
              <a:t>instanceof</a:t>
            </a:r>
          </a:p>
        </p:txBody>
      </p:sp>
      <p:sp>
        <p:nvSpPr>
          <p:cNvPr id="3" name="Content Placeholder 2">
            <a:extLst>
              <a:ext uri="{FF2B5EF4-FFF2-40B4-BE49-F238E27FC236}">
                <a16:creationId xmlns:a16="http://schemas.microsoft.com/office/drawing/2014/main" id="{75DE7936-17A5-4A0A-B085-1DC160CFA79B}"/>
              </a:ext>
            </a:extLst>
          </p:cNvPr>
          <p:cNvSpPr>
            <a:spLocks noGrp="1"/>
          </p:cNvSpPr>
          <p:nvPr>
            <p:ph sz="quarter" idx="1"/>
          </p:nvPr>
        </p:nvSpPr>
        <p:spPr/>
        <p:txBody>
          <a:bodyPr>
            <a:normAutofit fontScale="92500" lnSpcReduction="20000"/>
          </a:bodyPr>
          <a:lstStyle/>
          <a:p>
            <a:r>
              <a:rPr lang="en-IN" dirty="0"/>
              <a:t>The instanceof operator allows to check whether an object belongs to a certain class. </a:t>
            </a:r>
          </a:p>
          <a:p>
            <a:endParaRPr lang="en-IN" dirty="0"/>
          </a:p>
          <a:p>
            <a:pPr marL="274320" lvl="1" indent="0">
              <a:buNone/>
            </a:pPr>
            <a:r>
              <a:rPr lang="en-IN" i="1" dirty="0"/>
              <a:t>class Rabbit {}</a:t>
            </a:r>
          </a:p>
          <a:p>
            <a:pPr marL="274320" lvl="1" indent="0">
              <a:buNone/>
            </a:pPr>
            <a:r>
              <a:rPr lang="en-IN" i="1" dirty="0"/>
              <a:t>let rabbit = new Rabbit();</a:t>
            </a:r>
          </a:p>
          <a:p>
            <a:pPr marL="274320" lvl="1" indent="0">
              <a:buNone/>
            </a:pPr>
            <a:r>
              <a:rPr lang="en-IN" i="1" dirty="0"/>
              <a:t>// is it an object of Rabbit class?</a:t>
            </a:r>
          </a:p>
          <a:p>
            <a:pPr marL="274320" lvl="1" indent="0">
              <a:buNone/>
            </a:pPr>
            <a:r>
              <a:rPr lang="en-IN" i="1" dirty="0"/>
              <a:t>alert( rabbit instanceof Rabbit ); </a:t>
            </a:r>
            <a:r>
              <a:rPr lang="en-IN" i="1" dirty="0">
                <a:solidFill>
                  <a:srgbClr val="00B050"/>
                </a:solidFill>
              </a:rPr>
              <a:t>// true</a:t>
            </a:r>
          </a:p>
          <a:p>
            <a:pPr marL="274320" lvl="1" indent="0">
              <a:buNone/>
            </a:pPr>
            <a:endParaRPr lang="en-IN" i="1" dirty="0">
              <a:solidFill>
                <a:srgbClr val="00B050"/>
              </a:solidFill>
            </a:endParaRPr>
          </a:p>
          <a:p>
            <a:pPr marL="274320" lvl="1" indent="0">
              <a:buNone/>
            </a:pPr>
            <a:r>
              <a:rPr lang="en-IN" i="1" dirty="0"/>
              <a:t>class Animal {}</a:t>
            </a:r>
          </a:p>
          <a:p>
            <a:pPr marL="274320" lvl="1" indent="0">
              <a:buNone/>
            </a:pPr>
            <a:r>
              <a:rPr lang="en-IN" i="1" dirty="0"/>
              <a:t>class Rabbit extends Animal {}</a:t>
            </a:r>
          </a:p>
          <a:p>
            <a:pPr marL="274320" lvl="1" indent="0">
              <a:buNone/>
            </a:pPr>
            <a:endParaRPr lang="en-IN" i="1" dirty="0"/>
          </a:p>
          <a:p>
            <a:pPr marL="274320" lvl="1" indent="0">
              <a:buNone/>
            </a:pPr>
            <a:r>
              <a:rPr lang="en-IN" i="1" dirty="0"/>
              <a:t>let rabbit = new Rabbit();</a:t>
            </a:r>
          </a:p>
          <a:p>
            <a:pPr marL="274320" lvl="1" indent="0">
              <a:buNone/>
            </a:pPr>
            <a:r>
              <a:rPr lang="en-IN" i="1" dirty="0"/>
              <a:t>alert(rabbit instanceof Animal); </a:t>
            </a:r>
            <a:r>
              <a:rPr lang="en-IN" i="1" dirty="0">
                <a:solidFill>
                  <a:srgbClr val="00B050"/>
                </a:solidFill>
              </a:rPr>
              <a:t>// true</a:t>
            </a:r>
          </a:p>
        </p:txBody>
      </p:sp>
    </p:spTree>
    <p:extLst>
      <p:ext uri="{BB962C8B-B14F-4D97-AF65-F5344CB8AC3E}">
        <p14:creationId xmlns:p14="http://schemas.microsoft.com/office/powerpoint/2010/main" val="436170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4EC4A-FFE2-43AF-9295-5B189FECC4F0}"/>
              </a:ext>
            </a:extLst>
          </p:cNvPr>
          <p:cNvSpPr>
            <a:spLocks noGrp="1"/>
          </p:cNvSpPr>
          <p:nvPr>
            <p:ph type="title"/>
          </p:nvPr>
        </p:nvSpPr>
        <p:spPr/>
        <p:txBody>
          <a:bodyPr>
            <a:normAutofit/>
          </a:bodyPr>
          <a:lstStyle/>
          <a:p>
            <a:r>
              <a:rPr lang="en-IN" dirty="0"/>
              <a:t>Rest parameters</a:t>
            </a:r>
          </a:p>
        </p:txBody>
      </p:sp>
      <p:sp>
        <p:nvSpPr>
          <p:cNvPr id="3" name="Content Placeholder 2">
            <a:extLst>
              <a:ext uri="{FF2B5EF4-FFF2-40B4-BE49-F238E27FC236}">
                <a16:creationId xmlns:a16="http://schemas.microsoft.com/office/drawing/2014/main" id="{54220A2C-C0E9-4333-B966-04B3C7678ECA}"/>
              </a:ext>
            </a:extLst>
          </p:cNvPr>
          <p:cNvSpPr>
            <a:spLocks noGrp="1"/>
          </p:cNvSpPr>
          <p:nvPr>
            <p:ph sz="quarter" idx="1"/>
          </p:nvPr>
        </p:nvSpPr>
        <p:spPr/>
        <p:txBody>
          <a:bodyPr>
            <a:normAutofit fontScale="92500" lnSpcReduction="20000"/>
          </a:bodyPr>
          <a:lstStyle/>
          <a:p>
            <a:pPr marL="0" indent="0">
              <a:buNone/>
            </a:pPr>
            <a:r>
              <a:rPr lang="en-IN" dirty="0"/>
              <a:t>In old browsers, arguments were used instead of rest parameters.</a:t>
            </a:r>
          </a:p>
          <a:p>
            <a:pPr marL="0" indent="0">
              <a:buNone/>
            </a:pPr>
            <a:endParaRPr lang="en-IN" dirty="0">
              <a:solidFill>
                <a:srgbClr val="FF0000"/>
              </a:solidFill>
            </a:endParaRPr>
          </a:p>
          <a:p>
            <a:pPr marL="0" indent="0">
              <a:buNone/>
            </a:pPr>
            <a:r>
              <a:rPr lang="en-IN" i="1" dirty="0"/>
              <a:t>function </a:t>
            </a:r>
            <a:r>
              <a:rPr lang="en-IN" i="1" dirty="0" err="1"/>
              <a:t>sumAll</a:t>
            </a:r>
            <a:r>
              <a:rPr lang="en-IN" i="1" dirty="0"/>
              <a:t>(...</a:t>
            </a:r>
            <a:r>
              <a:rPr lang="en-IN" i="1" dirty="0" err="1"/>
              <a:t>args</a:t>
            </a:r>
            <a:r>
              <a:rPr lang="en-IN" i="1" dirty="0"/>
              <a:t>) { // </a:t>
            </a:r>
            <a:r>
              <a:rPr lang="en-IN" i="1" dirty="0" err="1">
                <a:solidFill>
                  <a:srgbClr val="00B050"/>
                </a:solidFill>
              </a:rPr>
              <a:t>args</a:t>
            </a:r>
            <a:r>
              <a:rPr lang="en-IN" i="1" dirty="0">
                <a:solidFill>
                  <a:srgbClr val="00B050"/>
                </a:solidFill>
              </a:rPr>
              <a:t> is the name for the array</a:t>
            </a:r>
          </a:p>
          <a:p>
            <a:pPr marL="0" indent="0">
              <a:buNone/>
            </a:pPr>
            <a:r>
              <a:rPr lang="en-IN" i="1" dirty="0">
                <a:solidFill>
                  <a:srgbClr val="00B050"/>
                </a:solidFill>
              </a:rPr>
              <a:t>   </a:t>
            </a:r>
            <a:r>
              <a:rPr lang="en-IN" i="1" dirty="0">
                <a:solidFill>
                  <a:srgbClr val="FF0000"/>
                </a:solidFill>
              </a:rPr>
              <a:t>console.log(arguments);</a:t>
            </a:r>
          </a:p>
          <a:p>
            <a:pPr marL="0" indent="0">
              <a:buNone/>
            </a:pPr>
            <a:r>
              <a:rPr lang="en-IN" i="1" dirty="0"/>
              <a:t>  let sum = 0;</a:t>
            </a:r>
          </a:p>
          <a:p>
            <a:pPr marL="0" indent="0">
              <a:buNone/>
            </a:pPr>
            <a:r>
              <a:rPr lang="en-IN" i="1" dirty="0"/>
              <a:t>  for (let </a:t>
            </a:r>
            <a:r>
              <a:rPr lang="en-IN" i="1" dirty="0" err="1"/>
              <a:t>arg</a:t>
            </a:r>
            <a:r>
              <a:rPr lang="en-IN" i="1" dirty="0"/>
              <a:t> of </a:t>
            </a:r>
            <a:r>
              <a:rPr lang="en-IN" i="1" dirty="0" err="1"/>
              <a:t>args</a:t>
            </a:r>
            <a:r>
              <a:rPr lang="en-IN" i="1" dirty="0"/>
              <a:t>) sum += </a:t>
            </a:r>
            <a:r>
              <a:rPr lang="en-IN" i="1" dirty="0" err="1"/>
              <a:t>arg</a:t>
            </a:r>
            <a:r>
              <a:rPr lang="en-IN" i="1" dirty="0"/>
              <a:t>;</a:t>
            </a:r>
          </a:p>
          <a:p>
            <a:pPr marL="0" indent="0">
              <a:buNone/>
            </a:pPr>
            <a:r>
              <a:rPr lang="en-IN" i="1" dirty="0"/>
              <a:t>  return sum;</a:t>
            </a:r>
          </a:p>
          <a:p>
            <a:pPr marL="0" indent="0">
              <a:buNone/>
            </a:pPr>
            <a:r>
              <a:rPr lang="en-IN" i="1" dirty="0"/>
              <a:t>} </a:t>
            </a:r>
          </a:p>
          <a:p>
            <a:pPr marL="0" indent="0">
              <a:buNone/>
            </a:pPr>
            <a:endParaRPr lang="en-IN" i="1" dirty="0"/>
          </a:p>
          <a:p>
            <a:pPr marL="0" indent="0">
              <a:buNone/>
            </a:pPr>
            <a:r>
              <a:rPr lang="en-IN" i="1" dirty="0"/>
              <a:t>alert( </a:t>
            </a:r>
            <a:r>
              <a:rPr lang="en-IN" i="1" dirty="0" err="1"/>
              <a:t>sumAll</a:t>
            </a:r>
            <a:r>
              <a:rPr lang="en-IN" i="1" dirty="0"/>
              <a:t>(1, 2) ); </a:t>
            </a:r>
            <a:r>
              <a:rPr lang="en-IN" i="1" dirty="0">
                <a:solidFill>
                  <a:srgbClr val="00B050"/>
                </a:solidFill>
              </a:rPr>
              <a:t>// 3</a:t>
            </a:r>
          </a:p>
          <a:p>
            <a:pPr marL="0" indent="0">
              <a:buNone/>
            </a:pPr>
            <a:r>
              <a:rPr lang="en-IN" i="1" dirty="0"/>
              <a:t>alert( </a:t>
            </a:r>
            <a:r>
              <a:rPr lang="en-IN" i="1" dirty="0" err="1"/>
              <a:t>sumAll</a:t>
            </a:r>
            <a:r>
              <a:rPr lang="en-IN" i="1" dirty="0"/>
              <a:t>(1, 2, 3) ); </a:t>
            </a:r>
            <a:r>
              <a:rPr lang="en-IN" i="1" dirty="0">
                <a:solidFill>
                  <a:srgbClr val="00B050"/>
                </a:solidFill>
              </a:rPr>
              <a:t>// 6</a:t>
            </a:r>
          </a:p>
          <a:p>
            <a:pPr marL="0" indent="0">
              <a:buNone/>
            </a:pPr>
            <a:r>
              <a:rPr lang="fr-FR" i="1" dirty="0"/>
              <a:t>// [Arguments] { '0': 1, '1': 2 }[Arguments] { '0': 1, '1': 2, '2': 3 }</a:t>
            </a:r>
            <a:endParaRPr lang="en-IN" i="1" dirty="0"/>
          </a:p>
        </p:txBody>
      </p:sp>
    </p:spTree>
    <p:extLst>
      <p:ext uri="{BB962C8B-B14F-4D97-AF65-F5344CB8AC3E}">
        <p14:creationId xmlns:p14="http://schemas.microsoft.com/office/powerpoint/2010/main" val="1325125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4EC4A-FFE2-43AF-9295-5B189FECC4F0}"/>
              </a:ext>
            </a:extLst>
          </p:cNvPr>
          <p:cNvSpPr>
            <a:spLocks noGrp="1"/>
          </p:cNvSpPr>
          <p:nvPr>
            <p:ph type="title"/>
          </p:nvPr>
        </p:nvSpPr>
        <p:spPr/>
        <p:txBody>
          <a:bodyPr>
            <a:normAutofit/>
          </a:bodyPr>
          <a:lstStyle/>
          <a:p>
            <a:r>
              <a:rPr lang="en-IN" dirty="0"/>
              <a:t>Spread syntax</a:t>
            </a:r>
          </a:p>
        </p:txBody>
      </p:sp>
      <p:sp>
        <p:nvSpPr>
          <p:cNvPr id="3" name="Content Placeholder 2">
            <a:extLst>
              <a:ext uri="{FF2B5EF4-FFF2-40B4-BE49-F238E27FC236}">
                <a16:creationId xmlns:a16="http://schemas.microsoft.com/office/drawing/2014/main" id="{54220A2C-C0E9-4333-B966-04B3C7678ECA}"/>
              </a:ext>
            </a:extLst>
          </p:cNvPr>
          <p:cNvSpPr>
            <a:spLocks noGrp="1"/>
          </p:cNvSpPr>
          <p:nvPr>
            <p:ph sz="quarter" idx="1"/>
          </p:nvPr>
        </p:nvSpPr>
        <p:spPr/>
        <p:txBody>
          <a:bodyPr>
            <a:normAutofit/>
          </a:bodyPr>
          <a:lstStyle/>
          <a:p>
            <a:pPr marL="0" indent="0">
              <a:buNone/>
            </a:pPr>
            <a:r>
              <a:rPr lang="en-IN" i="1" dirty="0"/>
              <a:t>let arr = [3, 5, 1]; alert( Math.max(...arr) ); // 5 </a:t>
            </a:r>
          </a:p>
          <a:p>
            <a:pPr marL="0" indent="0">
              <a:buNone/>
            </a:pPr>
            <a:r>
              <a:rPr lang="en-IN" i="1" dirty="0">
                <a:solidFill>
                  <a:srgbClr val="00B050"/>
                </a:solidFill>
              </a:rPr>
              <a:t>(spread turns array into a list of arguments)</a:t>
            </a:r>
          </a:p>
          <a:p>
            <a:pPr marL="0" indent="0">
              <a:buNone/>
            </a:pPr>
            <a:endParaRPr lang="en-IN" i="1" dirty="0">
              <a:solidFill>
                <a:srgbClr val="00B050"/>
              </a:solidFill>
            </a:endParaRPr>
          </a:p>
          <a:p>
            <a:pPr marL="0" indent="0">
              <a:buNone/>
            </a:pPr>
            <a:r>
              <a:rPr lang="en-IN" i="1" dirty="0"/>
              <a:t>let str = "Hello"; alert( [...str] ); </a:t>
            </a:r>
            <a:r>
              <a:rPr lang="en-IN" i="1" dirty="0">
                <a:solidFill>
                  <a:srgbClr val="00B050"/>
                </a:solidFill>
              </a:rPr>
              <a:t>// H,e,l,l,o</a:t>
            </a:r>
          </a:p>
          <a:p>
            <a:pPr marL="0" indent="0">
              <a:buNone/>
            </a:pPr>
            <a:endParaRPr lang="en-IN" i="1" dirty="0">
              <a:solidFill>
                <a:srgbClr val="00B050"/>
              </a:solidFill>
            </a:endParaRPr>
          </a:p>
          <a:p>
            <a:pPr marL="0" indent="0">
              <a:buNone/>
            </a:pPr>
            <a:r>
              <a:rPr lang="en-IN" i="1" dirty="0"/>
              <a:t>let arr = [1, 2, 3]; let </a:t>
            </a:r>
            <a:r>
              <a:rPr lang="en-IN" i="1" dirty="0">
                <a:solidFill>
                  <a:srgbClr val="00B050"/>
                </a:solidFill>
              </a:rPr>
              <a:t>arrCopy</a:t>
            </a:r>
            <a:r>
              <a:rPr lang="en-IN" i="1" dirty="0"/>
              <a:t> = [...arr];</a:t>
            </a:r>
          </a:p>
          <a:p>
            <a:pPr marL="0" indent="0">
              <a:buNone/>
            </a:pPr>
            <a:endParaRPr lang="en-IN" i="1" dirty="0"/>
          </a:p>
          <a:p>
            <a:pPr marL="0" indent="0">
              <a:buNone/>
            </a:pPr>
            <a:r>
              <a:rPr lang="en-IN" i="1" dirty="0"/>
              <a:t>let obj = { a: 1, b: 2, c: 3 }; let </a:t>
            </a:r>
            <a:r>
              <a:rPr lang="en-IN" i="1" dirty="0">
                <a:solidFill>
                  <a:srgbClr val="00B050"/>
                </a:solidFill>
              </a:rPr>
              <a:t>objCopy</a:t>
            </a:r>
            <a:r>
              <a:rPr lang="en-IN" i="1" dirty="0"/>
              <a:t> = { ...obj }; </a:t>
            </a:r>
          </a:p>
        </p:txBody>
      </p:sp>
    </p:spTree>
    <p:extLst>
      <p:ext uri="{BB962C8B-B14F-4D97-AF65-F5344CB8AC3E}">
        <p14:creationId xmlns:p14="http://schemas.microsoft.com/office/powerpoint/2010/main" val="1852600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Contents</a:t>
            </a:r>
          </a:p>
        </p:txBody>
      </p:sp>
      <p:sp>
        <p:nvSpPr>
          <p:cNvPr id="4" name="Content Placeholder 3"/>
          <p:cNvSpPr>
            <a:spLocks noGrp="1"/>
          </p:cNvSpPr>
          <p:nvPr>
            <p:ph sz="quarter" idx="1"/>
          </p:nvPr>
        </p:nvSpPr>
        <p:spPr/>
        <p:txBody>
          <a:bodyPr>
            <a:normAutofit/>
          </a:bodyPr>
          <a:lstStyle/>
          <a:p>
            <a:r>
              <a:rPr lang="en-IN" dirty="0"/>
              <a:t>Polyfills &amp; Transpilers</a:t>
            </a:r>
          </a:p>
          <a:p>
            <a:r>
              <a:rPr lang="en-IN" dirty="0"/>
              <a:t>Array &amp; Object Destructuring</a:t>
            </a:r>
          </a:p>
          <a:p>
            <a:r>
              <a:rPr lang="en-IN" dirty="0"/>
              <a:t>Object.keys().values().entries()</a:t>
            </a:r>
          </a:p>
          <a:p>
            <a:r>
              <a:rPr lang="en-IN" dirty="0"/>
              <a:t>Bind(), Call(), Apply()</a:t>
            </a:r>
          </a:p>
          <a:p>
            <a:r>
              <a:rPr lang="en-IN" dirty="0"/>
              <a:t>Error Handling try, catch()</a:t>
            </a:r>
          </a:p>
          <a:p>
            <a:r>
              <a:rPr lang="en-IN" dirty="0"/>
              <a:t>instanceof</a:t>
            </a:r>
          </a:p>
          <a:p>
            <a:endParaRPr lang="en-IN"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Transpilers</a:t>
            </a:r>
          </a:p>
        </p:txBody>
      </p:sp>
      <p:sp>
        <p:nvSpPr>
          <p:cNvPr id="4" name="Content Placeholder 3"/>
          <p:cNvSpPr>
            <a:spLocks noGrp="1"/>
          </p:cNvSpPr>
          <p:nvPr>
            <p:ph sz="quarter" idx="1"/>
          </p:nvPr>
        </p:nvSpPr>
        <p:spPr/>
        <p:txBody>
          <a:bodyPr>
            <a:normAutofit fontScale="70000" lnSpcReduction="20000"/>
          </a:bodyPr>
          <a:lstStyle/>
          <a:p>
            <a:pPr marL="0" indent="0">
              <a:buNone/>
            </a:pPr>
            <a:r>
              <a:rPr lang="en-IN" dirty="0"/>
              <a:t>A special piece of software that translates source code to another source code. It can parse (“read and understand”) modern code and rewrite it using older syntax constructs, so that it’ll also work in outdated engines.</a:t>
            </a:r>
          </a:p>
          <a:p>
            <a:pPr marL="0" indent="0">
              <a:buNone/>
            </a:pPr>
            <a:endParaRPr lang="en-IN" dirty="0"/>
          </a:p>
          <a:p>
            <a:pPr marL="0" indent="0">
              <a:buNone/>
            </a:pPr>
            <a:r>
              <a:rPr lang="en-IN" dirty="0">
                <a:solidFill>
                  <a:srgbClr val="00B050"/>
                </a:solidFill>
              </a:rPr>
              <a:t>// before running the transpiler</a:t>
            </a:r>
          </a:p>
          <a:p>
            <a:pPr marL="0" indent="0">
              <a:buNone/>
            </a:pPr>
            <a:r>
              <a:rPr lang="en-IN" dirty="0"/>
              <a:t>JavaScript before year 2020 didn’t have the “nullish coalescing operator”, So it won’t work in outdated browser.</a:t>
            </a:r>
          </a:p>
          <a:p>
            <a:pPr marL="0" indent="0">
              <a:buNone/>
            </a:pPr>
            <a:r>
              <a:rPr lang="en-IN" dirty="0"/>
              <a:t>height = height ?? 100;</a:t>
            </a:r>
          </a:p>
          <a:p>
            <a:pPr marL="0" indent="0">
              <a:buNone/>
            </a:pPr>
            <a:endParaRPr lang="en-IN" dirty="0"/>
          </a:p>
          <a:p>
            <a:pPr marL="0" indent="0">
              <a:buNone/>
            </a:pPr>
            <a:r>
              <a:rPr lang="en-IN" dirty="0">
                <a:solidFill>
                  <a:srgbClr val="00B050"/>
                </a:solidFill>
              </a:rPr>
              <a:t>// after running the transpiler</a:t>
            </a:r>
          </a:p>
          <a:p>
            <a:pPr marL="0" indent="0">
              <a:buNone/>
            </a:pPr>
            <a:r>
              <a:rPr lang="en-IN" dirty="0"/>
              <a:t>A transpiler would analyze our code and rewrite</a:t>
            </a:r>
          </a:p>
          <a:p>
            <a:pPr marL="0" indent="0">
              <a:buNone/>
            </a:pPr>
            <a:r>
              <a:rPr lang="en-IN" dirty="0"/>
              <a:t>height = (height !== undefined &amp;&amp; height !== null) ? height : 100;</a:t>
            </a:r>
          </a:p>
          <a:p>
            <a:pPr marL="0" indent="0">
              <a:buNone/>
            </a:pPr>
            <a:endParaRPr lang="en-IN" dirty="0"/>
          </a:p>
          <a:p>
            <a:pPr marL="0" indent="0">
              <a:buNone/>
            </a:pPr>
            <a:r>
              <a:rPr lang="en-IN" dirty="0">
                <a:solidFill>
                  <a:srgbClr val="FF0000"/>
                </a:solidFill>
              </a:rPr>
              <a:t>Babel</a:t>
            </a:r>
            <a:r>
              <a:rPr lang="en-IN" dirty="0"/>
              <a:t> is one of the most prominent </a:t>
            </a:r>
            <a:r>
              <a:rPr lang="en-IN" dirty="0" err="1"/>
              <a:t>transpilers</a:t>
            </a:r>
            <a:r>
              <a:rPr lang="en-IN" dirty="0"/>
              <a:t> out there.</a:t>
            </a:r>
          </a:p>
          <a:p>
            <a:pPr marL="0" indent="0">
              <a:buNone/>
            </a:pPr>
            <a:r>
              <a:rPr lang="en-IN" dirty="0">
                <a:solidFill>
                  <a:srgbClr val="FF0000"/>
                </a:solidFill>
              </a:rPr>
              <a:t>Webpack</a:t>
            </a:r>
            <a:r>
              <a:rPr lang="en-IN" dirty="0"/>
              <a:t> provide means to run transpiler automatically on every code change.</a:t>
            </a:r>
          </a:p>
        </p:txBody>
      </p:sp>
    </p:spTree>
    <p:extLst>
      <p:ext uri="{BB962C8B-B14F-4D97-AF65-F5344CB8AC3E}">
        <p14:creationId xmlns:p14="http://schemas.microsoft.com/office/powerpoint/2010/main" val="1606347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Polyfills</a:t>
            </a:r>
          </a:p>
        </p:txBody>
      </p:sp>
      <p:sp>
        <p:nvSpPr>
          <p:cNvPr id="4" name="Content Placeholder 3"/>
          <p:cNvSpPr>
            <a:spLocks noGrp="1"/>
          </p:cNvSpPr>
          <p:nvPr>
            <p:ph sz="quarter" idx="1"/>
          </p:nvPr>
        </p:nvSpPr>
        <p:spPr/>
        <p:txBody>
          <a:bodyPr>
            <a:normAutofit fontScale="70000" lnSpcReduction="20000"/>
          </a:bodyPr>
          <a:lstStyle/>
          <a:p>
            <a:pPr marL="0" indent="0">
              <a:buNone/>
            </a:pPr>
            <a:r>
              <a:rPr lang="en-IN" dirty="0"/>
              <a:t>For </a:t>
            </a:r>
            <a:r>
              <a:rPr lang="en-IN" dirty="0">
                <a:solidFill>
                  <a:srgbClr val="00B050"/>
                </a:solidFill>
              </a:rPr>
              <a:t>new functions</a:t>
            </a:r>
            <a:r>
              <a:rPr lang="en-IN" dirty="0"/>
              <a:t>, </a:t>
            </a:r>
            <a:r>
              <a:rPr lang="en-IN" dirty="0">
                <a:solidFill>
                  <a:srgbClr val="FF0000"/>
                </a:solidFill>
              </a:rPr>
              <a:t>not syntax changes, </a:t>
            </a:r>
            <a:r>
              <a:rPr lang="en-IN" dirty="0"/>
              <a:t>there’s no need to transpile anything here. We just need to declare the missing function.</a:t>
            </a:r>
          </a:p>
          <a:p>
            <a:pPr marL="0" indent="0">
              <a:buNone/>
            </a:pPr>
            <a:endParaRPr lang="en-IN" dirty="0"/>
          </a:p>
          <a:p>
            <a:pPr marL="0" indent="0">
              <a:buNone/>
            </a:pPr>
            <a:r>
              <a:rPr lang="en-IN" dirty="0"/>
              <a:t>In outdated browsers, there’s no Math.trunc, so code will get failed.</a:t>
            </a:r>
          </a:p>
          <a:p>
            <a:pPr marL="0" indent="0">
              <a:buNone/>
            </a:pPr>
            <a:endParaRPr lang="en-IN" dirty="0"/>
          </a:p>
          <a:p>
            <a:pPr marL="0" indent="0">
              <a:buNone/>
            </a:pPr>
            <a:r>
              <a:rPr lang="en-IN" dirty="0"/>
              <a:t>if (!Math.trunc) { // if no such function</a:t>
            </a:r>
          </a:p>
          <a:p>
            <a:pPr marL="0" indent="0">
              <a:buNone/>
            </a:pPr>
            <a:r>
              <a:rPr lang="en-IN" dirty="0">
                <a:solidFill>
                  <a:srgbClr val="00B050"/>
                </a:solidFill>
              </a:rPr>
              <a:t>  // implement it</a:t>
            </a:r>
          </a:p>
          <a:p>
            <a:pPr marL="0" indent="0">
              <a:buNone/>
            </a:pPr>
            <a:r>
              <a:rPr lang="en-IN" dirty="0"/>
              <a:t>  Math.trunc = function(number) {</a:t>
            </a:r>
          </a:p>
          <a:p>
            <a:pPr marL="0" indent="0">
              <a:buNone/>
            </a:pPr>
            <a:r>
              <a:rPr lang="en-IN" dirty="0"/>
              <a:t>    // Math.ceil and Math.floor exist even in ancient JavaScript engines</a:t>
            </a:r>
          </a:p>
          <a:p>
            <a:pPr marL="0" indent="0">
              <a:buNone/>
            </a:pPr>
            <a:r>
              <a:rPr lang="en-IN" dirty="0"/>
              <a:t>    // they are covered later in the tutorial</a:t>
            </a:r>
          </a:p>
          <a:p>
            <a:pPr marL="0" indent="0">
              <a:buNone/>
            </a:pPr>
            <a:r>
              <a:rPr lang="en-IN" dirty="0"/>
              <a:t>    return number &lt; 0 ? Math.ceil(number) : Math.floor(number);</a:t>
            </a:r>
          </a:p>
          <a:p>
            <a:pPr marL="0" indent="0">
              <a:buNone/>
            </a:pPr>
            <a:r>
              <a:rPr lang="en-IN" dirty="0"/>
              <a:t>  };</a:t>
            </a:r>
          </a:p>
          <a:p>
            <a:pPr marL="0" indent="0">
              <a:buNone/>
            </a:pPr>
            <a:r>
              <a:rPr lang="en-IN" dirty="0"/>
              <a:t>}</a:t>
            </a:r>
          </a:p>
          <a:p>
            <a:pPr marL="0" indent="0">
              <a:buNone/>
            </a:pPr>
            <a:endParaRPr lang="en-IN" dirty="0"/>
          </a:p>
          <a:p>
            <a:pPr marL="0" indent="0">
              <a:buNone/>
            </a:pPr>
            <a:r>
              <a:rPr lang="en-IN" dirty="0">
                <a:solidFill>
                  <a:srgbClr val="FF0000"/>
                </a:solidFill>
              </a:rPr>
              <a:t>Polyfill.io, core js are popular libraries of </a:t>
            </a:r>
            <a:r>
              <a:rPr lang="en-IN" dirty="0" err="1">
                <a:solidFill>
                  <a:srgbClr val="FF0000"/>
                </a:solidFill>
              </a:rPr>
              <a:t>polyfills</a:t>
            </a:r>
            <a:r>
              <a:rPr lang="en-IN" dirty="0">
                <a:solidFill>
                  <a:srgbClr val="FF0000"/>
                </a:solidFill>
              </a:rPr>
              <a:t>.</a:t>
            </a:r>
          </a:p>
        </p:txBody>
      </p:sp>
    </p:spTree>
    <p:extLst>
      <p:ext uri="{BB962C8B-B14F-4D97-AF65-F5344CB8AC3E}">
        <p14:creationId xmlns:p14="http://schemas.microsoft.com/office/powerpoint/2010/main" val="3782359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Array Destructuring</a:t>
            </a:r>
          </a:p>
        </p:txBody>
      </p:sp>
      <p:sp>
        <p:nvSpPr>
          <p:cNvPr id="4" name="Content Placeholder 3"/>
          <p:cNvSpPr>
            <a:spLocks noGrp="1"/>
          </p:cNvSpPr>
          <p:nvPr>
            <p:ph sz="quarter" idx="1"/>
          </p:nvPr>
        </p:nvSpPr>
        <p:spPr/>
        <p:txBody>
          <a:bodyPr>
            <a:normAutofit fontScale="92500" lnSpcReduction="20000"/>
          </a:bodyPr>
          <a:lstStyle/>
          <a:p>
            <a:pPr marL="0" indent="0">
              <a:buNone/>
            </a:pPr>
            <a:r>
              <a:rPr lang="en-IN" i="1" dirty="0"/>
              <a:t>let arr = ['one', 'two', 'three’];</a:t>
            </a:r>
          </a:p>
          <a:p>
            <a:pPr marL="0" indent="0">
              <a:buNone/>
            </a:pPr>
            <a:r>
              <a:rPr lang="en-IN" i="1" dirty="0">
                <a:solidFill>
                  <a:srgbClr val="FF0000"/>
                </a:solidFill>
              </a:rPr>
              <a:t>Before:</a:t>
            </a:r>
          </a:p>
          <a:p>
            <a:pPr marL="0" indent="0">
              <a:buNone/>
            </a:pPr>
            <a:r>
              <a:rPr lang="en-IN" i="1" dirty="0"/>
              <a:t>let a = arr[0];</a:t>
            </a:r>
          </a:p>
          <a:p>
            <a:pPr marL="0" indent="0">
              <a:buNone/>
            </a:pPr>
            <a:r>
              <a:rPr lang="en-IN" i="1" dirty="0"/>
              <a:t>let b = arr[1];</a:t>
            </a:r>
          </a:p>
          <a:p>
            <a:pPr marL="0" indent="0">
              <a:buNone/>
            </a:pPr>
            <a:endParaRPr lang="en-IN" i="1" dirty="0"/>
          </a:p>
          <a:p>
            <a:pPr marL="0" indent="0">
              <a:buNone/>
            </a:pPr>
            <a:r>
              <a:rPr lang="en-IN" i="1" dirty="0">
                <a:solidFill>
                  <a:srgbClr val="FF0000"/>
                </a:solidFill>
              </a:rPr>
              <a:t>After:</a:t>
            </a:r>
          </a:p>
          <a:p>
            <a:pPr marL="0" indent="0">
              <a:buNone/>
            </a:pPr>
            <a:r>
              <a:rPr lang="en-IN" i="1" dirty="0"/>
              <a:t>let [a,b,c] = arr; console.log(a,b,c); </a:t>
            </a:r>
            <a:r>
              <a:rPr lang="en-IN" i="1" dirty="0">
                <a:solidFill>
                  <a:srgbClr val="00B050"/>
                </a:solidFill>
              </a:rPr>
              <a:t>// array </a:t>
            </a:r>
            <a:r>
              <a:rPr lang="en-IN" i="1" dirty="0" err="1">
                <a:solidFill>
                  <a:srgbClr val="00B050"/>
                </a:solidFill>
              </a:rPr>
              <a:t>destructuring</a:t>
            </a:r>
            <a:endParaRPr lang="en-IN" i="1" dirty="0">
              <a:solidFill>
                <a:srgbClr val="00B050"/>
              </a:solidFill>
            </a:endParaRPr>
          </a:p>
          <a:p>
            <a:pPr marL="0" indent="0">
              <a:buNone/>
            </a:pPr>
            <a:r>
              <a:rPr lang="en-IN" i="1" dirty="0"/>
              <a:t>let [d, ,e] = arr; console.log(d,e); </a:t>
            </a:r>
            <a:r>
              <a:rPr lang="en-IN" i="1" dirty="0">
                <a:solidFill>
                  <a:srgbClr val="00B050"/>
                </a:solidFill>
              </a:rPr>
              <a:t>// skip inbetween items</a:t>
            </a:r>
          </a:p>
          <a:p>
            <a:pPr marL="0" indent="0">
              <a:buNone/>
            </a:pPr>
            <a:r>
              <a:rPr lang="en-IN" i="1" dirty="0"/>
              <a:t>let [f, ...g] = arr; console.log(f,g); </a:t>
            </a:r>
            <a:r>
              <a:rPr lang="en-IN" i="1" dirty="0">
                <a:solidFill>
                  <a:srgbClr val="00B050"/>
                </a:solidFill>
              </a:rPr>
              <a:t>//Assign Remaining Elements to a Single Variable</a:t>
            </a:r>
          </a:p>
          <a:p>
            <a:pPr marL="0" indent="0">
              <a:buNone/>
            </a:pPr>
            <a:r>
              <a:rPr lang="en-IN" i="1" dirty="0"/>
              <a:t>let [h,i,j,k='four']=arr; console.log(j,k); </a:t>
            </a:r>
            <a:r>
              <a:rPr lang="en-IN" i="1" dirty="0">
                <a:solidFill>
                  <a:srgbClr val="00B050"/>
                </a:solidFill>
              </a:rPr>
              <a:t>//default value provided</a:t>
            </a:r>
          </a:p>
          <a:p>
            <a:pPr marL="0" indent="0">
              <a:buNone/>
            </a:pPr>
            <a:r>
              <a:rPr lang="en-IN" i="1" dirty="0"/>
              <a:t>[user.name, user.surname] = "John Smith".split(' ‘); </a:t>
            </a:r>
            <a:r>
              <a:rPr lang="en-IN" i="1" dirty="0">
                <a:solidFill>
                  <a:srgbClr val="00B050"/>
                </a:solidFill>
              </a:rPr>
              <a:t>//also possible</a:t>
            </a:r>
          </a:p>
          <a:p>
            <a:pPr marL="0" indent="0">
              <a:buNone/>
            </a:pPr>
            <a:endParaRPr lang="en-IN" i="1" dirty="0">
              <a:solidFill>
                <a:srgbClr val="00B050"/>
              </a:solidFill>
            </a:endParaRPr>
          </a:p>
        </p:txBody>
      </p:sp>
    </p:spTree>
    <p:extLst>
      <p:ext uri="{BB962C8B-B14F-4D97-AF65-F5344CB8AC3E}">
        <p14:creationId xmlns:p14="http://schemas.microsoft.com/office/powerpoint/2010/main" val="3281965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6790-CF21-4E54-B660-F42928EA816E}"/>
              </a:ext>
            </a:extLst>
          </p:cNvPr>
          <p:cNvSpPr>
            <a:spLocks noGrp="1"/>
          </p:cNvSpPr>
          <p:nvPr>
            <p:ph type="title"/>
          </p:nvPr>
        </p:nvSpPr>
        <p:spPr/>
        <p:txBody>
          <a:bodyPr/>
          <a:lstStyle/>
          <a:p>
            <a:r>
              <a:rPr lang="en-IN" dirty="0"/>
              <a:t>Object Destructuring</a:t>
            </a:r>
          </a:p>
        </p:txBody>
      </p:sp>
      <p:sp>
        <p:nvSpPr>
          <p:cNvPr id="3" name="Content Placeholder 2">
            <a:extLst>
              <a:ext uri="{FF2B5EF4-FFF2-40B4-BE49-F238E27FC236}">
                <a16:creationId xmlns:a16="http://schemas.microsoft.com/office/drawing/2014/main" id="{EF74AEC6-6DEE-42E6-8D66-D39BD230B84A}"/>
              </a:ext>
            </a:extLst>
          </p:cNvPr>
          <p:cNvSpPr>
            <a:spLocks noGrp="1"/>
          </p:cNvSpPr>
          <p:nvPr>
            <p:ph sz="quarter" idx="1"/>
          </p:nvPr>
        </p:nvSpPr>
        <p:spPr/>
        <p:txBody>
          <a:bodyPr>
            <a:normAutofit lnSpcReduction="10000"/>
          </a:bodyPr>
          <a:lstStyle/>
          <a:p>
            <a:r>
              <a:rPr lang="en-IN" i="1" dirty="0"/>
              <a:t>let user = { </a:t>
            </a:r>
            <a:r>
              <a:rPr lang="en-IN" i="1" dirty="0" err="1"/>
              <a:t>fname</a:t>
            </a:r>
            <a:r>
              <a:rPr lang="en-IN" i="1" dirty="0"/>
              <a:t>:"john", </a:t>
            </a:r>
            <a:r>
              <a:rPr lang="en-IN" i="1" dirty="0" err="1"/>
              <a:t>lname</a:t>
            </a:r>
            <a:r>
              <a:rPr lang="en-IN" i="1" dirty="0"/>
              <a:t>:"</a:t>
            </a:r>
            <a:r>
              <a:rPr lang="en-IN" i="1" dirty="0" err="1"/>
              <a:t>britto</a:t>
            </a:r>
            <a:r>
              <a:rPr lang="en-IN" i="1" dirty="0"/>
              <a:t>" };</a:t>
            </a:r>
          </a:p>
          <a:p>
            <a:endParaRPr lang="en-IN" i="1" dirty="0"/>
          </a:p>
          <a:p>
            <a:r>
              <a:rPr lang="en-IN" i="1" dirty="0">
                <a:solidFill>
                  <a:srgbClr val="00B050"/>
                </a:solidFill>
              </a:rPr>
              <a:t>//before es6</a:t>
            </a:r>
          </a:p>
          <a:p>
            <a:r>
              <a:rPr lang="en-IN" i="1" dirty="0"/>
              <a:t>let a = </a:t>
            </a:r>
            <a:r>
              <a:rPr lang="en-IN" i="1" dirty="0" err="1"/>
              <a:t>user.fname</a:t>
            </a:r>
            <a:r>
              <a:rPr lang="en-IN" i="1" dirty="0"/>
              <a:t>; let b = </a:t>
            </a:r>
            <a:r>
              <a:rPr lang="en-IN" i="1" dirty="0" err="1"/>
              <a:t>user.lname</a:t>
            </a:r>
            <a:r>
              <a:rPr lang="en-IN" i="1" dirty="0"/>
              <a:t>; </a:t>
            </a:r>
          </a:p>
          <a:p>
            <a:endParaRPr lang="en-IN" i="1" dirty="0"/>
          </a:p>
          <a:p>
            <a:r>
              <a:rPr lang="en-IN" i="1" dirty="0">
                <a:solidFill>
                  <a:srgbClr val="00B050"/>
                </a:solidFill>
              </a:rPr>
              <a:t>//after es6</a:t>
            </a:r>
            <a:endParaRPr lang="en-IN" i="1" dirty="0"/>
          </a:p>
          <a:p>
            <a:r>
              <a:rPr lang="en-IN" i="1" dirty="0"/>
              <a:t>let {</a:t>
            </a:r>
            <a:r>
              <a:rPr lang="en-IN" i="1" dirty="0" err="1"/>
              <a:t>fname,lname</a:t>
            </a:r>
            <a:r>
              <a:rPr lang="en-IN" i="1" dirty="0"/>
              <a:t>} = user; console.log(</a:t>
            </a:r>
            <a:r>
              <a:rPr lang="en-IN" i="1" dirty="0" err="1"/>
              <a:t>fname,lname</a:t>
            </a:r>
            <a:r>
              <a:rPr lang="en-IN" i="1" dirty="0"/>
              <a:t>); </a:t>
            </a:r>
          </a:p>
          <a:p>
            <a:r>
              <a:rPr lang="en-IN" i="1" dirty="0"/>
              <a:t>let {</a:t>
            </a:r>
            <a:r>
              <a:rPr lang="en-IN" i="1" dirty="0" err="1"/>
              <a:t>fname:c,lname:d,e</a:t>
            </a:r>
            <a:r>
              <a:rPr lang="en-IN" i="1" dirty="0"/>
              <a:t>=100} = user; console.log(</a:t>
            </a:r>
            <a:r>
              <a:rPr lang="en-IN" i="1" dirty="0" err="1"/>
              <a:t>c,d,e</a:t>
            </a:r>
            <a:r>
              <a:rPr lang="en-IN" i="1" dirty="0"/>
              <a:t>); </a:t>
            </a:r>
            <a:r>
              <a:rPr lang="en-IN" i="1" dirty="0">
                <a:solidFill>
                  <a:srgbClr val="00B050"/>
                </a:solidFill>
              </a:rPr>
              <a:t>//own names &amp; default values</a:t>
            </a:r>
          </a:p>
          <a:p>
            <a:r>
              <a:rPr lang="en-IN" i="1" dirty="0"/>
              <a:t>let {...g} = user; console.log(g) </a:t>
            </a:r>
            <a:r>
              <a:rPr lang="en-IN" i="1" dirty="0">
                <a:solidFill>
                  <a:srgbClr val="00B050"/>
                </a:solidFill>
              </a:rPr>
              <a:t>// rest parameter</a:t>
            </a:r>
          </a:p>
        </p:txBody>
      </p:sp>
    </p:spTree>
    <p:extLst>
      <p:ext uri="{BB962C8B-B14F-4D97-AF65-F5344CB8AC3E}">
        <p14:creationId xmlns:p14="http://schemas.microsoft.com/office/powerpoint/2010/main" val="907052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17FF2-1E97-46AD-950F-91F0F5657985}"/>
              </a:ext>
            </a:extLst>
          </p:cNvPr>
          <p:cNvSpPr>
            <a:spLocks noGrp="1"/>
          </p:cNvSpPr>
          <p:nvPr>
            <p:ph type="title"/>
          </p:nvPr>
        </p:nvSpPr>
        <p:spPr/>
        <p:txBody>
          <a:bodyPr/>
          <a:lstStyle/>
          <a:p>
            <a:r>
              <a:rPr lang="en-IN" dirty="0"/>
              <a:t>Nested Destructuring</a:t>
            </a:r>
          </a:p>
        </p:txBody>
      </p:sp>
      <p:pic>
        <p:nvPicPr>
          <p:cNvPr id="5" name="Content Placeholder 4">
            <a:extLst>
              <a:ext uri="{FF2B5EF4-FFF2-40B4-BE49-F238E27FC236}">
                <a16:creationId xmlns:a16="http://schemas.microsoft.com/office/drawing/2014/main" id="{6EC9D0D8-2BA5-4281-8F1B-ADC57420282F}"/>
              </a:ext>
            </a:extLst>
          </p:cNvPr>
          <p:cNvPicPr>
            <a:picLocks noGrp="1" noChangeAspect="1"/>
          </p:cNvPicPr>
          <p:nvPr>
            <p:ph sz="quarter" idx="1"/>
          </p:nvPr>
        </p:nvPicPr>
        <p:blipFill>
          <a:blip r:embed="rId2"/>
          <a:stretch>
            <a:fillRect/>
          </a:stretch>
        </p:blipFill>
        <p:spPr>
          <a:xfrm>
            <a:off x="0" y="1736812"/>
            <a:ext cx="9361039" cy="3384376"/>
          </a:xfrm>
        </p:spPr>
      </p:pic>
    </p:spTree>
    <p:extLst>
      <p:ext uri="{BB962C8B-B14F-4D97-AF65-F5344CB8AC3E}">
        <p14:creationId xmlns:p14="http://schemas.microsoft.com/office/powerpoint/2010/main" val="3232238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8F538-062E-4D2A-ADDE-A111BFF4F019}"/>
              </a:ext>
            </a:extLst>
          </p:cNvPr>
          <p:cNvSpPr>
            <a:spLocks noGrp="1"/>
          </p:cNvSpPr>
          <p:nvPr>
            <p:ph type="title"/>
          </p:nvPr>
        </p:nvSpPr>
        <p:spPr/>
        <p:txBody>
          <a:bodyPr/>
          <a:lstStyle/>
          <a:p>
            <a:r>
              <a:rPr lang="en-IN" dirty="0"/>
              <a:t>Object.keys,values,entries</a:t>
            </a:r>
          </a:p>
        </p:txBody>
      </p:sp>
      <p:sp>
        <p:nvSpPr>
          <p:cNvPr id="3" name="Content Placeholder 2">
            <a:extLst>
              <a:ext uri="{FF2B5EF4-FFF2-40B4-BE49-F238E27FC236}">
                <a16:creationId xmlns:a16="http://schemas.microsoft.com/office/drawing/2014/main" id="{C0AF134B-D564-4F04-BF7E-E39DF0027B31}"/>
              </a:ext>
            </a:extLst>
          </p:cNvPr>
          <p:cNvSpPr>
            <a:spLocks noGrp="1"/>
          </p:cNvSpPr>
          <p:nvPr>
            <p:ph sz="quarter" idx="1"/>
          </p:nvPr>
        </p:nvSpPr>
        <p:spPr/>
        <p:txBody>
          <a:bodyPr>
            <a:normAutofit fontScale="70000" lnSpcReduction="20000"/>
          </a:bodyPr>
          <a:lstStyle/>
          <a:p>
            <a:pPr marL="0" indent="0">
              <a:buNone/>
            </a:pPr>
            <a:endParaRPr lang="en-IN" i="1" dirty="0"/>
          </a:p>
          <a:p>
            <a:pPr marL="0" indent="0">
              <a:buNone/>
            </a:pPr>
            <a:r>
              <a:rPr lang="en-IN" i="1" dirty="0"/>
              <a:t>let salaries = {"John": 1000};</a:t>
            </a:r>
          </a:p>
          <a:p>
            <a:pPr marL="0" indent="0">
              <a:buNone/>
            </a:pPr>
            <a:br>
              <a:rPr lang="en-IN" i="1" dirty="0"/>
            </a:br>
            <a:r>
              <a:rPr lang="en-IN" i="1" dirty="0"/>
              <a:t>function sumSalaries(salaries) {</a:t>
            </a:r>
          </a:p>
          <a:p>
            <a:pPr marL="0" indent="0">
              <a:buNone/>
            </a:pPr>
            <a:r>
              <a:rPr lang="en-IN" i="1" dirty="0"/>
              <a:t> for (let values of Object.values(salaries)) { console.log(`values ${values}`); }</a:t>
            </a:r>
          </a:p>
          <a:p>
            <a:pPr marL="0" indent="0">
              <a:buNone/>
            </a:pPr>
            <a:r>
              <a:rPr lang="en-IN" i="1" dirty="0"/>
              <a:t> for (let keys of Object.keys(salaries)) { console.log(`key ${keys}`); }</a:t>
            </a:r>
          </a:p>
          <a:p>
            <a:pPr marL="0" indent="0">
              <a:buNone/>
            </a:pPr>
            <a:r>
              <a:rPr lang="en-IN" i="1" dirty="0"/>
              <a:t> for (let</a:t>
            </a:r>
            <a:r>
              <a:rPr lang="en-IN" i="1" dirty="0">
                <a:solidFill>
                  <a:srgbClr val="FF0000"/>
                </a:solidFill>
              </a:rPr>
              <a:t> [keys,values] </a:t>
            </a:r>
            <a:r>
              <a:rPr lang="en-IN" i="1" dirty="0"/>
              <a:t>of Object.entries(salaries)) {</a:t>
            </a:r>
          </a:p>
          <a:p>
            <a:pPr marL="0" indent="0">
              <a:buNone/>
            </a:pPr>
            <a:r>
              <a:rPr lang="en-IN" i="1" dirty="0"/>
              <a:t>    console.log(`key ${keys} &amp; values ${values}`);</a:t>
            </a:r>
          </a:p>
          <a:p>
            <a:pPr marL="0" indent="0">
              <a:buNone/>
            </a:pPr>
            <a:r>
              <a:rPr lang="en-IN" i="1" dirty="0"/>
              <a:t>  }</a:t>
            </a:r>
          </a:p>
          <a:p>
            <a:pPr marL="0" indent="0">
              <a:buNone/>
            </a:pPr>
            <a:r>
              <a:rPr lang="en-IN" i="1" dirty="0"/>
              <a:t>}</a:t>
            </a:r>
          </a:p>
          <a:p>
            <a:pPr marL="0" indent="0">
              <a:buNone/>
            </a:pPr>
            <a:endParaRPr lang="en-IN" i="1" dirty="0"/>
          </a:p>
          <a:p>
            <a:pPr marL="0" indent="0">
              <a:buNone/>
            </a:pPr>
            <a:r>
              <a:rPr lang="en-IN" i="1" dirty="0"/>
              <a:t>sumSalaries(salaries);</a:t>
            </a:r>
          </a:p>
          <a:p>
            <a:pPr marL="0" indent="0">
              <a:buNone/>
            </a:pPr>
            <a:r>
              <a:rPr lang="en-IN" i="1" dirty="0">
                <a:solidFill>
                  <a:srgbClr val="FF0000"/>
                </a:solidFill>
              </a:rPr>
              <a:t>//key John</a:t>
            </a:r>
          </a:p>
          <a:p>
            <a:pPr marL="0" indent="0">
              <a:buNone/>
            </a:pPr>
            <a:r>
              <a:rPr lang="en-IN" i="1" dirty="0">
                <a:solidFill>
                  <a:srgbClr val="FF0000"/>
                </a:solidFill>
              </a:rPr>
              <a:t>//values 1000</a:t>
            </a:r>
            <a:endParaRPr lang="en-IN" i="1" dirty="0"/>
          </a:p>
          <a:p>
            <a:pPr marL="0" indent="0">
              <a:buNone/>
            </a:pPr>
            <a:r>
              <a:rPr lang="en-IN" i="1" dirty="0">
                <a:solidFill>
                  <a:srgbClr val="FF0000"/>
                </a:solidFill>
              </a:rPr>
              <a:t>//key John &amp; values 1000</a:t>
            </a:r>
          </a:p>
        </p:txBody>
      </p:sp>
      <p:cxnSp>
        <p:nvCxnSpPr>
          <p:cNvPr id="5" name="Straight Arrow Connector 4">
            <a:extLst>
              <a:ext uri="{FF2B5EF4-FFF2-40B4-BE49-F238E27FC236}">
                <a16:creationId xmlns:a16="http://schemas.microsoft.com/office/drawing/2014/main" id="{6AF523CF-92CE-4DA1-B531-B8AA57F006A6}"/>
              </a:ext>
            </a:extLst>
          </p:cNvPr>
          <p:cNvCxnSpPr/>
          <p:nvPr/>
        </p:nvCxnSpPr>
        <p:spPr>
          <a:xfrm>
            <a:off x="2195736" y="3284984"/>
            <a:ext cx="2808312" cy="1368152"/>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952C6696-F0C4-459E-A831-1FF724AD4C63}"/>
              </a:ext>
            </a:extLst>
          </p:cNvPr>
          <p:cNvSpPr txBox="1"/>
          <p:nvPr/>
        </p:nvSpPr>
        <p:spPr>
          <a:xfrm>
            <a:off x="4929083" y="4581128"/>
            <a:ext cx="1363643" cy="369332"/>
          </a:xfrm>
          <a:prstGeom prst="rect">
            <a:avLst/>
          </a:prstGeom>
          <a:noFill/>
        </p:spPr>
        <p:txBody>
          <a:bodyPr wrap="none" rtlCol="0">
            <a:spAutoFit/>
          </a:bodyPr>
          <a:lstStyle/>
          <a:p>
            <a:r>
              <a:rPr lang="en-IN" dirty="0"/>
              <a:t>Destructuring</a:t>
            </a:r>
          </a:p>
        </p:txBody>
      </p:sp>
    </p:spTree>
    <p:extLst>
      <p:ext uri="{BB962C8B-B14F-4D97-AF65-F5344CB8AC3E}">
        <p14:creationId xmlns:p14="http://schemas.microsoft.com/office/powerpoint/2010/main" val="2737144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01DB0-61E5-4EA7-846D-AC8E2278DC9E}"/>
              </a:ext>
            </a:extLst>
          </p:cNvPr>
          <p:cNvSpPr>
            <a:spLocks noGrp="1"/>
          </p:cNvSpPr>
          <p:nvPr>
            <p:ph type="title"/>
          </p:nvPr>
        </p:nvSpPr>
        <p:spPr/>
        <p:txBody>
          <a:bodyPr>
            <a:normAutofit/>
          </a:bodyPr>
          <a:lstStyle/>
          <a:p>
            <a:r>
              <a:rPr lang="en-IN" dirty="0"/>
              <a:t>Call, Bind and Apply in JavaScript</a:t>
            </a:r>
          </a:p>
        </p:txBody>
      </p:sp>
      <p:sp>
        <p:nvSpPr>
          <p:cNvPr id="3" name="Content Placeholder 2">
            <a:extLst>
              <a:ext uri="{FF2B5EF4-FFF2-40B4-BE49-F238E27FC236}">
                <a16:creationId xmlns:a16="http://schemas.microsoft.com/office/drawing/2014/main" id="{69E4BEFE-8A3D-43EF-AFA0-F7DF029F7B8F}"/>
              </a:ext>
            </a:extLst>
          </p:cNvPr>
          <p:cNvSpPr>
            <a:spLocks noGrp="1"/>
          </p:cNvSpPr>
          <p:nvPr>
            <p:ph sz="quarter" idx="1"/>
          </p:nvPr>
        </p:nvSpPr>
        <p:spPr/>
        <p:txBody>
          <a:bodyPr>
            <a:normAutofit lnSpcReduction="10000"/>
          </a:bodyPr>
          <a:lstStyle/>
          <a:p>
            <a:r>
              <a:rPr lang="en-IN" dirty="0"/>
              <a:t>In other object-oriented programming languages, the this keyword always refers to the current instance of the class. Whereas in JavaScript, </a:t>
            </a:r>
            <a:r>
              <a:rPr lang="en-IN" dirty="0">
                <a:solidFill>
                  <a:srgbClr val="FF0000"/>
                </a:solidFill>
              </a:rPr>
              <a:t>the value of this depends on how a function is called.</a:t>
            </a:r>
          </a:p>
          <a:p>
            <a:endParaRPr lang="en-IN" dirty="0">
              <a:solidFill>
                <a:srgbClr val="FF0000"/>
              </a:solidFill>
            </a:endParaRPr>
          </a:p>
          <a:p>
            <a:pPr marL="274320" lvl="1" indent="0">
              <a:buNone/>
            </a:pPr>
            <a:r>
              <a:rPr lang="en-IN" i="1" dirty="0"/>
              <a:t>let person = {name:"john", print(){console.log(this.name)}};</a:t>
            </a:r>
          </a:p>
          <a:p>
            <a:pPr marL="274320" lvl="1" indent="0">
              <a:buNone/>
            </a:pPr>
            <a:r>
              <a:rPr lang="en-IN" i="1" dirty="0"/>
              <a:t>person.print(); </a:t>
            </a:r>
            <a:r>
              <a:rPr lang="en-IN" i="1" dirty="0">
                <a:solidFill>
                  <a:srgbClr val="FF0000"/>
                </a:solidFill>
              </a:rPr>
              <a:t>//function calling with person obj reference </a:t>
            </a:r>
          </a:p>
          <a:p>
            <a:pPr marL="274320" lvl="1" indent="0">
              <a:buNone/>
            </a:pPr>
            <a:r>
              <a:rPr lang="en-IN" i="1" dirty="0">
                <a:solidFill>
                  <a:srgbClr val="00B050"/>
                </a:solidFill>
              </a:rPr>
              <a:t>// john </a:t>
            </a:r>
          </a:p>
          <a:p>
            <a:pPr marL="274320" lvl="1" indent="0">
              <a:buNone/>
            </a:pPr>
            <a:r>
              <a:rPr lang="en-IN" i="1" dirty="0"/>
              <a:t>let name = person.print; </a:t>
            </a:r>
          </a:p>
          <a:p>
            <a:pPr marL="274320" lvl="1" indent="0">
              <a:buNone/>
            </a:pPr>
            <a:r>
              <a:rPr lang="en-IN" i="1" dirty="0"/>
              <a:t>name(); </a:t>
            </a:r>
            <a:r>
              <a:rPr lang="en-IN" i="1" dirty="0">
                <a:solidFill>
                  <a:srgbClr val="FF0000"/>
                </a:solidFill>
              </a:rPr>
              <a:t>// called without obj reference (global obj referred)</a:t>
            </a:r>
          </a:p>
          <a:p>
            <a:pPr marL="274320" lvl="1" indent="0">
              <a:buNone/>
            </a:pPr>
            <a:r>
              <a:rPr lang="en-IN" i="1" dirty="0">
                <a:solidFill>
                  <a:srgbClr val="00B050"/>
                </a:solidFill>
              </a:rPr>
              <a:t>// undefined</a:t>
            </a:r>
          </a:p>
        </p:txBody>
      </p:sp>
    </p:spTree>
    <p:extLst>
      <p:ext uri="{BB962C8B-B14F-4D97-AF65-F5344CB8AC3E}">
        <p14:creationId xmlns:p14="http://schemas.microsoft.com/office/powerpoint/2010/main" val="13620385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2148</TotalTime>
  <Words>1489</Words>
  <Application>Microsoft Office PowerPoint</Application>
  <PresentationFormat>On-screen Show (4:3)</PresentationFormat>
  <Paragraphs>167</Paragraphs>
  <Slides>19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Franklin Gothic Book</vt:lpstr>
      <vt:lpstr>Perpetua</vt:lpstr>
      <vt:lpstr>Wingdings 2</vt:lpstr>
      <vt:lpstr>Equity</vt:lpstr>
      <vt:lpstr>Special Notes</vt:lpstr>
      <vt:lpstr>Contents</vt:lpstr>
      <vt:lpstr>Transpilers</vt:lpstr>
      <vt:lpstr>Polyfills</vt:lpstr>
      <vt:lpstr>Array Destructuring</vt:lpstr>
      <vt:lpstr>Object Destructuring</vt:lpstr>
      <vt:lpstr>Nested Destructuring</vt:lpstr>
      <vt:lpstr>Object.keys,values,entries</vt:lpstr>
      <vt:lpstr>Call, Bind and Apply in JavaScript</vt:lpstr>
      <vt:lpstr>Issue : this in JavaScript</vt:lpstr>
      <vt:lpstr>Call( ), Bind( ), and Apply( ) to Rescue</vt:lpstr>
      <vt:lpstr>Call( ), Bind( ), and Apply( ) to Rescue</vt:lpstr>
      <vt:lpstr>Call( ), Bind( ), and Apply( ) to Rescue</vt:lpstr>
      <vt:lpstr>Error handling, "try...catch"</vt:lpstr>
      <vt:lpstr>Error Object</vt:lpstr>
      <vt:lpstr>throw</vt:lpstr>
      <vt:lpstr>instanceof</vt:lpstr>
      <vt:lpstr>Rest parameters</vt:lpstr>
      <vt:lpstr>Spread syntax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Natarajan</dc:creator>
  <cp:lastModifiedBy>Natarajan</cp:lastModifiedBy>
  <cp:revision>794</cp:revision>
  <dcterms:created xsi:type="dcterms:W3CDTF">2021-08-29T06:36:57Z</dcterms:created>
  <dcterms:modified xsi:type="dcterms:W3CDTF">2021-09-10T12:44:58Z</dcterms:modified>
</cp:coreProperties>
</file>