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306" r:id="rId4"/>
    <p:sldId id="289" r:id="rId5"/>
    <p:sldId id="307" r:id="rId6"/>
    <p:sldId id="290" r:id="rId7"/>
    <p:sldId id="309" r:id="rId8"/>
    <p:sldId id="305" r:id="rId9"/>
    <p:sldId id="262" r:id="rId10"/>
    <p:sldId id="296" r:id="rId11"/>
    <p:sldId id="298" r:id="rId12"/>
    <p:sldId id="275" r:id="rId13"/>
    <p:sldId id="291" r:id="rId14"/>
    <p:sldId id="299" r:id="rId15"/>
    <p:sldId id="300" r:id="rId16"/>
    <p:sldId id="268" r:id="rId17"/>
    <p:sldId id="301" r:id="rId18"/>
    <p:sldId id="288" r:id="rId19"/>
    <p:sldId id="276" r:id="rId20"/>
    <p:sldId id="294" r:id="rId21"/>
    <p:sldId id="279" r:id="rId22"/>
    <p:sldId id="285" r:id="rId23"/>
    <p:sldId id="280" r:id="rId24"/>
    <p:sldId id="292" r:id="rId25"/>
    <p:sldId id="287" r:id="rId26"/>
    <p:sldId id="304" r:id="rId27"/>
    <p:sldId id="259" r:id="rId28"/>
    <p:sldId id="273" r:id="rId29"/>
    <p:sldId id="310" r:id="rId30"/>
    <p:sldId id="282" r:id="rId31"/>
    <p:sldId id="311" r:id="rId32"/>
    <p:sldId id="283" r:id="rId33"/>
    <p:sldId id="31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F6DF3A-2E00-4A4B-946B-7160D574F35C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754455-721F-4691-A77F-26CEB0D42848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E3E3EC33-7AA3-4B68-8B6F-2AB0A3F49FCB}" type="parTrans" cxnId="{A0139716-47F8-4D3D-B317-5F1F31EBD0BE}">
      <dgm:prSet/>
      <dgm:spPr/>
      <dgm:t>
        <a:bodyPr/>
        <a:lstStyle/>
        <a:p>
          <a:endParaRPr lang="en-US"/>
        </a:p>
      </dgm:t>
    </dgm:pt>
    <dgm:pt modelId="{275B5E2D-942A-4077-9B8A-9B6862F9BBA7}" type="sibTrans" cxnId="{A0139716-47F8-4D3D-B317-5F1F31EBD0BE}">
      <dgm:prSet/>
      <dgm:spPr/>
      <dgm:t>
        <a:bodyPr/>
        <a:lstStyle/>
        <a:p>
          <a:endParaRPr lang="en-US"/>
        </a:p>
      </dgm:t>
    </dgm:pt>
    <dgm:pt modelId="{19F7CDEE-3352-40E0-8D82-19D9B5726FC5}">
      <dgm:prSet/>
      <dgm:spPr/>
      <dgm:t>
        <a:bodyPr/>
        <a:lstStyle/>
        <a:p>
          <a:r>
            <a:rPr lang="en-US" dirty="0"/>
            <a:t>Soil, Geography and Weather data</a:t>
          </a:r>
        </a:p>
      </dgm:t>
    </dgm:pt>
    <dgm:pt modelId="{DDE59DE0-7CC1-413F-981E-A524B29A5BD8}" type="parTrans" cxnId="{E2A73901-A755-4E68-869F-A0DB975889BD}">
      <dgm:prSet/>
      <dgm:spPr/>
      <dgm:t>
        <a:bodyPr/>
        <a:lstStyle/>
        <a:p>
          <a:endParaRPr lang="en-US"/>
        </a:p>
      </dgm:t>
    </dgm:pt>
    <dgm:pt modelId="{D7571875-3534-48FB-96C2-D9BA1142F7C2}" type="sibTrans" cxnId="{E2A73901-A755-4E68-869F-A0DB975889BD}">
      <dgm:prSet/>
      <dgm:spPr/>
      <dgm:t>
        <a:bodyPr/>
        <a:lstStyle/>
        <a:p>
          <a:endParaRPr lang="en-US"/>
        </a:p>
      </dgm:t>
    </dgm:pt>
    <dgm:pt modelId="{D4266DF6-DF46-43D9-B5D5-8DF946395AD9}">
      <dgm:prSet/>
      <dgm:spPr/>
      <dgm:t>
        <a:bodyPr/>
        <a:lstStyle/>
        <a:p>
          <a:r>
            <a:rPr lang="en-US" dirty="0"/>
            <a:t>OBJECTIVE 1</a:t>
          </a:r>
        </a:p>
      </dgm:t>
    </dgm:pt>
    <dgm:pt modelId="{8F12F3D3-9B0F-485D-8C16-4901F2D86FFB}" type="parTrans" cxnId="{EA08868E-3FE2-4617-9D42-6281B9098090}">
      <dgm:prSet/>
      <dgm:spPr/>
      <dgm:t>
        <a:bodyPr/>
        <a:lstStyle/>
        <a:p>
          <a:endParaRPr lang="en-US"/>
        </a:p>
      </dgm:t>
    </dgm:pt>
    <dgm:pt modelId="{B6CF8A67-F297-4E95-9F34-1C7B143A5D8C}" type="sibTrans" cxnId="{EA08868E-3FE2-4617-9D42-6281B9098090}">
      <dgm:prSet/>
      <dgm:spPr/>
      <dgm:t>
        <a:bodyPr/>
        <a:lstStyle/>
        <a:p>
          <a:endParaRPr lang="en-US"/>
        </a:p>
      </dgm:t>
    </dgm:pt>
    <dgm:pt modelId="{135E52D4-2497-400B-8EF8-75E7B299BC03}">
      <dgm:prSet/>
      <dgm:spPr/>
      <dgm:t>
        <a:bodyPr/>
        <a:lstStyle/>
        <a:p>
          <a:r>
            <a:rPr lang="en-US" dirty="0"/>
            <a:t>Develop stress metrics : Heat &amp; Drought</a:t>
          </a:r>
        </a:p>
      </dgm:t>
    </dgm:pt>
    <dgm:pt modelId="{7AFE0684-19F9-4630-AD9F-E0022CBE26FF}" type="parTrans" cxnId="{0768D473-B180-4827-8338-637ECE716C9C}">
      <dgm:prSet/>
      <dgm:spPr/>
      <dgm:t>
        <a:bodyPr/>
        <a:lstStyle/>
        <a:p>
          <a:endParaRPr lang="en-US"/>
        </a:p>
      </dgm:t>
    </dgm:pt>
    <dgm:pt modelId="{8B52B586-5528-4A0C-8D2A-19E66FB653BC}" type="sibTrans" cxnId="{0768D473-B180-4827-8338-637ECE716C9C}">
      <dgm:prSet/>
      <dgm:spPr/>
      <dgm:t>
        <a:bodyPr/>
        <a:lstStyle/>
        <a:p>
          <a:endParaRPr lang="en-US"/>
        </a:p>
      </dgm:t>
    </dgm:pt>
    <dgm:pt modelId="{007C8585-AF15-420E-8D83-F5958846D617}">
      <dgm:prSet/>
      <dgm:spPr/>
      <dgm:t>
        <a:bodyPr/>
        <a:lstStyle/>
        <a:p>
          <a:r>
            <a:rPr lang="en-US" dirty="0"/>
            <a:t>OBJECTIVE 2</a:t>
          </a:r>
        </a:p>
      </dgm:t>
    </dgm:pt>
    <dgm:pt modelId="{8D388B08-A3A0-4286-A3AF-A31249C58907}" type="parTrans" cxnId="{13B714CF-6589-49D9-A5C3-8EA2DD79198C}">
      <dgm:prSet/>
      <dgm:spPr/>
      <dgm:t>
        <a:bodyPr/>
        <a:lstStyle/>
        <a:p>
          <a:endParaRPr lang="en-US"/>
        </a:p>
      </dgm:t>
    </dgm:pt>
    <dgm:pt modelId="{D1EFD1F1-2A99-4381-9A09-4279EA2D8785}" type="sibTrans" cxnId="{13B714CF-6589-49D9-A5C3-8EA2DD79198C}">
      <dgm:prSet/>
      <dgm:spPr/>
      <dgm:t>
        <a:bodyPr/>
        <a:lstStyle/>
        <a:p>
          <a:endParaRPr lang="en-US"/>
        </a:p>
      </dgm:t>
    </dgm:pt>
    <dgm:pt modelId="{9D73CF43-F983-4EAB-9C7C-BECFA4D94382}">
      <dgm:prSet/>
      <dgm:spPr/>
      <dgm:t>
        <a:bodyPr/>
        <a:lstStyle/>
        <a:p>
          <a:r>
            <a:rPr lang="en-US" dirty="0"/>
            <a:t>Find resistant Hybrids </a:t>
          </a:r>
        </a:p>
      </dgm:t>
    </dgm:pt>
    <dgm:pt modelId="{D4A499DC-8B64-446E-906E-024CFA7D1B36}" type="parTrans" cxnId="{56F1877D-7686-4399-B31D-20935C0A5F2E}">
      <dgm:prSet/>
      <dgm:spPr/>
      <dgm:t>
        <a:bodyPr/>
        <a:lstStyle/>
        <a:p>
          <a:endParaRPr lang="en-US"/>
        </a:p>
      </dgm:t>
    </dgm:pt>
    <dgm:pt modelId="{55FE3BEA-3007-4281-8832-2B2F4E4CFF0F}" type="sibTrans" cxnId="{56F1877D-7686-4399-B31D-20935C0A5F2E}">
      <dgm:prSet/>
      <dgm:spPr/>
      <dgm:t>
        <a:bodyPr/>
        <a:lstStyle/>
        <a:p>
          <a:endParaRPr lang="en-US"/>
        </a:p>
      </dgm:t>
    </dgm:pt>
    <dgm:pt modelId="{B34BCA0D-31A3-4DF7-A6DF-3B9180E1AED9}" type="pres">
      <dgm:prSet presAssocID="{C5F6DF3A-2E00-4A4B-946B-7160D574F35C}" presName="Name0" presStyleCnt="0">
        <dgm:presLayoutVars>
          <dgm:dir/>
          <dgm:animLvl val="lvl"/>
          <dgm:resizeHandles val="exact"/>
        </dgm:presLayoutVars>
      </dgm:prSet>
      <dgm:spPr/>
    </dgm:pt>
    <dgm:pt modelId="{A16CEE48-A7E3-4074-A03E-A390C78A96BC}" type="pres">
      <dgm:prSet presAssocID="{90754455-721F-4691-A77F-26CEB0D42848}" presName="linNode" presStyleCnt="0"/>
      <dgm:spPr/>
    </dgm:pt>
    <dgm:pt modelId="{AA50351A-08B9-49A3-A87D-D9795E8B103E}" type="pres">
      <dgm:prSet presAssocID="{90754455-721F-4691-A77F-26CEB0D42848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2982B3E6-A90F-4121-A910-6499C684DDF7}" type="pres">
      <dgm:prSet presAssocID="{90754455-721F-4691-A77F-26CEB0D42848}" presName="descendantText" presStyleLbl="alignAccFollowNode1" presStyleIdx="0" presStyleCnt="3">
        <dgm:presLayoutVars>
          <dgm:bulletEnabled/>
        </dgm:presLayoutVars>
      </dgm:prSet>
      <dgm:spPr/>
    </dgm:pt>
    <dgm:pt modelId="{0BE33336-7257-4525-A950-5071F887A3B6}" type="pres">
      <dgm:prSet presAssocID="{275B5E2D-942A-4077-9B8A-9B6862F9BBA7}" presName="sp" presStyleCnt="0"/>
      <dgm:spPr/>
    </dgm:pt>
    <dgm:pt modelId="{2D722566-FDF1-4F17-9CB9-F3D9F75EEAC2}" type="pres">
      <dgm:prSet presAssocID="{D4266DF6-DF46-43D9-B5D5-8DF946395AD9}" presName="linNode" presStyleCnt="0"/>
      <dgm:spPr/>
    </dgm:pt>
    <dgm:pt modelId="{DB49FCFD-8601-41A9-AAD4-241839748C7C}" type="pres">
      <dgm:prSet presAssocID="{D4266DF6-DF46-43D9-B5D5-8DF946395AD9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3BC7DE32-7D45-4B61-B7D8-07D8CFAAADB1}" type="pres">
      <dgm:prSet presAssocID="{D4266DF6-DF46-43D9-B5D5-8DF946395AD9}" presName="descendantText" presStyleLbl="alignAccFollowNode1" presStyleIdx="1" presStyleCnt="3">
        <dgm:presLayoutVars>
          <dgm:bulletEnabled/>
        </dgm:presLayoutVars>
      </dgm:prSet>
      <dgm:spPr/>
    </dgm:pt>
    <dgm:pt modelId="{FB2BCF27-90BD-4AC0-8EDD-8CB2FA9DDC6D}" type="pres">
      <dgm:prSet presAssocID="{B6CF8A67-F297-4E95-9F34-1C7B143A5D8C}" presName="sp" presStyleCnt="0"/>
      <dgm:spPr/>
    </dgm:pt>
    <dgm:pt modelId="{82986B29-20AA-4125-BF6F-2E0B7D2F5564}" type="pres">
      <dgm:prSet presAssocID="{007C8585-AF15-420E-8D83-F5958846D617}" presName="linNode" presStyleCnt="0"/>
      <dgm:spPr/>
    </dgm:pt>
    <dgm:pt modelId="{AA444002-BAEB-4560-9E33-CC6DC67C8A5D}" type="pres">
      <dgm:prSet presAssocID="{007C8585-AF15-420E-8D83-F5958846D617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ED55634B-EF13-4BD1-83D6-7B9DCA6031AB}" type="pres">
      <dgm:prSet presAssocID="{007C8585-AF15-420E-8D83-F5958846D617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2A73901-A755-4E68-869F-A0DB975889BD}" srcId="{90754455-721F-4691-A77F-26CEB0D42848}" destId="{19F7CDEE-3352-40E0-8D82-19D9B5726FC5}" srcOrd="0" destOrd="0" parTransId="{DDE59DE0-7CC1-413F-981E-A524B29A5BD8}" sibTransId="{D7571875-3534-48FB-96C2-D9BA1142F7C2}"/>
    <dgm:cxn modelId="{A0139716-47F8-4D3D-B317-5F1F31EBD0BE}" srcId="{C5F6DF3A-2E00-4A4B-946B-7160D574F35C}" destId="{90754455-721F-4691-A77F-26CEB0D42848}" srcOrd="0" destOrd="0" parTransId="{E3E3EC33-7AA3-4B68-8B6F-2AB0A3F49FCB}" sibTransId="{275B5E2D-942A-4077-9B8A-9B6862F9BBA7}"/>
    <dgm:cxn modelId="{F9123D18-5FA3-424F-8E22-FFBA110AAF38}" type="presOf" srcId="{9D73CF43-F983-4EAB-9C7C-BECFA4D94382}" destId="{ED55634B-EF13-4BD1-83D6-7B9DCA6031AB}" srcOrd="0" destOrd="0" presId="urn:microsoft.com/office/officeart/2016/7/layout/VerticalSolidActionList"/>
    <dgm:cxn modelId="{8198D520-BAE2-4967-9A0E-B4ED57961FC1}" type="presOf" srcId="{C5F6DF3A-2E00-4A4B-946B-7160D574F35C}" destId="{B34BCA0D-31A3-4DF7-A6DF-3B9180E1AED9}" srcOrd="0" destOrd="0" presId="urn:microsoft.com/office/officeart/2016/7/layout/VerticalSolidActionList"/>
    <dgm:cxn modelId="{A8E40B22-48AF-4F4D-AC9A-CC292BBE879B}" type="presOf" srcId="{19F7CDEE-3352-40E0-8D82-19D9B5726FC5}" destId="{2982B3E6-A90F-4121-A910-6499C684DDF7}" srcOrd="0" destOrd="0" presId="urn:microsoft.com/office/officeart/2016/7/layout/VerticalSolidActionList"/>
    <dgm:cxn modelId="{75A1A42D-E1CB-4B78-8881-D903BC43CA8D}" type="presOf" srcId="{90754455-721F-4691-A77F-26CEB0D42848}" destId="{AA50351A-08B9-49A3-A87D-D9795E8B103E}" srcOrd="0" destOrd="0" presId="urn:microsoft.com/office/officeart/2016/7/layout/VerticalSolidActionList"/>
    <dgm:cxn modelId="{5E94263E-FC79-484A-A901-E257CE4689D8}" type="presOf" srcId="{135E52D4-2497-400B-8EF8-75E7B299BC03}" destId="{3BC7DE32-7D45-4B61-B7D8-07D8CFAAADB1}" srcOrd="0" destOrd="0" presId="urn:microsoft.com/office/officeart/2016/7/layout/VerticalSolidActionList"/>
    <dgm:cxn modelId="{0768D473-B180-4827-8338-637ECE716C9C}" srcId="{D4266DF6-DF46-43D9-B5D5-8DF946395AD9}" destId="{135E52D4-2497-400B-8EF8-75E7B299BC03}" srcOrd="0" destOrd="0" parTransId="{7AFE0684-19F9-4630-AD9F-E0022CBE26FF}" sibTransId="{8B52B586-5528-4A0C-8D2A-19E66FB653BC}"/>
    <dgm:cxn modelId="{56F1877D-7686-4399-B31D-20935C0A5F2E}" srcId="{007C8585-AF15-420E-8D83-F5958846D617}" destId="{9D73CF43-F983-4EAB-9C7C-BECFA4D94382}" srcOrd="0" destOrd="0" parTransId="{D4A499DC-8B64-446E-906E-024CFA7D1B36}" sibTransId="{55FE3BEA-3007-4281-8832-2B2F4E4CFF0F}"/>
    <dgm:cxn modelId="{F88DBB8D-75A8-4548-9E9F-9BC2AB3070B4}" type="presOf" srcId="{D4266DF6-DF46-43D9-B5D5-8DF946395AD9}" destId="{DB49FCFD-8601-41A9-AAD4-241839748C7C}" srcOrd="0" destOrd="0" presId="urn:microsoft.com/office/officeart/2016/7/layout/VerticalSolidActionList"/>
    <dgm:cxn modelId="{EA08868E-3FE2-4617-9D42-6281B9098090}" srcId="{C5F6DF3A-2E00-4A4B-946B-7160D574F35C}" destId="{D4266DF6-DF46-43D9-B5D5-8DF946395AD9}" srcOrd="1" destOrd="0" parTransId="{8F12F3D3-9B0F-485D-8C16-4901F2D86FFB}" sibTransId="{B6CF8A67-F297-4E95-9F34-1C7B143A5D8C}"/>
    <dgm:cxn modelId="{E998D6B3-46E5-4B5E-BE45-7E6106C55529}" type="presOf" srcId="{007C8585-AF15-420E-8D83-F5958846D617}" destId="{AA444002-BAEB-4560-9E33-CC6DC67C8A5D}" srcOrd="0" destOrd="0" presId="urn:microsoft.com/office/officeart/2016/7/layout/VerticalSolidActionList"/>
    <dgm:cxn modelId="{13B714CF-6589-49D9-A5C3-8EA2DD79198C}" srcId="{C5F6DF3A-2E00-4A4B-946B-7160D574F35C}" destId="{007C8585-AF15-420E-8D83-F5958846D617}" srcOrd="2" destOrd="0" parTransId="{8D388B08-A3A0-4286-A3AF-A31249C58907}" sibTransId="{D1EFD1F1-2A99-4381-9A09-4279EA2D8785}"/>
    <dgm:cxn modelId="{72521F6B-7E5A-44E8-AD07-DAF847626904}" type="presParOf" srcId="{B34BCA0D-31A3-4DF7-A6DF-3B9180E1AED9}" destId="{A16CEE48-A7E3-4074-A03E-A390C78A96BC}" srcOrd="0" destOrd="0" presId="urn:microsoft.com/office/officeart/2016/7/layout/VerticalSolidActionList"/>
    <dgm:cxn modelId="{3518A1C1-298E-455A-B85C-7897DCA9D63E}" type="presParOf" srcId="{A16CEE48-A7E3-4074-A03E-A390C78A96BC}" destId="{AA50351A-08B9-49A3-A87D-D9795E8B103E}" srcOrd="0" destOrd="0" presId="urn:microsoft.com/office/officeart/2016/7/layout/VerticalSolidActionList"/>
    <dgm:cxn modelId="{0D214ED4-F37D-49EE-ACFD-FDE190EB0D29}" type="presParOf" srcId="{A16CEE48-A7E3-4074-A03E-A390C78A96BC}" destId="{2982B3E6-A90F-4121-A910-6499C684DDF7}" srcOrd="1" destOrd="0" presId="urn:microsoft.com/office/officeart/2016/7/layout/VerticalSolidActionList"/>
    <dgm:cxn modelId="{38BD9311-BC47-4734-9D56-787B9189124E}" type="presParOf" srcId="{B34BCA0D-31A3-4DF7-A6DF-3B9180E1AED9}" destId="{0BE33336-7257-4525-A950-5071F887A3B6}" srcOrd="1" destOrd="0" presId="urn:microsoft.com/office/officeart/2016/7/layout/VerticalSolidActionList"/>
    <dgm:cxn modelId="{E2877186-656B-40DD-AABA-EB1C1AF09BD4}" type="presParOf" srcId="{B34BCA0D-31A3-4DF7-A6DF-3B9180E1AED9}" destId="{2D722566-FDF1-4F17-9CB9-F3D9F75EEAC2}" srcOrd="2" destOrd="0" presId="urn:microsoft.com/office/officeart/2016/7/layout/VerticalSolidActionList"/>
    <dgm:cxn modelId="{1BFC83AA-C90D-4A4A-AF6E-644956386FE3}" type="presParOf" srcId="{2D722566-FDF1-4F17-9CB9-F3D9F75EEAC2}" destId="{DB49FCFD-8601-41A9-AAD4-241839748C7C}" srcOrd="0" destOrd="0" presId="urn:microsoft.com/office/officeart/2016/7/layout/VerticalSolidActionList"/>
    <dgm:cxn modelId="{8CD2FA83-75FC-4028-BEC6-F4F41370D7A7}" type="presParOf" srcId="{2D722566-FDF1-4F17-9CB9-F3D9F75EEAC2}" destId="{3BC7DE32-7D45-4B61-B7D8-07D8CFAAADB1}" srcOrd="1" destOrd="0" presId="urn:microsoft.com/office/officeart/2016/7/layout/VerticalSolidActionList"/>
    <dgm:cxn modelId="{3C8E780A-62DB-48AE-869B-8166A137C6B5}" type="presParOf" srcId="{B34BCA0D-31A3-4DF7-A6DF-3B9180E1AED9}" destId="{FB2BCF27-90BD-4AC0-8EDD-8CB2FA9DDC6D}" srcOrd="3" destOrd="0" presId="urn:microsoft.com/office/officeart/2016/7/layout/VerticalSolidActionList"/>
    <dgm:cxn modelId="{2D49CC93-C0F3-460C-AF14-E951BB44F8CA}" type="presParOf" srcId="{B34BCA0D-31A3-4DF7-A6DF-3B9180E1AED9}" destId="{82986B29-20AA-4125-BF6F-2E0B7D2F5564}" srcOrd="4" destOrd="0" presId="urn:microsoft.com/office/officeart/2016/7/layout/VerticalSolidActionList"/>
    <dgm:cxn modelId="{BD9AA900-8889-4237-B14F-929C05F0BF58}" type="presParOf" srcId="{82986B29-20AA-4125-BF6F-2E0B7D2F5564}" destId="{AA444002-BAEB-4560-9E33-CC6DC67C8A5D}" srcOrd="0" destOrd="0" presId="urn:microsoft.com/office/officeart/2016/7/layout/VerticalSolidActionList"/>
    <dgm:cxn modelId="{E3DE3E22-91ED-40C2-9871-0018292DF83F}" type="presParOf" srcId="{82986B29-20AA-4125-BF6F-2E0B7D2F5564}" destId="{ED55634B-EF13-4BD1-83D6-7B9DCA6031A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E1C3B4-4D00-4A4E-866F-8692327B5CDB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4C1CC6-A7CD-4555-BE6B-0A1EBC775DE2}">
      <dgm:prSet/>
      <dgm:spPr/>
      <dgm:t>
        <a:bodyPr/>
        <a:lstStyle/>
        <a:p>
          <a:pPr>
            <a:defRPr b="1"/>
          </a:pPr>
          <a:r>
            <a:rPr lang="en-US"/>
            <a:t>Performance - 2452 hybrids </a:t>
          </a:r>
        </a:p>
      </dgm:t>
    </dgm:pt>
    <dgm:pt modelId="{D8953519-1384-4D60-BACD-89B4E2F97F01}" type="parTrans" cxnId="{54DE9065-AD67-4124-BEF8-4D62B3C55AD9}">
      <dgm:prSet/>
      <dgm:spPr/>
      <dgm:t>
        <a:bodyPr/>
        <a:lstStyle/>
        <a:p>
          <a:endParaRPr lang="en-US"/>
        </a:p>
      </dgm:t>
    </dgm:pt>
    <dgm:pt modelId="{F34C5331-BF1E-463F-BEB0-D52CC8CD3DA3}" type="sibTrans" cxnId="{54DE9065-AD67-4124-BEF8-4D62B3C55AD9}">
      <dgm:prSet/>
      <dgm:spPr/>
      <dgm:t>
        <a:bodyPr/>
        <a:lstStyle/>
        <a:p>
          <a:endParaRPr lang="en-US"/>
        </a:p>
      </dgm:t>
    </dgm:pt>
    <dgm:pt modelId="{7289B469-534C-4A2F-BB7B-F6FDF868A4A8}">
      <dgm:prSet/>
      <dgm:spPr/>
      <dgm:t>
        <a:bodyPr/>
        <a:lstStyle/>
        <a:p>
          <a:r>
            <a:rPr lang="en-US" dirty="0"/>
            <a:t>HYBRID_ID, ENV_ID, Yield</a:t>
          </a:r>
        </a:p>
      </dgm:t>
    </dgm:pt>
    <dgm:pt modelId="{5551FEEE-2D5F-4EF7-ADD6-F23ABA83ABC3}" type="parTrans" cxnId="{D05A2730-C9CD-4106-A588-14284F8FE0B5}">
      <dgm:prSet/>
      <dgm:spPr/>
      <dgm:t>
        <a:bodyPr/>
        <a:lstStyle/>
        <a:p>
          <a:endParaRPr lang="en-US"/>
        </a:p>
      </dgm:t>
    </dgm:pt>
    <dgm:pt modelId="{0D927CD2-4EEC-4BD9-AD30-4263D5AD64D8}" type="sibTrans" cxnId="{D05A2730-C9CD-4106-A588-14284F8FE0B5}">
      <dgm:prSet/>
      <dgm:spPr/>
      <dgm:t>
        <a:bodyPr/>
        <a:lstStyle/>
        <a:p>
          <a:endParaRPr lang="en-US"/>
        </a:p>
      </dgm:t>
    </dgm:pt>
    <dgm:pt modelId="{D157D697-E962-4662-B181-EE405E199B28}">
      <dgm:prSet/>
      <dgm:spPr/>
      <dgm:t>
        <a:bodyPr/>
        <a:lstStyle/>
        <a:p>
          <a:r>
            <a:rPr lang="en-US"/>
            <a:t>Lat-Long, Yield, Plant/Harvest Date</a:t>
          </a:r>
        </a:p>
      </dgm:t>
    </dgm:pt>
    <dgm:pt modelId="{F23771C3-D387-4783-98E7-A43E21B7AA65}" type="parTrans" cxnId="{4E00FA73-3062-40DD-95E3-44B1F087AFAF}">
      <dgm:prSet/>
      <dgm:spPr/>
      <dgm:t>
        <a:bodyPr/>
        <a:lstStyle/>
        <a:p>
          <a:endParaRPr lang="en-US"/>
        </a:p>
      </dgm:t>
    </dgm:pt>
    <dgm:pt modelId="{87DA634B-AF93-4898-B552-A67BA2C22D7D}" type="sibTrans" cxnId="{4E00FA73-3062-40DD-95E3-44B1F087AFAF}">
      <dgm:prSet/>
      <dgm:spPr/>
      <dgm:t>
        <a:bodyPr/>
        <a:lstStyle/>
        <a:p>
          <a:endParaRPr lang="en-US"/>
        </a:p>
      </dgm:t>
    </dgm:pt>
    <dgm:pt modelId="{E49DAC4C-5D6C-4084-8FE5-ACD4335F7D86}">
      <dgm:prSet/>
      <dgm:spPr/>
      <dgm:t>
        <a:bodyPr/>
        <a:lstStyle/>
        <a:p>
          <a:r>
            <a:rPr lang="en-US"/>
            <a:t>Elevation, Soil Properties, Irrigation</a:t>
          </a:r>
        </a:p>
      </dgm:t>
    </dgm:pt>
    <dgm:pt modelId="{0B1483F2-D9CA-44C0-9BB3-FEDFE37CF802}" type="parTrans" cxnId="{4701B2DC-3CB9-47A2-B4F7-2AEC224631E3}">
      <dgm:prSet/>
      <dgm:spPr/>
      <dgm:t>
        <a:bodyPr/>
        <a:lstStyle/>
        <a:p>
          <a:endParaRPr lang="en-US"/>
        </a:p>
      </dgm:t>
    </dgm:pt>
    <dgm:pt modelId="{A823B44F-2DE4-4F02-9EAD-C777D9C9C06A}" type="sibTrans" cxnId="{4701B2DC-3CB9-47A2-B4F7-2AEC224631E3}">
      <dgm:prSet/>
      <dgm:spPr/>
      <dgm:t>
        <a:bodyPr/>
        <a:lstStyle/>
        <a:p>
          <a:endParaRPr lang="en-US"/>
        </a:p>
      </dgm:t>
    </dgm:pt>
    <dgm:pt modelId="{372587FA-B072-4921-89B1-F82E9A9A7784}">
      <dgm:prSet/>
      <dgm:spPr/>
      <dgm:t>
        <a:bodyPr/>
        <a:lstStyle/>
        <a:p>
          <a:pPr>
            <a:defRPr b="1"/>
          </a:pPr>
          <a:r>
            <a:rPr lang="en-US"/>
            <a:t>Weather - 1560 environments </a:t>
          </a:r>
        </a:p>
      </dgm:t>
    </dgm:pt>
    <dgm:pt modelId="{734A1319-E88C-43A8-91C1-03BC7B8B7F21}" type="parTrans" cxnId="{3D824BF8-EC34-460E-ACEB-43FAFBA28F0F}">
      <dgm:prSet/>
      <dgm:spPr/>
      <dgm:t>
        <a:bodyPr/>
        <a:lstStyle/>
        <a:p>
          <a:endParaRPr lang="en-US"/>
        </a:p>
      </dgm:t>
    </dgm:pt>
    <dgm:pt modelId="{5E464C78-9E85-49EB-B75B-EE0B3775E555}" type="sibTrans" cxnId="{3D824BF8-EC34-460E-ACEB-43FAFBA28F0F}">
      <dgm:prSet/>
      <dgm:spPr/>
      <dgm:t>
        <a:bodyPr/>
        <a:lstStyle/>
        <a:p>
          <a:endParaRPr lang="en-US"/>
        </a:p>
      </dgm:t>
    </dgm:pt>
    <dgm:pt modelId="{EF611B76-F70F-4992-97B5-D432CD6D638F}">
      <dgm:prSet/>
      <dgm:spPr/>
      <dgm:t>
        <a:bodyPr/>
        <a:lstStyle/>
        <a:p>
          <a:r>
            <a:rPr lang="en-US"/>
            <a:t>Daylight, Temperature, Precipitation, Vapor Pressure</a:t>
          </a:r>
        </a:p>
      </dgm:t>
    </dgm:pt>
    <dgm:pt modelId="{A3249E71-2C0E-4185-A957-77FFAD4A94B8}" type="parTrans" cxnId="{05E9FDF5-7CD1-4FAB-B825-464590C4E7DE}">
      <dgm:prSet/>
      <dgm:spPr/>
      <dgm:t>
        <a:bodyPr/>
        <a:lstStyle/>
        <a:p>
          <a:endParaRPr lang="en-US"/>
        </a:p>
      </dgm:t>
    </dgm:pt>
    <dgm:pt modelId="{17B84EFD-0021-4F64-9344-49E432B9F980}" type="sibTrans" cxnId="{05E9FDF5-7CD1-4FAB-B825-464590C4E7DE}">
      <dgm:prSet/>
      <dgm:spPr/>
      <dgm:t>
        <a:bodyPr/>
        <a:lstStyle/>
        <a:p>
          <a:endParaRPr lang="en-US"/>
        </a:p>
      </dgm:t>
    </dgm:pt>
    <dgm:pt modelId="{6631ED36-8ABB-4F4C-BA3A-4CF98C26ACBA}">
      <dgm:prSet/>
      <dgm:spPr/>
      <dgm:t>
        <a:bodyPr/>
        <a:lstStyle/>
        <a:p>
          <a:r>
            <a:rPr lang="en-US"/>
            <a:t>Spread over 365 days for each Environment</a:t>
          </a:r>
        </a:p>
      </dgm:t>
    </dgm:pt>
    <dgm:pt modelId="{4D86B294-DA03-4F1F-879D-7CF38EDD79A7}" type="parTrans" cxnId="{AE07C0ED-F997-4A50-B128-F7C1879EE4EB}">
      <dgm:prSet/>
      <dgm:spPr/>
      <dgm:t>
        <a:bodyPr/>
        <a:lstStyle/>
        <a:p>
          <a:endParaRPr lang="en-US"/>
        </a:p>
      </dgm:t>
    </dgm:pt>
    <dgm:pt modelId="{5A8B39FC-B953-4604-9188-4C625ACFB20D}" type="sibTrans" cxnId="{AE07C0ED-F997-4A50-B128-F7C1879EE4EB}">
      <dgm:prSet/>
      <dgm:spPr/>
      <dgm:t>
        <a:bodyPr/>
        <a:lstStyle/>
        <a:p>
          <a:endParaRPr lang="en-US"/>
        </a:p>
      </dgm:t>
    </dgm:pt>
    <dgm:pt modelId="{A2576D93-41E5-4A03-98D5-0B747988CA1E}" type="pres">
      <dgm:prSet presAssocID="{15E1C3B4-4D00-4A4E-866F-8692327B5CDB}" presName="root" presStyleCnt="0">
        <dgm:presLayoutVars>
          <dgm:dir/>
          <dgm:resizeHandles val="exact"/>
        </dgm:presLayoutVars>
      </dgm:prSet>
      <dgm:spPr/>
    </dgm:pt>
    <dgm:pt modelId="{90AFC2F7-F69C-418B-A484-02ED4BED42B2}" type="pres">
      <dgm:prSet presAssocID="{574C1CC6-A7CD-4555-BE6B-0A1EBC775DE2}" presName="compNode" presStyleCnt="0"/>
      <dgm:spPr/>
    </dgm:pt>
    <dgm:pt modelId="{94170434-19CB-4175-9CDB-3DC5C0A2782F}" type="pres">
      <dgm:prSet presAssocID="{574C1CC6-A7CD-4555-BE6B-0A1EBC775DE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6CAC8915-C0E9-4FB0-9D47-B0C13C25D4ED}" type="pres">
      <dgm:prSet presAssocID="{574C1CC6-A7CD-4555-BE6B-0A1EBC775DE2}" presName="iconSpace" presStyleCnt="0"/>
      <dgm:spPr/>
    </dgm:pt>
    <dgm:pt modelId="{8E7CFCD7-D24B-4FFE-AB5E-AAB4EF85EC4A}" type="pres">
      <dgm:prSet presAssocID="{574C1CC6-A7CD-4555-BE6B-0A1EBC775DE2}" presName="parTx" presStyleLbl="revTx" presStyleIdx="0" presStyleCnt="4">
        <dgm:presLayoutVars>
          <dgm:chMax val="0"/>
          <dgm:chPref val="0"/>
        </dgm:presLayoutVars>
      </dgm:prSet>
      <dgm:spPr/>
    </dgm:pt>
    <dgm:pt modelId="{33BD3BC4-FA4F-43F2-A595-9678A93EC8A8}" type="pres">
      <dgm:prSet presAssocID="{574C1CC6-A7CD-4555-BE6B-0A1EBC775DE2}" presName="txSpace" presStyleCnt="0"/>
      <dgm:spPr/>
    </dgm:pt>
    <dgm:pt modelId="{7E353C0C-C8F3-4E3B-A51C-060E12CAFC2D}" type="pres">
      <dgm:prSet presAssocID="{574C1CC6-A7CD-4555-BE6B-0A1EBC775DE2}" presName="desTx" presStyleLbl="revTx" presStyleIdx="1" presStyleCnt="4">
        <dgm:presLayoutVars/>
      </dgm:prSet>
      <dgm:spPr/>
    </dgm:pt>
    <dgm:pt modelId="{9095C411-3242-4D9F-98BE-1B33386C6E20}" type="pres">
      <dgm:prSet presAssocID="{F34C5331-BF1E-463F-BEB0-D52CC8CD3DA3}" presName="sibTrans" presStyleCnt="0"/>
      <dgm:spPr/>
    </dgm:pt>
    <dgm:pt modelId="{FB75228C-7A02-4B15-90B0-201F9CD4FADC}" type="pres">
      <dgm:prSet presAssocID="{372587FA-B072-4921-89B1-F82E9A9A7784}" presName="compNode" presStyleCnt="0"/>
      <dgm:spPr/>
    </dgm:pt>
    <dgm:pt modelId="{634FA5B2-F4F4-4A07-87C0-DE989B8D2B9D}" type="pres">
      <dgm:prSet presAssocID="{372587FA-B072-4921-89B1-F82E9A9A77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4F967B6-72CE-44E3-95F0-9DA6F2AB6EA9}" type="pres">
      <dgm:prSet presAssocID="{372587FA-B072-4921-89B1-F82E9A9A7784}" presName="iconSpace" presStyleCnt="0"/>
      <dgm:spPr/>
    </dgm:pt>
    <dgm:pt modelId="{7DD0FB90-BA30-4651-BB3A-3DEA5AA62A6B}" type="pres">
      <dgm:prSet presAssocID="{372587FA-B072-4921-89B1-F82E9A9A7784}" presName="parTx" presStyleLbl="revTx" presStyleIdx="2" presStyleCnt="4">
        <dgm:presLayoutVars>
          <dgm:chMax val="0"/>
          <dgm:chPref val="0"/>
        </dgm:presLayoutVars>
      </dgm:prSet>
      <dgm:spPr/>
    </dgm:pt>
    <dgm:pt modelId="{5DD691AE-2CEF-49ED-BD8F-397AA68734EC}" type="pres">
      <dgm:prSet presAssocID="{372587FA-B072-4921-89B1-F82E9A9A7784}" presName="txSpace" presStyleCnt="0"/>
      <dgm:spPr/>
    </dgm:pt>
    <dgm:pt modelId="{4EC9F8DA-9498-4BDF-B7F8-A7BE768DFC44}" type="pres">
      <dgm:prSet presAssocID="{372587FA-B072-4921-89B1-F82E9A9A7784}" presName="desTx" presStyleLbl="revTx" presStyleIdx="3" presStyleCnt="4">
        <dgm:presLayoutVars/>
      </dgm:prSet>
      <dgm:spPr/>
    </dgm:pt>
  </dgm:ptLst>
  <dgm:cxnLst>
    <dgm:cxn modelId="{4BA5AA18-CECB-4C1F-B114-7F19BCE94773}" type="presOf" srcId="{D157D697-E962-4662-B181-EE405E199B28}" destId="{7E353C0C-C8F3-4E3B-A51C-060E12CAFC2D}" srcOrd="0" destOrd="1" presId="urn:microsoft.com/office/officeart/2018/5/layout/CenteredIconLabelDescriptionList"/>
    <dgm:cxn modelId="{C6FB3C20-AA80-4C39-9F15-1BDB7587848D}" type="presOf" srcId="{574C1CC6-A7CD-4555-BE6B-0A1EBC775DE2}" destId="{8E7CFCD7-D24B-4FFE-AB5E-AAB4EF85EC4A}" srcOrd="0" destOrd="0" presId="urn:microsoft.com/office/officeart/2018/5/layout/CenteredIconLabelDescriptionList"/>
    <dgm:cxn modelId="{D05A2730-C9CD-4106-A588-14284F8FE0B5}" srcId="{574C1CC6-A7CD-4555-BE6B-0A1EBC775DE2}" destId="{7289B469-534C-4A2F-BB7B-F6FDF868A4A8}" srcOrd="0" destOrd="0" parTransId="{5551FEEE-2D5F-4EF7-ADD6-F23ABA83ABC3}" sibTransId="{0D927CD2-4EEC-4BD9-AD30-4263D5AD64D8}"/>
    <dgm:cxn modelId="{4D349330-24E7-47D7-B499-1514B2F5F9C6}" type="presOf" srcId="{15E1C3B4-4D00-4A4E-866F-8692327B5CDB}" destId="{A2576D93-41E5-4A03-98D5-0B747988CA1E}" srcOrd="0" destOrd="0" presId="urn:microsoft.com/office/officeart/2018/5/layout/CenteredIconLabelDescriptionList"/>
    <dgm:cxn modelId="{54DE9065-AD67-4124-BEF8-4D62B3C55AD9}" srcId="{15E1C3B4-4D00-4A4E-866F-8692327B5CDB}" destId="{574C1CC6-A7CD-4555-BE6B-0A1EBC775DE2}" srcOrd="0" destOrd="0" parTransId="{D8953519-1384-4D60-BACD-89B4E2F97F01}" sibTransId="{F34C5331-BF1E-463F-BEB0-D52CC8CD3DA3}"/>
    <dgm:cxn modelId="{CE797947-2829-473C-B8D8-840A2E321D65}" type="presOf" srcId="{6631ED36-8ABB-4F4C-BA3A-4CF98C26ACBA}" destId="{4EC9F8DA-9498-4BDF-B7F8-A7BE768DFC44}" srcOrd="0" destOrd="1" presId="urn:microsoft.com/office/officeart/2018/5/layout/CenteredIconLabelDescriptionList"/>
    <dgm:cxn modelId="{358A674E-21D0-470F-A7B5-FE0007C4C199}" type="presOf" srcId="{E49DAC4C-5D6C-4084-8FE5-ACD4335F7D86}" destId="{7E353C0C-C8F3-4E3B-A51C-060E12CAFC2D}" srcOrd="0" destOrd="2" presId="urn:microsoft.com/office/officeart/2018/5/layout/CenteredIconLabelDescriptionList"/>
    <dgm:cxn modelId="{4E00FA73-3062-40DD-95E3-44B1F087AFAF}" srcId="{574C1CC6-A7CD-4555-BE6B-0A1EBC775DE2}" destId="{D157D697-E962-4662-B181-EE405E199B28}" srcOrd="1" destOrd="0" parTransId="{F23771C3-D387-4783-98E7-A43E21B7AA65}" sibTransId="{87DA634B-AF93-4898-B552-A67BA2C22D7D}"/>
    <dgm:cxn modelId="{0D69DBB1-CFCB-47F2-9064-500FEE3ECBAE}" type="presOf" srcId="{372587FA-B072-4921-89B1-F82E9A9A7784}" destId="{7DD0FB90-BA30-4651-BB3A-3DEA5AA62A6B}" srcOrd="0" destOrd="0" presId="urn:microsoft.com/office/officeart/2018/5/layout/CenteredIconLabelDescriptionList"/>
    <dgm:cxn modelId="{4701B2DC-3CB9-47A2-B4F7-2AEC224631E3}" srcId="{574C1CC6-A7CD-4555-BE6B-0A1EBC775DE2}" destId="{E49DAC4C-5D6C-4084-8FE5-ACD4335F7D86}" srcOrd="2" destOrd="0" parTransId="{0B1483F2-D9CA-44C0-9BB3-FEDFE37CF802}" sibTransId="{A823B44F-2DE4-4F02-9EAD-C777D9C9C06A}"/>
    <dgm:cxn modelId="{986108E2-2232-4BB0-ADA4-55E2A874B035}" type="presOf" srcId="{EF611B76-F70F-4992-97B5-D432CD6D638F}" destId="{4EC9F8DA-9498-4BDF-B7F8-A7BE768DFC44}" srcOrd="0" destOrd="0" presId="urn:microsoft.com/office/officeart/2018/5/layout/CenteredIconLabelDescriptionList"/>
    <dgm:cxn modelId="{AE07C0ED-F997-4A50-B128-F7C1879EE4EB}" srcId="{372587FA-B072-4921-89B1-F82E9A9A7784}" destId="{6631ED36-8ABB-4F4C-BA3A-4CF98C26ACBA}" srcOrd="1" destOrd="0" parTransId="{4D86B294-DA03-4F1F-879D-7CF38EDD79A7}" sibTransId="{5A8B39FC-B953-4604-9188-4C625ACFB20D}"/>
    <dgm:cxn modelId="{C9003BF4-7F87-4136-9537-9E4C96CB8962}" type="presOf" srcId="{7289B469-534C-4A2F-BB7B-F6FDF868A4A8}" destId="{7E353C0C-C8F3-4E3B-A51C-060E12CAFC2D}" srcOrd="0" destOrd="0" presId="urn:microsoft.com/office/officeart/2018/5/layout/CenteredIconLabelDescriptionList"/>
    <dgm:cxn modelId="{05E9FDF5-7CD1-4FAB-B825-464590C4E7DE}" srcId="{372587FA-B072-4921-89B1-F82E9A9A7784}" destId="{EF611B76-F70F-4992-97B5-D432CD6D638F}" srcOrd="0" destOrd="0" parTransId="{A3249E71-2C0E-4185-A957-77FFAD4A94B8}" sibTransId="{17B84EFD-0021-4F64-9344-49E432B9F980}"/>
    <dgm:cxn modelId="{3D824BF8-EC34-460E-ACEB-43FAFBA28F0F}" srcId="{15E1C3B4-4D00-4A4E-866F-8692327B5CDB}" destId="{372587FA-B072-4921-89B1-F82E9A9A7784}" srcOrd="1" destOrd="0" parTransId="{734A1319-E88C-43A8-91C1-03BC7B8B7F21}" sibTransId="{5E464C78-9E85-49EB-B75B-EE0B3775E555}"/>
    <dgm:cxn modelId="{F1D2735B-D53A-4EA8-9A96-1EDF8A0869AC}" type="presParOf" srcId="{A2576D93-41E5-4A03-98D5-0B747988CA1E}" destId="{90AFC2F7-F69C-418B-A484-02ED4BED42B2}" srcOrd="0" destOrd="0" presId="urn:microsoft.com/office/officeart/2018/5/layout/CenteredIconLabelDescriptionList"/>
    <dgm:cxn modelId="{C710E474-7D4D-49C1-8E3B-5D3B417790C0}" type="presParOf" srcId="{90AFC2F7-F69C-418B-A484-02ED4BED42B2}" destId="{94170434-19CB-4175-9CDB-3DC5C0A2782F}" srcOrd="0" destOrd="0" presId="urn:microsoft.com/office/officeart/2018/5/layout/CenteredIconLabelDescriptionList"/>
    <dgm:cxn modelId="{4186A2A6-9B10-41FA-94AB-F21F33EA0812}" type="presParOf" srcId="{90AFC2F7-F69C-418B-A484-02ED4BED42B2}" destId="{6CAC8915-C0E9-4FB0-9D47-B0C13C25D4ED}" srcOrd="1" destOrd="0" presId="urn:microsoft.com/office/officeart/2018/5/layout/CenteredIconLabelDescriptionList"/>
    <dgm:cxn modelId="{5AD2FC94-D674-4786-B403-5AB84994E65C}" type="presParOf" srcId="{90AFC2F7-F69C-418B-A484-02ED4BED42B2}" destId="{8E7CFCD7-D24B-4FFE-AB5E-AAB4EF85EC4A}" srcOrd="2" destOrd="0" presId="urn:microsoft.com/office/officeart/2018/5/layout/CenteredIconLabelDescriptionList"/>
    <dgm:cxn modelId="{A51E4306-5DE3-4D97-A1EF-2F065E14E086}" type="presParOf" srcId="{90AFC2F7-F69C-418B-A484-02ED4BED42B2}" destId="{33BD3BC4-FA4F-43F2-A595-9678A93EC8A8}" srcOrd="3" destOrd="0" presId="urn:microsoft.com/office/officeart/2018/5/layout/CenteredIconLabelDescriptionList"/>
    <dgm:cxn modelId="{B7A38114-9B26-45E6-B7CA-8AB97E9BBA40}" type="presParOf" srcId="{90AFC2F7-F69C-418B-A484-02ED4BED42B2}" destId="{7E353C0C-C8F3-4E3B-A51C-060E12CAFC2D}" srcOrd="4" destOrd="0" presId="urn:microsoft.com/office/officeart/2018/5/layout/CenteredIconLabelDescriptionList"/>
    <dgm:cxn modelId="{6DD5B71C-4564-48D9-87A0-309D56D8078C}" type="presParOf" srcId="{A2576D93-41E5-4A03-98D5-0B747988CA1E}" destId="{9095C411-3242-4D9F-98BE-1B33386C6E20}" srcOrd="1" destOrd="0" presId="urn:microsoft.com/office/officeart/2018/5/layout/CenteredIconLabelDescriptionList"/>
    <dgm:cxn modelId="{BE6E90A7-ACBE-465D-809C-B3EB4D8878E6}" type="presParOf" srcId="{A2576D93-41E5-4A03-98D5-0B747988CA1E}" destId="{FB75228C-7A02-4B15-90B0-201F9CD4FADC}" srcOrd="2" destOrd="0" presId="urn:microsoft.com/office/officeart/2018/5/layout/CenteredIconLabelDescriptionList"/>
    <dgm:cxn modelId="{1BD6E395-7C48-4C4A-9434-4D6E1538D783}" type="presParOf" srcId="{FB75228C-7A02-4B15-90B0-201F9CD4FADC}" destId="{634FA5B2-F4F4-4A07-87C0-DE989B8D2B9D}" srcOrd="0" destOrd="0" presId="urn:microsoft.com/office/officeart/2018/5/layout/CenteredIconLabelDescriptionList"/>
    <dgm:cxn modelId="{023BFF4B-B3D9-4970-9E1C-53CE228D7D64}" type="presParOf" srcId="{FB75228C-7A02-4B15-90B0-201F9CD4FADC}" destId="{24F967B6-72CE-44E3-95F0-9DA6F2AB6EA9}" srcOrd="1" destOrd="0" presId="urn:microsoft.com/office/officeart/2018/5/layout/CenteredIconLabelDescriptionList"/>
    <dgm:cxn modelId="{EBE78FA8-FAEF-4F0F-944C-146725410F46}" type="presParOf" srcId="{FB75228C-7A02-4B15-90B0-201F9CD4FADC}" destId="{7DD0FB90-BA30-4651-BB3A-3DEA5AA62A6B}" srcOrd="2" destOrd="0" presId="urn:microsoft.com/office/officeart/2018/5/layout/CenteredIconLabelDescriptionList"/>
    <dgm:cxn modelId="{0CF8D7BC-300B-4ACA-A698-CCD9C710C814}" type="presParOf" srcId="{FB75228C-7A02-4B15-90B0-201F9CD4FADC}" destId="{5DD691AE-2CEF-49ED-BD8F-397AA68734EC}" srcOrd="3" destOrd="0" presId="urn:microsoft.com/office/officeart/2018/5/layout/CenteredIconLabelDescriptionList"/>
    <dgm:cxn modelId="{B72B8D1C-B96B-4807-8124-F1E08EB0BD96}" type="presParOf" srcId="{FB75228C-7A02-4B15-90B0-201F9CD4FADC}" destId="{4EC9F8DA-9498-4BDF-B7F8-A7BE768DFC4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6FF8CB-5A27-46B1-90CE-BC37069EAFB4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CAEB9A-53E8-46F9-B559-727027F305D5}">
      <dgm:prSet/>
      <dgm:spPr/>
      <dgm:t>
        <a:bodyPr/>
        <a:lstStyle/>
        <a:p>
          <a:endParaRPr lang="en-US" dirty="0"/>
        </a:p>
      </dgm:t>
    </dgm:pt>
    <dgm:pt modelId="{75F2FEA5-A96F-4535-9083-9C8B0ED7EC36}" type="parTrans" cxnId="{0B4A62A7-A582-49DB-803D-B216D158A863}">
      <dgm:prSet/>
      <dgm:spPr/>
      <dgm:t>
        <a:bodyPr/>
        <a:lstStyle/>
        <a:p>
          <a:endParaRPr lang="en-US"/>
        </a:p>
      </dgm:t>
    </dgm:pt>
    <dgm:pt modelId="{C6A9F2E6-A944-4DCE-A20D-49ADA4B3A624}" type="sibTrans" cxnId="{0B4A62A7-A582-49DB-803D-B216D158A863}">
      <dgm:prSet/>
      <dgm:spPr/>
      <dgm:t>
        <a:bodyPr/>
        <a:lstStyle/>
        <a:p>
          <a:endParaRPr lang="en-US"/>
        </a:p>
      </dgm:t>
    </dgm:pt>
    <dgm:pt modelId="{3BC109BB-97FE-45BD-90E3-D890CD3B451D}">
      <dgm:prSet custT="1"/>
      <dgm:spPr/>
      <dgm:t>
        <a:bodyPr/>
        <a:lstStyle/>
        <a:p>
          <a:r>
            <a:rPr lang="en-US" sz="2000" dirty="0"/>
            <a:t>For the weather data set, we </a:t>
          </a:r>
          <a:r>
            <a:rPr lang="en-US" sz="2000" dirty="0">
              <a:highlight>
                <a:srgbClr val="FFFF00"/>
              </a:highlight>
            </a:rPr>
            <a:t>aggregated</a:t>
          </a:r>
          <a:r>
            <a:rPr lang="en-US" sz="2000" dirty="0"/>
            <a:t> the features only between the </a:t>
          </a:r>
          <a:r>
            <a:rPr lang="en-US" sz="2000" dirty="0">
              <a:highlight>
                <a:srgbClr val="FFFF00"/>
              </a:highlight>
            </a:rPr>
            <a:t>plant and harvest date</a:t>
          </a:r>
          <a:r>
            <a:rPr lang="en-US" sz="2000" dirty="0"/>
            <a:t> for each environment. </a:t>
          </a:r>
        </a:p>
      </dgm:t>
    </dgm:pt>
    <dgm:pt modelId="{56F9556E-C4B9-4BFC-A594-8922B3EAAF0A}" type="sibTrans" cxnId="{C0992E4D-4E30-414C-A05B-2068B9CEC111}">
      <dgm:prSet/>
      <dgm:spPr/>
      <dgm:t>
        <a:bodyPr/>
        <a:lstStyle/>
        <a:p>
          <a:endParaRPr lang="en-US"/>
        </a:p>
      </dgm:t>
    </dgm:pt>
    <dgm:pt modelId="{DFF980D8-13C7-4CDB-A0BC-D93E7C5518E4}" type="parTrans" cxnId="{C0992E4D-4E30-414C-A05B-2068B9CEC111}">
      <dgm:prSet/>
      <dgm:spPr/>
      <dgm:t>
        <a:bodyPr/>
        <a:lstStyle/>
        <a:p>
          <a:endParaRPr lang="en-US"/>
        </a:p>
      </dgm:t>
    </dgm:pt>
    <dgm:pt modelId="{49734A10-5050-455A-A6E5-AD970DEB6101}" type="pres">
      <dgm:prSet presAssocID="{F16FF8CB-5A27-46B1-90CE-BC37069EAFB4}" presName="vert0" presStyleCnt="0">
        <dgm:presLayoutVars>
          <dgm:dir/>
          <dgm:animOne val="branch"/>
          <dgm:animLvl val="lvl"/>
        </dgm:presLayoutVars>
      </dgm:prSet>
      <dgm:spPr/>
    </dgm:pt>
    <dgm:pt modelId="{16420845-47E6-4611-B180-21AA9DF7662A}" type="pres">
      <dgm:prSet presAssocID="{3BC109BB-97FE-45BD-90E3-D890CD3B451D}" presName="thickLine" presStyleLbl="alignNode1" presStyleIdx="0" presStyleCnt="2"/>
      <dgm:spPr/>
    </dgm:pt>
    <dgm:pt modelId="{E83A8AD7-BA33-47C3-9EF3-4EDA7888A4D0}" type="pres">
      <dgm:prSet presAssocID="{3BC109BB-97FE-45BD-90E3-D890CD3B451D}" presName="horz1" presStyleCnt="0"/>
      <dgm:spPr/>
    </dgm:pt>
    <dgm:pt modelId="{9B8F4538-3FFA-4BC0-A6AB-ED291033CD4E}" type="pres">
      <dgm:prSet presAssocID="{3BC109BB-97FE-45BD-90E3-D890CD3B451D}" presName="tx1" presStyleLbl="revTx" presStyleIdx="0" presStyleCnt="2" custScaleY="250194" custLinFactNeighborX="686" custLinFactNeighborY="-4593"/>
      <dgm:spPr/>
    </dgm:pt>
    <dgm:pt modelId="{4DDE0E21-9A07-4C5E-BF66-83E1D5F3CF3B}" type="pres">
      <dgm:prSet presAssocID="{3BC109BB-97FE-45BD-90E3-D890CD3B451D}" presName="vert1" presStyleCnt="0"/>
      <dgm:spPr/>
    </dgm:pt>
    <dgm:pt modelId="{21903F93-FA38-4EA9-B6D0-6223FFAD92F8}" type="pres">
      <dgm:prSet presAssocID="{47CAEB9A-53E8-46F9-B559-727027F305D5}" presName="thickLine" presStyleLbl="alignNode1" presStyleIdx="1" presStyleCnt="2"/>
      <dgm:spPr/>
    </dgm:pt>
    <dgm:pt modelId="{A9A9E41A-CD08-4D38-875C-72ECE4F7A902}" type="pres">
      <dgm:prSet presAssocID="{47CAEB9A-53E8-46F9-B559-727027F305D5}" presName="horz1" presStyleCnt="0"/>
      <dgm:spPr/>
    </dgm:pt>
    <dgm:pt modelId="{EA36867F-98EB-4DFA-9504-531035FFF4AC}" type="pres">
      <dgm:prSet presAssocID="{47CAEB9A-53E8-46F9-B559-727027F305D5}" presName="tx1" presStyleLbl="revTx" presStyleIdx="1" presStyleCnt="2"/>
      <dgm:spPr/>
    </dgm:pt>
    <dgm:pt modelId="{4F3C4D0C-8DD2-4FAE-A131-03D67BC59860}" type="pres">
      <dgm:prSet presAssocID="{47CAEB9A-53E8-46F9-B559-727027F305D5}" presName="vert1" presStyleCnt="0"/>
      <dgm:spPr/>
    </dgm:pt>
  </dgm:ptLst>
  <dgm:cxnLst>
    <dgm:cxn modelId="{86C54A65-D9C0-4D32-9E3D-9E28B02910FE}" type="presOf" srcId="{F16FF8CB-5A27-46B1-90CE-BC37069EAFB4}" destId="{49734A10-5050-455A-A6E5-AD970DEB6101}" srcOrd="0" destOrd="0" presId="urn:microsoft.com/office/officeart/2008/layout/LinedList"/>
    <dgm:cxn modelId="{C0992E4D-4E30-414C-A05B-2068B9CEC111}" srcId="{F16FF8CB-5A27-46B1-90CE-BC37069EAFB4}" destId="{3BC109BB-97FE-45BD-90E3-D890CD3B451D}" srcOrd="0" destOrd="0" parTransId="{DFF980D8-13C7-4CDB-A0BC-D93E7C5518E4}" sibTransId="{56F9556E-C4B9-4BFC-A594-8922B3EAAF0A}"/>
    <dgm:cxn modelId="{8ABC5D8A-ABBB-4AE0-BFAC-CC62947E043B}" type="presOf" srcId="{3BC109BB-97FE-45BD-90E3-D890CD3B451D}" destId="{9B8F4538-3FFA-4BC0-A6AB-ED291033CD4E}" srcOrd="0" destOrd="0" presId="urn:microsoft.com/office/officeart/2008/layout/LinedList"/>
    <dgm:cxn modelId="{0B4A62A7-A582-49DB-803D-B216D158A863}" srcId="{F16FF8CB-5A27-46B1-90CE-BC37069EAFB4}" destId="{47CAEB9A-53E8-46F9-B559-727027F305D5}" srcOrd="1" destOrd="0" parTransId="{75F2FEA5-A96F-4535-9083-9C8B0ED7EC36}" sibTransId="{C6A9F2E6-A944-4DCE-A20D-49ADA4B3A624}"/>
    <dgm:cxn modelId="{25829EE9-48A3-4D1C-A218-10EA893F4768}" type="presOf" srcId="{47CAEB9A-53E8-46F9-B559-727027F305D5}" destId="{EA36867F-98EB-4DFA-9504-531035FFF4AC}" srcOrd="0" destOrd="0" presId="urn:microsoft.com/office/officeart/2008/layout/LinedList"/>
    <dgm:cxn modelId="{A3D55D7A-B20E-47CC-841D-3760F0D47003}" type="presParOf" srcId="{49734A10-5050-455A-A6E5-AD970DEB6101}" destId="{16420845-47E6-4611-B180-21AA9DF7662A}" srcOrd="0" destOrd="0" presId="urn:microsoft.com/office/officeart/2008/layout/LinedList"/>
    <dgm:cxn modelId="{663C5CE3-14AA-45E8-B35F-E4E42A919E0A}" type="presParOf" srcId="{49734A10-5050-455A-A6E5-AD970DEB6101}" destId="{E83A8AD7-BA33-47C3-9EF3-4EDA7888A4D0}" srcOrd="1" destOrd="0" presId="urn:microsoft.com/office/officeart/2008/layout/LinedList"/>
    <dgm:cxn modelId="{A3C7E8DE-60B3-4D8B-925D-8638DFB9625D}" type="presParOf" srcId="{E83A8AD7-BA33-47C3-9EF3-4EDA7888A4D0}" destId="{9B8F4538-3FFA-4BC0-A6AB-ED291033CD4E}" srcOrd="0" destOrd="0" presId="urn:microsoft.com/office/officeart/2008/layout/LinedList"/>
    <dgm:cxn modelId="{3ED17414-B6A3-4E34-BB19-E1E5C10687FB}" type="presParOf" srcId="{E83A8AD7-BA33-47C3-9EF3-4EDA7888A4D0}" destId="{4DDE0E21-9A07-4C5E-BF66-83E1D5F3CF3B}" srcOrd="1" destOrd="0" presId="urn:microsoft.com/office/officeart/2008/layout/LinedList"/>
    <dgm:cxn modelId="{89F93DFB-F5AD-4806-B4C8-CE7BB29D4482}" type="presParOf" srcId="{49734A10-5050-455A-A6E5-AD970DEB6101}" destId="{21903F93-FA38-4EA9-B6D0-6223FFAD92F8}" srcOrd="2" destOrd="0" presId="urn:microsoft.com/office/officeart/2008/layout/LinedList"/>
    <dgm:cxn modelId="{170F6044-FBC4-4775-943F-93CA283390B0}" type="presParOf" srcId="{49734A10-5050-455A-A6E5-AD970DEB6101}" destId="{A9A9E41A-CD08-4D38-875C-72ECE4F7A902}" srcOrd="3" destOrd="0" presId="urn:microsoft.com/office/officeart/2008/layout/LinedList"/>
    <dgm:cxn modelId="{399BB8C5-DAEE-43FB-BEFA-634F49D04C48}" type="presParOf" srcId="{A9A9E41A-CD08-4D38-875C-72ECE4F7A902}" destId="{EA36867F-98EB-4DFA-9504-531035FFF4AC}" srcOrd="0" destOrd="0" presId="urn:microsoft.com/office/officeart/2008/layout/LinedList"/>
    <dgm:cxn modelId="{F0172F12-928C-4E85-96D1-976039BC00A5}" type="presParOf" srcId="{A9A9E41A-CD08-4D38-875C-72ECE4F7A902}" destId="{4F3C4D0C-8DD2-4FAE-A131-03D67BC598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4E33B2-5B20-41A0-916B-EDAAD0DE016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DBA8A9D-B5F6-4511-BC29-7947D24C2F27}">
      <dgm:prSet/>
      <dgm:spPr/>
      <dgm:t>
        <a:bodyPr/>
        <a:lstStyle/>
        <a:p>
          <a:r>
            <a:rPr lang="en-US" b="1" u="sng" dirty="0"/>
            <a:t>Linear regression coefficients </a:t>
          </a:r>
          <a:r>
            <a:rPr lang="en-US" dirty="0"/>
            <a:t>for each feature with yield</a:t>
          </a:r>
        </a:p>
      </dgm:t>
    </dgm:pt>
    <dgm:pt modelId="{F61A02DE-C123-4C12-931E-F350A91F2DC9}" type="parTrans" cxnId="{3C36349F-6A69-480A-8C7C-8EBFD18780A1}">
      <dgm:prSet/>
      <dgm:spPr/>
      <dgm:t>
        <a:bodyPr/>
        <a:lstStyle/>
        <a:p>
          <a:endParaRPr lang="en-US"/>
        </a:p>
      </dgm:t>
    </dgm:pt>
    <dgm:pt modelId="{2659558C-7087-4369-93C1-2E318C722033}" type="sibTrans" cxnId="{3C36349F-6A69-480A-8C7C-8EBFD18780A1}">
      <dgm:prSet/>
      <dgm:spPr/>
      <dgm:t>
        <a:bodyPr/>
        <a:lstStyle/>
        <a:p>
          <a:endParaRPr lang="en-US"/>
        </a:p>
      </dgm:t>
    </dgm:pt>
    <dgm:pt modelId="{48086F2B-E296-498E-B052-6B7D6732ED3E}">
      <dgm:prSet custT="1"/>
      <dgm:spPr/>
      <dgm:t>
        <a:bodyPr/>
        <a:lstStyle/>
        <a:p>
          <a:r>
            <a:rPr lang="en-US" sz="2800" dirty="0"/>
            <a:t>Made intuitive sense </a:t>
          </a:r>
          <a:endParaRPr lang="en-US" sz="2800" b="1" dirty="0"/>
        </a:p>
      </dgm:t>
    </dgm:pt>
    <dgm:pt modelId="{6905F775-D9BF-4E0D-95F1-2F54A4944B29}" type="parTrans" cxnId="{99758645-476C-482A-847C-165E56C3B43D}">
      <dgm:prSet/>
      <dgm:spPr/>
      <dgm:t>
        <a:bodyPr/>
        <a:lstStyle/>
        <a:p>
          <a:endParaRPr lang="en-US"/>
        </a:p>
      </dgm:t>
    </dgm:pt>
    <dgm:pt modelId="{38FDF28E-14FA-41A1-8395-EDF3FDF4BA11}" type="sibTrans" cxnId="{99758645-476C-482A-847C-165E56C3B43D}">
      <dgm:prSet/>
      <dgm:spPr/>
      <dgm:t>
        <a:bodyPr/>
        <a:lstStyle/>
        <a:p>
          <a:endParaRPr lang="en-US"/>
        </a:p>
      </dgm:t>
    </dgm:pt>
    <dgm:pt modelId="{A15C3949-492C-4521-9264-71B8410667B4}">
      <dgm:prSet/>
      <dgm:spPr/>
      <dgm:t>
        <a:bodyPr/>
        <a:lstStyle/>
        <a:p>
          <a:r>
            <a:rPr lang="en-US" b="1" u="sng" dirty="0"/>
            <a:t>Plots</a:t>
          </a:r>
          <a:r>
            <a:rPr lang="en-US" dirty="0"/>
            <a:t> of Stresses with Yield</a:t>
          </a:r>
        </a:p>
      </dgm:t>
    </dgm:pt>
    <dgm:pt modelId="{B6A87BF2-4D4C-47D6-8D79-66B6DF7A4505}" type="parTrans" cxnId="{2B8D7617-9177-4103-A163-AE2C95A4067D}">
      <dgm:prSet/>
      <dgm:spPr/>
      <dgm:t>
        <a:bodyPr/>
        <a:lstStyle/>
        <a:p>
          <a:endParaRPr lang="en-US"/>
        </a:p>
      </dgm:t>
    </dgm:pt>
    <dgm:pt modelId="{B3951FDB-86E0-4ECE-A07B-7EA0E7327402}" type="sibTrans" cxnId="{2B8D7617-9177-4103-A163-AE2C95A4067D}">
      <dgm:prSet/>
      <dgm:spPr/>
      <dgm:t>
        <a:bodyPr/>
        <a:lstStyle/>
        <a:p>
          <a:endParaRPr lang="en-US"/>
        </a:p>
      </dgm:t>
    </dgm:pt>
    <dgm:pt modelId="{F5842A2A-0E3C-486B-96B5-A4E680316E8E}">
      <dgm:prSet custT="1"/>
      <dgm:spPr/>
      <dgm:t>
        <a:bodyPr/>
        <a:lstStyle/>
        <a:p>
          <a:r>
            <a:rPr lang="en-US" sz="2800" dirty="0"/>
            <a:t>Decreasing Trend</a:t>
          </a:r>
        </a:p>
      </dgm:t>
    </dgm:pt>
    <dgm:pt modelId="{F7435DBF-3782-4B18-A90F-902D50F64E87}" type="parTrans" cxnId="{FC0F29E0-B4A9-43F5-B94D-7468C713B199}">
      <dgm:prSet/>
      <dgm:spPr/>
      <dgm:t>
        <a:bodyPr/>
        <a:lstStyle/>
        <a:p>
          <a:endParaRPr lang="en-US"/>
        </a:p>
      </dgm:t>
    </dgm:pt>
    <dgm:pt modelId="{4B1E8044-9C66-46DE-B37E-5515057BA578}" type="sibTrans" cxnId="{FC0F29E0-B4A9-43F5-B94D-7468C713B199}">
      <dgm:prSet/>
      <dgm:spPr/>
      <dgm:t>
        <a:bodyPr/>
        <a:lstStyle/>
        <a:p>
          <a:endParaRPr lang="en-US"/>
        </a:p>
      </dgm:t>
    </dgm:pt>
    <dgm:pt modelId="{FFDC9DCF-C766-4875-AED6-546CDB8B7FEF}" type="pres">
      <dgm:prSet presAssocID="{074E33B2-5B20-41A0-916B-EDAAD0DE0167}" presName="root" presStyleCnt="0">
        <dgm:presLayoutVars>
          <dgm:dir/>
          <dgm:resizeHandles val="exact"/>
        </dgm:presLayoutVars>
      </dgm:prSet>
      <dgm:spPr/>
    </dgm:pt>
    <dgm:pt modelId="{DBDD7D61-B323-477D-BA0D-91EC7B46D2C3}" type="pres">
      <dgm:prSet presAssocID="{EDBA8A9D-B5F6-4511-BC29-7947D24C2F27}" presName="compNode" presStyleCnt="0"/>
      <dgm:spPr/>
    </dgm:pt>
    <dgm:pt modelId="{365CC667-BA2E-46BB-B51C-777C067FFB15}" type="pres">
      <dgm:prSet presAssocID="{EDBA8A9D-B5F6-4511-BC29-7947D24C2F27}" presName="bgRect" presStyleLbl="bgShp" presStyleIdx="0" presStyleCnt="2"/>
      <dgm:spPr/>
    </dgm:pt>
    <dgm:pt modelId="{2B83A3FE-9A88-4034-9B1F-738FFD834129}" type="pres">
      <dgm:prSet presAssocID="{EDBA8A9D-B5F6-4511-BC29-7947D24C2F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1D64EDC-1B51-4379-A6CE-8F9F5C29BFEF}" type="pres">
      <dgm:prSet presAssocID="{EDBA8A9D-B5F6-4511-BC29-7947D24C2F27}" presName="spaceRect" presStyleCnt="0"/>
      <dgm:spPr/>
    </dgm:pt>
    <dgm:pt modelId="{C79B3E0D-53F5-4195-859E-661D2A3C10BA}" type="pres">
      <dgm:prSet presAssocID="{EDBA8A9D-B5F6-4511-BC29-7947D24C2F27}" presName="parTx" presStyleLbl="revTx" presStyleIdx="0" presStyleCnt="4">
        <dgm:presLayoutVars>
          <dgm:chMax val="0"/>
          <dgm:chPref val="0"/>
        </dgm:presLayoutVars>
      </dgm:prSet>
      <dgm:spPr/>
    </dgm:pt>
    <dgm:pt modelId="{2EC8F800-6C57-46B4-8104-62B3D39B1A01}" type="pres">
      <dgm:prSet presAssocID="{EDBA8A9D-B5F6-4511-BC29-7947D24C2F27}" presName="desTx" presStyleLbl="revTx" presStyleIdx="1" presStyleCnt="4">
        <dgm:presLayoutVars/>
      </dgm:prSet>
      <dgm:spPr/>
    </dgm:pt>
    <dgm:pt modelId="{A959B76F-0C27-40A6-82B5-62E40A4D8A64}" type="pres">
      <dgm:prSet presAssocID="{2659558C-7087-4369-93C1-2E318C722033}" presName="sibTrans" presStyleCnt="0"/>
      <dgm:spPr/>
    </dgm:pt>
    <dgm:pt modelId="{FA6B5034-C6B9-412B-8A84-814EA6262A44}" type="pres">
      <dgm:prSet presAssocID="{A15C3949-492C-4521-9264-71B8410667B4}" presName="compNode" presStyleCnt="0"/>
      <dgm:spPr/>
    </dgm:pt>
    <dgm:pt modelId="{F7FD60C6-9650-4942-99BD-E0E17FF440C9}" type="pres">
      <dgm:prSet presAssocID="{A15C3949-492C-4521-9264-71B8410667B4}" presName="bgRect" presStyleLbl="bgShp" presStyleIdx="1" presStyleCnt="2"/>
      <dgm:spPr/>
    </dgm:pt>
    <dgm:pt modelId="{CFB2625A-5C2F-4977-9931-35128A4EBBE1}" type="pres">
      <dgm:prSet presAssocID="{A15C3949-492C-4521-9264-71B8410667B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C73C9E19-375C-428D-A30C-6D94A9CA89A0}" type="pres">
      <dgm:prSet presAssocID="{A15C3949-492C-4521-9264-71B8410667B4}" presName="spaceRect" presStyleCnt="0"/>
      <dgm:spPr/>
    </dgm:pt>
    <dgm:pt modelId="{692CFA18-A964-4C76-AD63-36B772FDAF23}" type="pres">
      <dgm:prSet presAssocID="{A15C3949-492C-4521-9264-71B8410667B4}" presName="parTx" presStyleLbl="revTx" presStyleIdx="2" presStyleCnt="4">
        <dgm:presLayoutVars>
          <dgm:chMax val="0"/>
          <dgm:chPref val="0"/>
        </dgm:presLayoutVars>
      </dgm:prSet>
      <dgm:spPr/>
    </dgm:pt>
    <dgm:pt modelId="{FDA173EA-6AE5-4083-8077-A94AE4D8A5C5}" type="pres">
      <dgm:prSet presAssocID="{A15C3949-492C-4521-9264-71B8410667B4}" presName="desTx" presStyleLbl="revTx" presStyleIdx="3" presStyleCnt="4">
        <dgm:presLayoutVars/>
      </dgm:prSet>
      <dgm:spPr/>
    </dgm:pt>
  </dgm:ptLst>
  <dgm:cxnLst>
    <dgm:cxn modelId="{2B8D7617-9177-4103-A163-AE2C95A4067D}" srcId="{074E33B2-5B20-41A0-916B-EDAAD0DE0167}" destId="{A15C3949-492C-4521-9264-71B8410667B4}" srcOrd="1" destOrd="0" parTransId="{B6A87BF2-4D4C-47D6-8D79-66B6DF7A4505}" sibTransId="{B3951FDB-86E0-4ECE-A07B-7EA0E7327402}"/>
    <dgm:cxn modelId="{4B21FC2A-E197-412C-BBD8-D6A1FA893D5E}" type="presOf" srcId="{A15C3949-492C-4521-9264-71B8410667B4}" destId="{692CFA18-A964-4C76-AD63-36B772FDAF23}" srcOrd="0" destOrd="0" presId="urn:microsoft.com/office/officeart/2018/2/layout/IconVerticalSolidList"/>
    <dgm:cxn modelId="{99758645-476C-482A-847C-165E56C3B43D}" srcId="{EDBA8A9D-B5F6-4511-BC29-7947D24C2F27}" destId="{48086F2B-E296-498E-B052-6B7D6732ED3E}" srcOrd="0" destOrd="0" parTransId="{6905F775-D9BF-4E0D-95F1-2F54A4944B29}" sibTransId="{38FDF28E-14FA-41A1-8395-EDF3FDF4BA11}"/>
    <dgm:cxn modelId="{01CBF76A-F29D-4857-A2C7-31C79D2DA20E}" type="presOf" srcId="{EDBA8A9D-B5F6-4511-BC29-7947D24C2F27}" destId="{C79B3E0D-53F5-4195-859E-661D2A3C10BA}" srcOrd="0" destOrd="0" presId="urn:microsoft.com/office/officeart/2018/2/layout/IconVerticalSolidList"/>
    <dgm:cxn modelId="{3C36349F-6A69-480A-8C7C-8EBFD18780A1}" srcId="{074E33B2-5B20-41A0-916B-EDAAD0DE0167}" destId="{EDBA8A9D-B5F6-4511-BC29-7947D24C2F27}" srcOrd="0" destOrd="0" parTransId="{F61A02DE-C123-4C12-931E-F350A91F2DC9}" sibTransId="{2659558C-7087-4369-93C1-2E318C722033}"/>
    <dgm:cxn modelId="{58B46DC7-DBB2-45BF-9794-E419EC878A2F}" type="presOf" srcId="{F5842A2A-0E3C-486B-96B5-A4E680316E8E}" destId="{FDA173EA-6AE5-4083-8077-A94AE4D8A5C5}" srcOrd="0" destOrd="0" presId="urn:microsoft.com/office/officeart/2018/2/layout/IconVerticalSolidList"/>
    <dgm:cxn modelId="{0D8286D6-F959-466A-9295-5F49FAFC956A}" type="presOf" srcId="{48086F2B-E296-498E-B052-6B7D6732ED3E}" destId="{2EC8F800-6C57-46B4-8104-62B3D39B1A01}" srcOrd="0" destOrd="0" presId="urn:microsoft.com/office/officeart/2018/2/layout/IconVerticalSolidList"/>
    <dgm:cxn modelId="{FC0F29E0-B4A9-43F5-B94D-7468C713B199}" srcId="{A15C3949-492C-4521-9264-71B8410667B4}" destId="{F5842A2A-0E3C-486B-96B5-A4E680316E8E}" srcOrd="0" destOrd="0" parTransId="{F7435DBF-3782-4B18-A90F-902D50F64E87}" sibTransId="{4B1E8044-9C66-46DE-B37E-5515057BA578}"/>
    <dgm:cxn modelId="{4B1E76FD-8485-4928-9C20-F06C009BDF16}" type="presOf" srcId="{074E33B2-5B20-41A0-916B-EDAAD0DE0167}" destId="{FFDC9DCF-C766-4875-AED6-546CDB8B7FEF}" srcOrd="0" destOrd="0" presId="urn:microsoft.com/office/officeart/2018/2/layout/IconVerticalSolidList"/>
    <dgm:cxn modelId="{B0F7A6E0-EA2E-400E-A053-81E824C11052}" type="presParOf" srcId="{FFDC9DCF-C766-4875-AED6-546CDB8B7FEF}" destId="{DBDD7D61-B323-477D-BA0D-91EC7B46D2C3}" srcOrd="0" destOrd="0" presId="urn:microsoft.com/office/officeart/2018/2/layout/IconVerticalSolidList"/>
    <dgm:cxn modelId="{F01AC2C6-7E54-4CDC-940E-25E67A0D758C}" type="presParOf" srcId="{DBDD7D61-B323-477D-BA0D-91EC7B46D2C3}" destId="{365CC667-BA2E-46BB-B51C-777C067FFB15}" srcOrd="0" destOrd="0" presId="urn:microsoft.com/office/officeart/2018/2/layout/IconVerticalSolidList"/>
    <dgm:cxn modelId="{2B67AE3E-80FF-4710-A40C-29545BFEDF3B}" type="presParOf" srcId="{DBDD7D61-B323-477D-BA0D-91EC7B46D2C3}" destId="{2B83A3FE-9A88-4034-9B1F-738FFD834129}" srcOrd="1" destOrd="0" presId="urn:microsoft.com/office/officeart/2018/2/layout/IconVerticalSolidList"/>
    <dgm:cxn modelId="{BB5AA736-20FC-4BD2-A4F0-0448CF941CEE}" type="presParOf" srcId="{DBDD7D61-B323-477D-BA0D-91EC7B46D2C3}" destId="{B1D64EDC-1B51-4379-A6CE-8F9F5C29BFEF}" srcOrd="2" destOrd="0" presId="urn:microsoft.com/office/officeart/2018/2/layout/IconVerticalSolidList"/>
    <dgm:cxn modelId="{6E9E7268-ED1A-4316-9ADE-8EB6C2AE9CDE}" type="presParOf" srcId="{DBDD7D61-B323-477D-BA0D-91EC7B46D2C3}" destId="{C79B3E0D-53F5-4195-859E-661D2A3C10BA}" srcOrd="3" destOrd="0" presId="urn:microsoft.com/office/officeart/2018/2/layout/IconVerticalSolidList"/>
    <dgm:cxn modelId="{D9A37993-7AC3-4EAA-AB98-1412E33E9BB0}" type="presParOf" srcId="{DBDD7D61-B323-477D-BA0D-91EC7B46D2C3}" destId="{2EC8F800-6C57-46B4-8104-62B3D39B1A01}" srcOrd="4" destOrd="0" presId="urn:microsoft.com/office/officeart/2018/2/layout/IconVerticalSolidList"/>
    <dgm:cxn modelId="{FE39F051-E883-4E7F-AABC-8FE34AE1952E}" type="presParOf" srcId="{FFDC9DCF-C766-4875-AED6-546CDB8B7FEF}" destId="{A959B76F-0C27-40A6-82B5-62E40A4D8A64}" srcOrd="1" destOrd="0" presId="urn:microsoft.com/office/officeart/2018/2/layout/IconVerticalSolidList"/>
    <dgm:cxn modelId="{45D19087-CFDC-4C72-99A8-CD21B5A2AAB5}" type="presParOf" srcId="{FFDC9DCF-C766-4875-AED6-546CDB8B7FEF}" destId="{FA6B5034-C6B9-412B-8A84-814EA6262A44}" srcOrd="2" destOrd="0" presId="urn:microsoft.com/office/officeart/2018/2/layout/IconVerticalSolidList"/>
    <dgm:cxn modelId="{408C82BF-B52C-42E0-9531-7E0B04139FB0}" type="presParOf" srcId="{FA6B5034-C6B9-412B-8A84-814EA6262A44}" destId="{F7FD60C6-9650-4942-99BD-E0E17FF440C9}" srcOrd="0" destOrd="0" presId="urn:microsoft.com/office/officeart/2018/2/layout/IconVerticalSolidList"/>
    <dgm:cxn modelId="{3EFFEA7F-E531-40E9-A436-BF01EE9FC351}" type="presParOf" srcId="{FA6B5034-C6B9-412B-8A84-814EA6262A44}" destId="{CFB2625A-5C2F-4977-9931-35128A4EBBE1}" srcOrd="1" destOrd="0" presId="urn:microsoft.com/office/officeart/2018/2/layout/IconVerticalSolidList"/>
    <dgm:cxn modelId="{F16FF4E9-F628-4CA1-888E-F0BABD2BF8C6}" type="presParOf" srcId="{FA6B5034-C6B9-412B-8A84-814EA6262A44}" destId="{C73C9E19-375C-428D-A30C-6D94A9CA89A0}" srcOrd="2" destOrd="0" presId="urn:microsoft.com/office/officeart/2018/2/layout/IconVerticalSolidList"/>
    <dgm:cxn modelId="{671C28C5-F945-4C01-AE00-456CEAF881C8}" type="presParOf" srcId="{FA6B5034-C6B9-412B-8A84-814EA6262A44}" destId="{692CFA18-A964-4C76-AD63-36B772FDAF23}" srcOrd="3" destOrd="0" presId="urn:microsoft.com/office/officeart/2018/2/layout/IconVerticalSolidList"/>
    <dgm:cxn modelId="{1E3FCE71-274D-435E-8011-3A977132E404}" type="presParOf" srcId="{FA6B5034-C6B9-412B-8A84-814EA6262A44}" destId="{FDA173EA-6AE5-4083-8077-A94AE4D8A5C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80EC7C-CA11-4D79-A6A6-B85D24A76D6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D14380-8051-4586-8849-D1D10A88C3B7}">
      <dgm:prSet/>
      <dgm:spPr/>
      <dgm:t>
        <a:bodyPr/>
        <a:lstStyle/>
        <a:p>
          <a:r>
            <a:rPr lang="en-US" dirty="0"/>
            <a:t>Southern part of US more Heat Prone</a:t>
          </a:r>
        </a:p>
        <a:p>
          <a:r>
            <a:rPr lang="en-US" dirty="0"/>
            <a:t>Northern – drought prone (Frost)</a:t>
          </a:r>
        </a:p>
      </dgm:t>
    </dgm:pt>
    <dgm:pt modelId="{ECB07AFF-0C37-4A50-8CF4-8D11B2D547C0}" type="parTrans" cxnId="{7236C665-0A4D-4E46-AAA0-9A4A29D335CC}">
      <dgm:prSet/>
      <dgm:spPr/>
      <dgm:t>
        <a:bodyPr/>
        <a:lstStyle/>
        <a:p>
          <a:endParaRPr lang="en-US"/>
        </a:p>
      </dgm:t>
    </dgm:pt>
    <dgm:pt modelId="{40C8551F-01A8-4502-87E3-385798C32732}" type="sibTrans" cxnId="{7236C665-0A4D-4E46-AAA0-9A4A29D335CC}">
      <dgm:prSet/>
      <dgm:spPr/>
      <dgm:t>
        <a:bodyPr/>
        <a:lstStyle/>
        <a:p>
          <a:endParaRPr lang="en-US"/>
        </a:p>
      </dgm:t>
    </dgm:pt>
    <dgm:pt modelId="{A79847A6-A5F9-47AF-A65F-E03A1589EA05}">
      <dgm:prSet/>
      <dgm:spPr/>
      <dgm:t>
        <a:bodyPr/>
        <a:lstStyle/>
        <a:p>
          <a:r>
            <a:rPr lang="en-US" dirty="0"/>
            <a:t>Influential new features created</a:t>
          </a:r>
        </a:p>
      </dgm:t>
    </dgm:pt>
    <dgm:pt modelId="{7E2B227C-CD5A-492A-B0F7-C747FCBAD12F}" type="parTrans" cxnId="{CF02CAC5-0DA5-4D59-B71C-8033AFE1877D}">
      <dgm:prSet/>
      <dgm:spPr/>
      <dgm:t>
        <a:bodyPr/>
        <a:lstStyle/>
        <a:p>
          <a:endParaRPr lang="en-US"/>
        </a:p>
      </dgm:t>
    </dgm:pt>
    <dgm:pt modelId="{EC0F1B96-5A54-4D6C-952C-A06453537AA8}" type="sibTrans" cxnId="{CF02CAC5-0DA5-4D59-B71C-8033AFE1877D}">
      <dgm:prSet/>
      <dgm:spPr/>
      <dgm:t>
        <a:bodyPr/>
        <a:lstStyle/>
        <a:p>
          <a:endParaRPr lang="en-US"/>
        </a:p>
      </dgm:t>
    </dgm:pt>
    <dgm:pt modelId="{EEBC64E1-E9B1-4DB9-AE71-02EA8FAEE423}">
      <dgm:prSet/>
      <dgm:spPr/>
      <dgm:t>
        <a:bodyPr/>
        <a:lstStyle/>
        <a:p>
          <a:r>
            <a:rPr lang="en-US"/>
            <a:t>MAP : Stress Distribution </a:t>
          </a:r>
        </a:p>
      </dgm:t>
    </dgm:pt>
    <dgm:pt modelId="{015DF17A-713D-47C3-AC06-A71E6EFD96F7}" type="parTrans" cxnId="{CA1FB707-7E50-414A-B73B-8F63E2418F8B}">
      <dgm:prSet/>
      <dgm:spPr/>
      <dgm:t>
        <a:bodyPr/>
        <a:lstStyle/>
        <a:p>
          <a:endParaRPr lang="en-US"/>
        </a:p>
      </dgm:t>
    </dgm:pt>
    <dgm:pt modelId="{FF1FF3D2-2CBF-4156-9339-829F569B2383}" type="sibTrans" cxnId="{CA1FB707-7E50-414A-B73B-8F63E2418F8B}">
      <dgm:prSet/>
      <dgm:spPr/>
      <dgm:t>
        <a:bodyPr/>
        <a:lstStyle/>
        <a:p>
          <a:endParaRPr lang="en-US"/>
        </a:p>
      </dgm:t>
    </dgm:pt>
    <dgm:pt modelId="{848583D8-7DDE-41E0-B77C-654E4BEE1F07}">
      <dgm:prSet/>
      <dgm:spPr/>
      <dgm:t>
        <a:bodyPr/>
        <a:lstStyle/>
        <a:p>
          <a:r>
            <a:rPr lang="en-US" dirty="0"/>
            <a:t>80% of hybrids are Heat Resistant</a:t>
          </a:r>
        </a:p>
        <a:p>
          <a:r>
            <a:rPr lang="en-US" dirty="0"/>
            <a:t>60% Drought Resistant </a:t>
          </a:r>
        </a:p>
        <a:p>
          <a:r>
            <a:rPr lang="en-US" dirty="0"/>
            <a:t>48% Resistant to Heat &amp; Drought</a:t>
          </a:r>
        </a:p>
      </dgm:t>
    </dgm:pt>
    <dgm:pt modelId="{55BCE817-E28F-4505-A361-2FDBC43C8C2C}" type="parTrans" cxnId="{9DBA3B73-8A32-4BFD-B200-ECA8E379CF9B}">
      <dgm:prSet/>
      <dgm:spPr/>
      <dgm:t>
        <a:bodyPr/>
        <a:lstStyle/>
        <a:p>
          <a:endParaRPr lang="en-US"/>
        </a:p>
      </dgm:t>
    </dgm:pt>
    <dgm:pt modelId="{D703887A-FA82-419C-8B5B-2B544B8634B0}" type="sibTrans" cxnId="{9DBA3B73-8A32-4BFD-B200-ECA8E379CF9B}">
      <dgm:prSet/>
      <dgm:spPr/>
      <dgm:t>
        <a:bodyPr/>
        <a:lstStyle/>
        <a:p>
          <a:endParaRPr lang="en-US"/>
        </a:p>
      </dgm:t>
    </dgm:pt>
    <dgm:pt modelId="{9F5BBD61-50C3-48AC-AC8B-6C2D9F8CBF1F}" type="pres">
      <dgm:prSet presAssocID="{2C80EC7C-CA11-4D79-A6A6-B85D24A76D60}" presName="root" presStyleCnt="0">
        <dgm:presLayoutVars>
          <dgm:dir/>
          <dgm:resizeHandles val="exact"/>
        </dgm:presLayoutVars>
      </dgm:prSet>
      <dgm:spPr/>
    </dgm:pt>
    <dgm:pt modelId="{10AB84E9-3D27-49B6-851B-B8BC5F3A73C0}" type="pres">
      <dgm:prSet presAssocID="{DBD14380-8051-4586-8849-D1D10A88C3B7}" presName="compNode" presStyleCnt="0"/>
      <dgm:spPr/>
    </dgm:pt>
    <dgm:pt modelId="{C252EA84-8644-4D08-A9D6-07B5930A27A8}" type="pres">
      <dgm:prSet presAssocID="{DBD14380-8051-4586-8849-D1D10A88C3B7}" presName="bgRect" presStyleLbl="bgShp" presStyleIdx="0" presStyleCnt="4" custLinFactY="174004" custLinFactNeighborX="-531" custLinFactNeighborY="200000"/>
      <dgm:spPr/>
    </dgm:pt>
    <dgm:pt modelId="{C112C866-0FC7-4CE2-80B2-7F07D29C6EFD}" type="pres">
      <dgm:prSet presAssocID="{DBD14380-8051-4586-8849-D1D10A88C3B7}" presName="iconRect" presStyleLbl="node1" presStyleIdx="0" presStyleCnt="4" custLinFactY="300000" custLinFactNeighborX="-5429" custLinFactNeighborY="3800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9C63E67E-0898-4B69-9283-B181DF75767F}" type="pres">
      <dgm:prSet presAssocID="{DBD14380-8051-4586-8849-D1D10A88C3B7}" presName="spaceRect" presStyleCnt="0"/>
      <dgm:spPr/>
    </dgm:pt>
    <dgm:pt modelId="{D88B2414-2785-45AC-AC61-34CA3ED212DF}" type="pres">
      <dgm:prSet presAssocID="{DBD14380-8051-4586-8849-D1D10A88C3B7}" presName="parTx" presStyleLbl="revTx" presStyleIdx="0" presStyleCnt="4" custLinFactY="174004" custLinFactNeighborX="-668" custLinFactNeighborY="200000">
        <dgm:presLayoutVars>
          <dgm:chMax val="0"/>
          <dgm:chPref val="0"/>
        </dgm:presLayoutVars>
      </dgm:prSet>
      <dgm:spPr/>
    </dgm:pt>
    <dgm:pt modelId="{99F14409-A3D9-4027-98AB-151E669CB758}" type="pres">
      <dgm:prSet presAssocID="{40C8551F-01A8-4502-87E3-385798C32732}" presName="sibTrans" presStyleCnt="0"/>
      <dgm:spPr/>
    </dgm:pt>
    <dgm:pt modelId="{B9F10B43-3C1B-469E-A1A9-3B2127A1D163}" type="pres">
      <dgm:prSet presAssocID="{A79847A6-A5F9-47AF-A65F-E03A1589EA05}" presName="compNode" presStyleCnt="0"/>
      <dgm:spPr/>
    </dgm:pt>
    <dgm:pt modelId="{66B38415-38F4-4540-8D54-D6C1517DBA5A}" type="pres">
      <dgm:prSet presAssocID="{A79847A6-A5F9-47AF-A65F-E03A1589EA05}" presName="bgRect" presStyleLbl="bgShp" presStyleIdx="1" presStyleCnt="4" custLinFactNeighborY="232"/>
      <dgm:spPr/>
    </dgm:pt>
    <dgm:pt modelId="{BB0B9A4A-B495-4014-B8DD-FAF0CEFE8B29}" type="pres">
      <dgm:prSet presAssocID="{A79847A6-A5F9-47AF-A65F-E03A1589EA05}" presName="iconRect" presStyleLbl="node1" presStyleIdx="1" presStyleCnt="4" custLinFactNeighborY="42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324A728-46FC-43FF-91C8-92C97CEA18C1}" type="pres">
      <dgm:prSet presAssocID="{A79847A6-A5F9-47AF-A65F-E03A1589EA05}" presName="spaceRect" presStyleCnt="0"/>
      <dgm:spPr/>
    </dgm:pt>
    <dgm:pt modelId="{A86371A0-110B-4D6A-BE7B-103376967C94}" type="pres">
      <dgm:prSet presAssocID="{A79847A6-A5F9-47AF-A65F-E03A1589EA05}" presName="parTx" presStyleLbl="revTx" presStyleIdx="1" presStyleCnt="4">
        <dgm:presLayoutVars>
          <dgm:chMax val="0"/>
          <dgm:chPref val="0"/>
        </dgm:presLayoutVars>
      </dgm:prSet>
      <dgm:spPr/>
    </dgm:pt>
    <dgm:pt modelId="{A43CF1A4-843D-48A2-869C-476E1DC6A3A0}" type="pres">
      <dgm:prSet presAssocID="{EC0F1B96-5A54-4D6C-952C-A06453537AA8}" presName="sibTrans" presStyleCnt="0"/>
      <dgm:spPr/>
    </dgm:pt>
    <dgm:pt modelId="{B4274BFA-E4F9-462C-9DBA-D8F4BB3ECBB3}" type="pres">
      <dgm:prSet presAssocID="{EEBC64E1-E9B1-4DB9-AE71-02EA8FAEE423}" presName="compNode" presStyleCnt="0"/>
      <dgm:spPr/>
    </dgm:pt>
    <dgm:pt modelId="{7B433B27-9794-43DD-A792-2301B8A428B3}" type="pres">
      <dgm:prSet presAssocID="{EEBC64E1-E9B1-4DB9-AE71-02EA8FAEE423}" presName="bgRect" presStyleLbl="bgShp" presStyleIdx="2" presStyleCnt="4"/>
      <dgm:spPr/>
    </dgm:pt>
    <dgm:pt modelId="{3E09E1F0-32B1-44D8-9D10-4BEED923C1F3}" type="pres">
      <dgm:prSet presAssocID="{EEBC64E1-E9B1-4DB9-AE71-02EA8FAEE4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8E8BD1C1-63FB-4E50-851E-E197C36E391E}" type="pres">
      <dgm:prSet presAssocID="{EEBC64E1-E9B1-4DB9-AE71-02EA8FAEE423}" presName="spaceRect" presStyleCnt="0"/>
      <dgm:spPr/>
    </dgm:pt>
    <dgm:pt modelId="{2BD08563-C5FA-4B2D-B058-12C10646A386}" type="pres">
      <dgm:prSet presAssocID="{EEBC64E1-E9B1-4DB9-AE71-02EA8FAEE423}" presName="parTx" presStyleLbl="revTx" presStyleIdx="2" presStyleCnt="4">
        <dgm:presLayoutVars>
          <dgm:chMax val="0"/>
          <dgm:chPref val="0"/>
        </dgm:presLayoutVars>
      </dgm:prSet>
      <dgm:spPr/>
    </dgm:pt>
    <dgm:pt modelId="{2E8A594A-E255-40D3-AF7C-F426D9EEA14F}" type="pres">
      <dgm:prSet presAssocID="{FF1FF3D2-2CBF-4156-9339-829F569B2383}" presName="sibTrans" presStyleCnt="0"/>
      <dgm:spPr/>
    </dgm:pt>
    <dgm:pt modelId="{5C73DA2D-9D42-4694-8C15-5921AD1C6703}" type="pres">
      <dgm:prSet presAssocID="{848583D8-7DDE-41E0-B77C-654E4BEE1F07}" presName="compNode" presStyleCnt="0"/>
      <dgm:spPr/>
    </dgm:pt>
    <dgm:pt modelId="{F845AA5B-5309-4E7D-A41B-DE79505C4764}" type="pres">
      <dgm:prSet presAssocID="{848583D8-7DDE-41E0-B77C-654E4BEE1F07}" presName="bgRect" presStyleLbl="bgShp" presStyleIdx="3" presStyleCnt="4" custLinFactY="-175943" custLinFactNeighborX="710" custLinFactNeighborY="-200000"/>
      <dgm:spPr/>
    </dgm:pt>
    <dgm:pt modelId="{A6310D0D-5D64-49BE-BF43-204FF62FBE17}" type="pres">
      <dgm:prSet presAssocID="{848583D8-7DDE-41E0-B77C-654E4BEE1F07}" presName="iconRect" presStyleLbl="node1" presStyleIdx="3" presStyleCnt="4" custLinFactY="-300000" custLinFactNeighborX="-13973" custLinFactNeighborY="-37948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DA578E74-609E-43EA-A199-A6DB56363539}" type="pres">
      <dgm:prSet presAssocID="{848583D8-7DDE-41E0-B77C-654E4BEE1F07}" presName="spaceRect" presStyleCnt="0"/>
      <dgm:spPr/>
    </dgm:pt>
    <dgm:pt modelId="{1467B04B-FB85-400F-8C4D-E356C3B37B61}" type="pres">
      <dgm:prSet presAssocID="{848583D8-7DDE-41E0-B77C-654E4BEE1F07}" presName="parTx" presStyleLbl="revTx" presStyleIdx="3" presStyleCnt="4" custScaleY="88734" custLinFactY="-175197" custLinFactNeighborX="0" custLinFactNeighborY="-200000">
        <dgm:presLayoutVars>
          <dgm:chMax val="0"/>
          <dgm:chPref val="0"/>
        </dgm:presLayoutVars>
      </dgm:prSet>
      <dgm:spPr/>
    </dgm:pt>
  </dgm:ptLst>
  <dgm:cxnLst>
    <dgm:cxn modelId="{CA1FB707-7E50-414A-B73B-8F63E2418F8B}" srcId="{2C80EC7C-CA11-4D79-A6A6-B85D24A76D60}" destId="{EEBC64E1-E9B1-4DB9-AE71-02EA8FAEE423}" srcOrd="2" destOrd="0" parTransId="{015DF17A-713D-47C3-AC06-A71E6EFD96F7}" sibTransId="{FF1FF3D2-2CBF-4156-9339-829F569B2383}"/>
    <dgm:cxn modelId="{0436B23B-2EF7-4F2C-B781-8562E59FC5C7}" type="presOf" srcId="{2C80EC7C-CA11-4D79-A6A6-B85D24A76D60}" destId="{9F5BBD61-50C3-48AC-AC8B-6C2D9F8CBF1F}" srcOrd="0" destOrd="0" presId="urn:microsoft.com/office/officeart/2018/2/layout/IconVerticalSolidList"/>
    <dgm:cxn modelId="{7236C665-0A4D-4E46-AAA0-9A4A29D335CC}" srcId="{2C80EC7C-CA11-4D79-A6A6-B85D24A76D60}" destId="{DBD14380-8051-4586-8849-D1D10A88C3B7}" srcOrd="0" destOrd="0" parTransId="{ECB07AFF-0C37-4A50-8CF4-8D11B2D547C0}" sibTransId="{40C8551F-01A8-4502-87E3-385798C32732}"/>
    <dgm:cxn modelId="{EE40776B-883D-4E8F-8F30-9484F7A5D387}" type="presOf" srcId="{A79847A6-A5F9-47AF-A65F-E03A1589EA05}" destId="{A86371A0-110B-4D6A-BE7B-103376967C94}" srcOrd="0" destOrd="0" presId="urn:microsoft.com/office/officeart/2018/2/layout/IconVerticalSolidList"/>
    <dgm:cxn modelId="{9DBA3B73-8A32-4BFD-B200-ECA8E379CF9B}" srcId="{2C80EC7C-CA11-4D79-A6A6-B85D24A76D60}" destId="{848583D8-7DDE-41E0-B77C-654E4BEE1F07}" srcOrd="3" destOrd="0" parTransId="{55BCE817-E28F-4505-A361-2FDBC43C8C2C}" sibTransId="{D703887A-FA82-419C-8B5B-2B544B8634B0}"/>
    <dgm:cxn modelId="{BD9A89BB-F772-4A5B-A2D2-4360EC11445D}" type="presOf" srcId="{EEBC64E1-E9B1-4DB9-AE71-02EA8FAEE423}" destId="{2BD08563-C5FA-4B2D-B058-12C10646A386}" srcOrd="0" destOrd="0" presId="urn:microsoft.com/office/officeart/2018/2/layout/IconVerticalSolidList"/>
    <dgm:cxn modelId="{CF02CAC5-0DA5-4D59-B71C-8033AFE1877D}" srcId="{2C80EC7C-CA11-4D79-A6A6-B85D24A76D60}" destId="{A79847A6-A5F9-47AF-A65F-E03A1589EA05}" srcOrd="1" destOrd="0" parTransId="{7E2B227C-CD5A-492A-B0F7-C747FCBAD12F}" sibTransId="{EC0F1B96-5A54-4D6C-952C-A06453537AA8}"/>
    <dgm:cxn modelId="{4E6F87CF-F7A7-475B-A11C-6FA51B8C5077}" type="presOf" srcId="{848583D8-7DDE-41E0-B77C-654E4BEE1F07}" destId="{1467B04B-FB85-400F-8C4D-E356C3B37B61}" srcOrd="0" destOrd="0" presId="urn:microsoft.com/office/officeart/2018/2/layout/IconVerticalSolidList"/>
    <dgm:cxn modelId="{A8F5F1E0-4D64-473C-9159-7547F902275F}" type="presOf" srcId="{DBD14380-8051-4586-8849-D1D10A88C3B7}" destId="{D88B2414-2785-45AC-AC61-34CA3ED212DF}" srcOrd="0" destOrd="0" presId="urn:microsoft.com/office/officeart/2018/2/layout/IconVerticalSolidList"/>
    <dgm:cxn modelId="{FD95696E-9288-49F2-9C93-C293A08AFE41}" type="presParOf" srcId="{9F5BBD61-50C3-48AC-AC8B-6C2D9F8CBF1F}" destId="{10AB84E9-3D27-49B6-851B-B8BC5F3A73C0}" srcOrd="0" destOrd="0" presId="urn:microsoft.com/office/officeart/2018/2/layout/IconVerticalSolidList"/>
    <dgm:cxn modelId="{A7627738-038C-47C7-BE0F-CC9D6B0C8FAB}" type="presParOf" srcId="{10AB84E9-3D27-49B6-851B-B8BC5F3A73C0}" destId="{C252EA84-8644-4D08-A9D6-07B5930A27A8}" srcOrd="0" destOrd="0" presId="urn:microsoft.com/office/officeart/2018/2/layout/IconVerticalSolidList"/>
    <dgm:cxn modelId="{BBB8F0C1-5477-4E81-88A6-FDF2F4AD10D7}" type="presParOf" srcId="{10AB84E9-3D27-49B6-851B-B8BC5F3A73C0}" destId="{C112C866-0FC7-4CE2-80B2-7F07D29C6EFD}" srcOrd="1" destOrd="0" presId="urn:microsoft.com/office/officeart/2018/2/layout/IconVerticalSolidList"/>
    <dgm:cxn modelId="{2B77EF25-4998-46C4-AA87-535AD7D5718F}" type="presParOf" srcId="{10AB84E9-3D27-49B6-851B-B8BC5F3A73C0}" destId="{9C63E67E-0898-4B69-9283-B181DF75767F}" srcOrd="2" destOrd="0" presId="urn:microsoft.com/office/officeart/2018/2/layout/IconVerticalSolidList"/>
    <dgm:cxn modelId="{43A42DBD-7C7E-47C7-A401-1C7B7C89DADC}" type="presParOf" srcId="{10AB84E9-3D27-49B6-851B-B8BC5F3A73C0}" destId="{D88B2414-2785-45AC-AC61-34CA3ED212DF}" srcOrd="3" destOrd="0" presId="urn:microsoft.com/office/officeart/2018/2/layout/IconVerticalSolidList"/>
    <dgm:cxn modelId="{2B0A0F17-2E51-47FF-B791-7FF9DF4C9617}" type="presParOf" srcId="{9F5BBD61-50C3-48AC-AC8B-6C2D9F8CBF1F}" destId="{99F14409-A3D9-4027-98AB-151E669CB758}" srcOrd="1" destOrd="0" presId="urn:microsoft.com/office/officeart/2018/2/layout/IconVerticalSolidList"/>
    <dgm:cxn modelId="{326A2489-C5EE-4150-87D7-7595BF19EE37}" type="presParOf" srcId="{9F5BBD61-50C3-48AC-AC8B-6C2D9F8CBF1F}" destId="{B9F10B43-3C1B-469E-A1A9-3B2127A1D163}" srcOrd="2" destOrd="0" presId="urn:microsoft.com/office/officeart/2018/2/layout/IconVerticalSolidList"/>
    <dgm:cxn modelId="{D6965720-D062-4F3B-8C0B-DE51875E0CF7}" type="presParOf" srcId="{B9F10B43-3C1B-469E-A1A9-3B2127A1D163}" destId="{66B38415-38F4-4540-8D54-D6C1517DBA5A}" srcOrd="0" destOrd="0" presId="urn:microsoft.com/office/officeart/2018/2/layout/IconVerticalSolidList"/>
    <dgm:cxn modelId="{CACBF085-C970-4849-9865-D473E0C8D817}" type="presParOf" srcId="{B9F10B43-3C1B-469E-A1A9-3B2127A1D163}" destId="{BB0B9A4A-B495-4014-B8DD-FAF0CEFE8B29}" srcOrd="1" destOrd="0" presId="urn:microsoft.com/office/officeart/2018/2/layout/IconVerticalSolidList"/>
    <dgm:cxn modelId="{9A9FD499-C329-4FEA-9253-482A19BCE017}" type="presParOf" srcId="{B9F10B43-3C1B-469E-A1A9-3B2127A1D163}" destId="{2324A728-46FC-43FF-91C8-92C97CEA18C1}" srcOrd="2" destOrd="0" presId="urn:microsoft.com/office/officeart/2018/2/layout/IconVerticalSolidList"/>
    <dgm:cxn modelId="{A150A65D-FE3F-479B-9615-396993F516DE}" type="presParOf" srcId="{B9F10B43-3C1B-469E-A1A9-3B2127A1D163}" destId="{A86371A0-110B-4D6A-BE7B-103376967C94}" srcOrd="3" destOrd="0" presId="urn:microsoft.com/office/officeart/2018/2/layout/IconVerticalSolidList"/>
    <dgm:cxn modelId="{00326CF2-95F8-4948-9694-D117C8095F6D}" type="presParOf" srcId="{9F5BBD61-50C3-48AC-AC8B-6C2D9F8CBF1F}" destId="{A43CF1A4-843D-48A2-869C-476E1DC6A3A0}" srcOrd="3" destOrd="0" presId="urn:microsoft.com/office/officeart/2018/2/layout/IconVerticalSolidList"/>
    <dgm:cxn modelId="{B3DDAC85-10C4-454C-9B37-EC31B1E76E8A}" type="presParOf" srcId="{9F5BBD61-50C3-48AC-AC8B-6C2D9F8CBF1F}" destId="{B4274BFA-E4F9-462C-9DBA-D8F4BB3ECBB3}" srcOrd="4" destOrd="0" presId="urn:microsoft.com/office/officeart/2018/2/layout/IconVerticalSolidList"/>
    <dgm:cxn modelId="{2A9F14B2-D91B-491C-82F8-4677958FAAD3}" type="presParOf" srcId="{B4274BFA-E4F9-462C-9DBA-D8F4BB3ECBB3}" destId="{7B433B27-9794-43DD-A792-2301B8A428B3}" srcOrd="0" destOrd="0" presId="urn:microsoft.com/office/officeart/2018/2/layout/IconVerticalSolidList"/>
    <dgm:cxn modelId="{D4381216-C789-45EC-B507-3E5B6A4F0593}" type="presParOf" srcId="{B4274BFA-E4F9-462C-9DBA-D8F4BB3ECBB3}" destId="{3E09E1F0-32B1-44D8-9D10-4BEED923C1F3}" srcOrd="1" destOrd="0" presId="urn:microsoft.com/office/officeart/2018/2/layout/IconVerticalSolidList"/>
    <dgm:cxn modelId="{48592D26-C247-4DC9-856E-57FF5E05BCA9}" type="presParOf" srcId="{B4274BFA-E4F9-462C-9DBA-D8F4BB3ECBB3}" destId="{8E8BD1C1-63FB-4E50-851E-E197C36E391E}" srcOrd="2" destOrd="0" presId="urn:microsoft.com/office/officeart/2018/2/layout/IconVerticalSolidList"/>
    <dgm:cxn modelId="{9DA04836-2823-4C56-8D7E-F541E9538589}" type="presParOf" srcId="{B4274BFA-E4F9-462C-9DBA-D8F4BB3ECBB3}" destId="{2BD08563-C5FA-4B2D-B058-12C10646A386}" srcOrd="3" destOrd="0" presId="urn:microsoft.com/office/officeart/2018/2/layout/IconVerticalSolidList"/>
    <dgm:cxn modelId="{E80572FB-4B13-42BE-A033-32406100C95A}" type="presParOf" srcId="{9F5BBD61-50C3-48AC-AC8B-6C2D9F8CBF1F}" destId="{2E8A594A-E255-40D3-AF7C-F426D9EEA14F}" srcOrd="5" destOrd="0" presId="urn:microsoft.com/office/officeart/2018/2/layout/IconVerticalSolidList"/>
    <dgm:cxn modelId="{7124D0FE-CA21-4F70-BC07-CE79F3432F02}" type="presParOf" srcId="{9F5BBD61-50C3-48AC-AC8B-6C2D9F8CBF1F}" destId="{5C73DA2D-9D42-4694-8C15-5921AD1C6703}" srcOrd="6" destOrd="0" presId="urn:microsoft.com/office/officeart/2018/2/layout/IconVerticalSolidList"/>
    <dgm:cxn modelId="{95C4B484-BF66-40C6-A946-964BBD2200B8}" type="presParOf" srcId="{5C73DA2D-9D42-4694-8C15-5921AD1C6703}" destId="{F845AA5B-5309-4E7D-A41B-DE79505C4764}" srcOrd="0" destOrd="0" presId="urn:microsoft.com/office/officeart/2018/2/layout/IconVerticalSolidList"/>
    <dgm:cxn modelId="{B7B85F85-BF20-4AAD-82CF-7A0591A183F8}" type="presParOf" srcId="{5C73DA2D-9D42-4694-8C15-5921AD1C6703}" destId="{A6310D0D-5D64-49BE-BF43-204FF62FBE17}" srcOrd="1" destOrd="0" presId="urn:microsoft.com/office/officeart/2018/2/layout/IconVerticalSolidList"/>
    <dgm:cxn modelId="{49344287-7316-4F2C-A23B-89B641087761}" type="presParOf" srcId="{5C73DA2D-9D42-4694-8C15-5921AD1C6703}" destId="{DA578E74-609E-43EA-A199-A6DB56363539}" srcOrd="2" destOrd="0" presId="urn:microsoft.com/office/officeart/2018/2/layout/IconVerticalSolidList"/>
    <dgm:cxn modelId="{2F48E3CD-EBE4-4AFD-A78D-D6F019EE93C3}" type="presParOf" srcId="{5C73DA2D-9D42-4694-8C15-5921AD1C6703}" destId="{1467B04B-FB85-400F-8C4D-E356C3B37B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F14FAC-C3E8-4D70-AE6B-A302C380980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763E8F-D689-493D-A7EA-C2E7685EAE99}">
      <dgm:prSet/>
      <dgm:spPr/>
      <dgm:t>
        <a:bodyPr/>
        <a:lstStyle/>
        <a:p>
          <a:r>
            <a:rPr lang="en-US"/>
            <a:t>Corn- Growth and Management North Dakota State University - Reviwed by Joel Ransom</a:t>
          </a:r>
        </a:p>
      </dgm:t>
    </dgm:pt>
    <dgm:pt modelId="{E7F11B05-1C04-4C9B-A02E-96B5EF68BC9F}" type="parTrans" cxnId="{694264AC-1783-474E-B474-54ED5821EE08}">
      <dgm:prSet/>
      <dgm:spPr/>
      <dgm:t>
        <a:bodyPr/>
        <a:lstStyle/>
        <a:p>
          <a:endParaRPr lang="en-US"/>
        </a:p>
      </dgm:t>
    </dgm:pt>
    <dgm:pt modelId="{1B7C0989-62B0-447A-9FCB-463DF40AFD91}" type="sibTrans" cxnId="{694264AC-1783-474E-B474-54ED5821EE08}">
      <dgm:prSet/>
      <dgm:spPr/>
      <dgm:t>
        <a:bodyPr/>
        <a:lstStyle/>
        <a:p>
          <a:endParaRPr lang="en-US"/>
        </a:p>
      </dgm:t>
    </dgm:pt>
    <dgm:pt modelId="{98E2F0D5-6A5B-4F30-821C-18D6395E8780}">
      <dgm:prSet/>
      <dgm:spPr/>
      <dgm:t>
        <a:bodyPr/>
        <a:lstStyle/>
        <a:p>
          <a:r>
            <a:rPr lang="en-US"/>
            <a:t>Elements of Statistical Learning- Hastie, Tibshirani, Friedman</a:t>
          </a:r>
        </a:p>
      </dgm:t>
    </dgm:pt>
    <dgm:pt modelId="{37611054-995E-4CA3-9E02-FD2DEB0FEB29}" type="parTrans" cxnId="{B8CF20DC-FF28-48BE-84C5-1375BFC15383}">
      <dgm:prSet/>
      <dgm:spPr/>
      <dgm:t>
        <a:bodyPr/>
        <a:lstStyle/>
        <a:p>
          <a:endParaRPr lang="en-US"/>
        </a:p>
      </dgm:t>
    </dgm:pt>
    <dgm:pt modelId="{5F446A1A-0BDF-4AB1-9F23-7B9B505837F5}" type="sibTrans" cxnId="{B8CF20DC-FF28-48BE-84C5-1375BFC15383}">
      <dgm:prSet/>
      <dgm:spPr/>
      <dgm:t>
        <a:bodyPr/>
        <a:lstStyle/>
        <a:p>
          <a:endParaRPr lang="en-US"/>
        </a:p>
      </dgm:t>
    </dgm:pt>
    <dgm:pt modelId="{1E4BC41A-EF42-4542-869D-CC05DA62399B}" type="pres">
      <dgm:prSet presAssocID="{B7F14FAC-C3E8-4D70-AE6B-A302C3809804}" presName="root" presStyleCnt="0">
        <dgm:presLayoutVars>
          <dgm:dir/>
          <dgm:resizeHandles val="exact"/>
        </dgm:presLayoutVars>
      </dgm:prSet>
      <dgm:spPr/>
    </dgm:pt>
    <dgm:pt modelId="{35C9AB1E-78E4-4C44-9D57-CED97AF6F3E0}" type="pres">
      <dgm:prSet presAssocID="{24763E8F-D689-493D-A7EA-C2E7685EAE99}" presName="compNode" presStyleCnt="0"/>
      <dgm:spPr/>
    </dgm:pt>
    <dgm:pt modelId="{A1FECDF1-43AD-400F-BA77-589CA9020DFD}" type="pres">
      <dgm:prSet presAssocID="{24763E8F-D689-493D-A7EA-C2E7685EAE99}" presName="bgRect" presStyleLbl="bgShp" presStyleIdx="0" presStyleCnt="2"/>
      <dgm:spPr/>
    </dgm:pt>
    <dgm:pt modelId="{62BEE5E4-7119-47E0-8D2B-48452D5F2402}" type="pres">
      <dgm:prSet presAssocID="{24763E8F-D689-493D-A7EA-C2E7685EAE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6C0E766-9E3D-4AB4-A32E-D1A023C23B87}" type="pres">
      <dgm:prSet presAssocID="{24763E8F-D689-493D-A7EA-C2E7685EAE99}" presName="spaceRect" presStyleCnt="0"/>
      <dgm:spPr/>
    </dgm:pt>
    <dgm:pt modelId="{28D2D1F6-1F0A-4B88-ADA8-67CF6A9AEF12}" type="pres">
      <dgm:prSet presAssocID="{24763E8F-D689-493D-A7EA-C2E7685EAE99}" presName="parTx" presStyleLbl="revTx" presStyleIdx="0" presStyleCnt="2">
        <dgm:presLayoutVars>
          <dgm:chMax val="0"/>
          <dgm:chPref val="0"/>
        </dgm:presLayoutVars>
      </dgm:prSet>
      <dgm:spPr/>
    </dgm:pt>
    <dgm:pt modelId="{5E57293A-577A-4B3F-BA7D-6E27FE5E96F5}" type="pres">
      <dgm:prSet presAssocID="{1B7C0989-62B0-447A-9FCB-463DF40AFD91}" presName="sibTrans" presStyleCnt="0"/>
      <dgm:spPr/>
    </dgm:pt>
    <dgm:pt modelId="{6C0A2623-9A06-4CFF-8AAB-B5950040906D}" type="pres">
      <dgm:prSet presAssocID="{98E2F0D5-6A5B-4F30-821C-18D6395E8780}" presName="compNode" presStyleCnt="0"/>
      <dgm:spPr/>
    </dgm:pt>
    <dgm:pt modelId="{4CE6BA5C-E1DC-4E25-B32E-73BE3D474C6B}" type="pres">
      <dgm:prSet presAssocID="{98E2F0D5-6A5B-4F30-821C-18D6395E8780}" presName="bgRect" presStyleLbl="bgShp" presStyleIdx="1" presStyleCnt="2"/>
      <dgm:spPr/>
    </dgm:pt>
    <dgm:pt modelId="{88CB2412-D38D-42FB-8AE1-EA859B51CBD2}" type="pres">
      <dgm:prSet presAssocID="{98E2F0D5-6A5B-4F30-821C-18D6395E87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DC1B502-D299-4353-9D33-C36F09ACE3A9}" type="pres">
      <dgm:prSet presAssocID="{98E2F0D5-6A5B-4F30-821C-18D6395E8780}" presName="spaceRect" presStyleCnt="0"/>
      <dgm:spPr/>
    </dgm:pt>
    <dgm:pt modelId="{9DD2BCFE-65F1-4EE6-B738-C14AAF39905F}" type="pres">
      <dgm:prSet presAssocID="{98E2F0D5-6A5B-4F30-821C-18D6395E878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C21AA2B-B1B5-4B68-8CBA-99CC9A53A118}" type="presOf" srcId="{24763E8F-D689-493D-A7EA-C2E7685EAE99}" destId="{28D2D1F6-1F0A-4B88-ADA8-67CF6A9AEF12}" srcOrd="0" destOrd="0" presId="urn:microsoft.com/office/officeart/2018/2/layout/IconVerticalSolidList"/>
    <dgm:cxn modelId="{694264AC-1783-474E-B474-54ED5821EE08}" srcId="{B7F14FAC-C3E8-4D70-AE6B-A302C3809804}" destId="{24763E8F-D689-493D-A7EA-C2E7685EAE99}" srcOrd="0" destOrd="0" parTransId="{E7F11B05-1C04-4C9B-A02E-96B5EF68BC9F}" sibTransId="{1B7C0989-62B0-447A-9FCB-463DF40AFD91}"/>
    <dgm:cxn modelId="{7A1D65AF-8476-429B-9DA1-BFEFF86AB95F}" type="presOf" srcId="{98E2F0D5-6A5B-4F30-821C-18D6395E8780}" destId="{9DD2BCFE-65F1-4EE6-B738-C14AAF39905F}" srcOrd="0" destOrd="0" presId="urn:microsoft.com/office/officeart/2018/2/layout/IconVerticalSolidList"/>
    <dgm:cxn modelId="{B8CF20DC-FF28-48BE-84C5-1375BFC15383}" srcId="{B7F14FAC-C3E8-4D70-AE6B-A302C3809804}" destId="{98E2F0D5-6A5B-4F30-821C-18D6395E8780}" srcOrd="1" destOrd="0" parTransId="{37611054-995E-4CA3-9E02-FD2DEB0FEB29}" sibTransId="{5F446A1A-0BDF-4AB1-9F23-7B9B505837F5}"/>
    <dgm:cxn modelId="{4C3419DF-F011-443A-AD31-AB0E2A4FC044}" type="presOf" srcId="{B7F14FAC-C3E8-4D70-AE6B-A302C3809804}" destId="{1E4BC41A-EF42-4542-869D-CC05DA62399B}" srcOrd="0" destOrd="0" presId="urn:microsoft.com/office/officeart/2018/2/layout/IconVerticalSolidList"/>
    <dgm:cxn modelId="{40D40674-4420-4153-BEA8-FF6B0CC9E9E1}" type="presParOf" srcId="{1E4BC41A-EF42-4542-869D-CC05DA62399B}" destId="{35C9AB1E-78E4-4C44-9D57-CED97AF6F3E0}" srcOrd="0" destOrd="0" presId="urn:microsoft.com/office/officeart/2018/2/layout/IconVerticalSolidList"/>
    <dgm:cxn modelId="{6CF69F5E-6B80-479D-A3CD-C5CBFFB359D3}" type="presParOf" srcId="{35C9AB1E-78E4-4C44-9D57-CED97AF6F3E0}" destId="{A1FECDF1-43AD-400F-BA77-589CA9020DFD}" srcOrd="0" destOrd="0" presId="urn:microsoft.com/office/officeart/2018/2/layout/IconVerticalSolidList"/>
    <dgm:cxn modelId="{A81EC92F-505D-454B-8192-9A0B49046C93}" type="presParOf" srcId="{35C9AB1E-78E4-4C44-9D57-CED97AF6F3E0}" destId="{62BEE5E4-7119-47E0-8D2B-48452D5F2402}" srcOrd="1" destOrd="0" presId="urn:microsoft.com/office/officeart/2018/2/layout/IconVerticalSolidList"/>
    <dgm:cxn modelId="{90B33256-AD4C-4BED-9B56-460200FAAD6F}" type="presParOf" srcId="{35C9AB1E-78E4-4C44-9D57-CED97AF6F3E0}" destId="{D6C0E766-9E3D-4AB4-A32E-D1A023C23B87}" srcOrd="2" destOrd="0" presId="urn:microsoft.com/office/officeart/2018/2/layout/IconVerticalSolidList"/>
    <dgm:cxn modelId="{424A632D-0907-432D-A956-5C54A122B313}" type="presParOf" srcId="{35C9AB1E-78E4-4C44-9D57-CED97AF6F3E0}" destId="{28D2D1F6-1F0A-4B88-ADA8-67CF6A9AEF12}" srcOrd="3" destOrd="0" presId="urn:microsoft.com/office/officeart/2018/2/layout/IconVerticalSolidList"/>
    <dgm:cxn modelId="{D3C61CAE-8CC4-457E-AF09-2CC37EFB8B31}" type="presParOf" srcId="{1E4BC41A-EF42-4542-869D-CC05DA62399B}" destId="{5E57293A-577A-4B3F-BA7D-6E27FE5E96F5}" srcOrd="1" destOrd="0" presId="urn:microsoft.com/office/officeart/2018/2/layout/IconVerticalSolidList"/>
    <dgm:cxn modelId="{AC4EB033-85F8-46C9-ACA8-428207217976}" type="presParOf" srcId="{1E4BC41A-EF42-4542-869D-CC05DA62399B}" destId="{6C0A2623-9A06-4CFF-8AAB-B5950040906D}" srcOrd="2" destOrd="0" presId="urn:microsoft.com/office/officeart/2018/2/layout/IconVerticalSolidList"/>
    <dgm:cxn modelId="{53324A76-7956-49C9-BFCA-8851D324FAC0}" type="presParOf" srcId="{6C0A2623-9A06-4CFF-8AAB-B5950040906D}" destId="{4CE6BA5C-E1DC-4E25-B32E-73BE3D474C6B}" srcOrd="0" destOrd="0" presId="urn:microsoft.com/office/officeart/2018/2/layout/IconVerticalSolidList"/>
    <dgm:cxn modelId="{93638E44-5EC3-44F9-A887-8CDD03CDD4B5}" type="presParOf" srcId="{6C0A2623-9A06-4CFF-8AAB-B5950040906D}" destId="{88CB2412-D38D-42FB-8AE1-EA859B51CBD2}" srcOrd="1" destOrd="0" presId="urn:microsoft.com/office/officeart/2018/2/layout/IconVerticalSolidList"/>
    <dgm:cxn modelId="{27A6FACA-C742-45EE-9ACD-B9688502D058}" type="presParOf" srcId="{6C0A2623-9A06-4CFF-8AAB-B5950040906D}" destId="{BDC1B502-D299-4353-9D33-C36F09ACE3A9}" srcOrd="2" destOrd="0" presId="urn:microsoft.com/office/officeart/2018/2/layout/IconVerticalSolidList"/>
    <dgm:cxn modelId="{7EDC25F2-849B-4CDD-A717-65C933B4ADAF}" type="presParOf" srcId="{6C0A2623-9A06-4CFF-8AAB-B5950040906D}" destId="{9DD2BCFE-65F1-4EE6-B738-C14AAF3990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2B3E6-A90F-4121-A910-6499C684DDF7}">
      <dsp:nvSpPr>
        <dsp:cNvPr id="0" name=""/>
        <dsp:cNvSpPr/>
      </dsp:nvSpPr>
      <dsp:spPr>
        <a:xfrm>
          <a:off x="1719262" y="1212"/>
          <a:ext cx="6877049" cy="12432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Soil, Geography and Weather data</a:t>
          </a:r>
        </a:p>
      </dsp:txBody>
      <dsp:txXfrm>
        <a:off x="1719262" y="1212"/>
        <a:ext cx="6877049" cy="1243272"/>
      </dsp:txXfrm>
    </dsp:sp>
    <dsp:sp modelId="{AA50351A-08B9-49A3-A87D-D9795E8B103E}">
      <dsp:nvSpPr>
        <dsp:cNvPr id="0" name=""/>
        <dsp:cNvSpPr/>
      </dsp:nvSpPr>
      <dsp:spPr>
        <a:xfrm>
          <a:off x="0" y="1212"/>
          <a:ext cx="1719262" cy="12432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</a:t>
          </a:r>
        </a:p>
      </dsp:txBody>
      <dsp:txXfrm>
        <a:off x="0" y="1212"/>
        <a:ext cx="1719262" cy="1243272"/>
      </dsp:txXfrm>
    </dsp:sp>
    <dsp:sp modelId="{3BC7DE32-7D45-4B61-B7D8-07D8CFAAADB1}">
      <dsp:nvSpPr>
        <dsp:cNvPr id="0" name=""/>
        <dsp:cNvSpPr/>
      </dsp:nvSpPr>
      <dsp:spPr>
        <a:xfrm>
          <a:off x="1719262" y="1319082"/>
          <a:ext cx="6877049" cy="1243272"/>
        </a:xfrm>
        <a:prstGeom prst="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Develop stress metrics : Heat &amp; Drought</a:t>
          </a:r>
        </a:p>
      </dsp:txBody>
      <dsp:txXfrm>
        <a:off x="1719262" y="1319082"/>
        <a:ext cx="6877049" cy="1243272"/>
      </dsp:txXfrm>
    </dsp:sp>
    <dsp:sp modelId="{DB49FCFD-8601-41A9-AAD4-241839748C7C}">
      <dsp:nvSpPr>
        <dsp:cNvPr id="0" name=""/>
        <dsp:cNvSpPr/>
      </dsp:nvSpPr>
      <dsp:spPr>
        <a:xfrm>
          <a:off x="0" y="1319082"/>
          <a:ext cx="1719262" cy="1243272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OBJECTIVE 1</a:t>
          </a:r>
        </a:p>
      </dsp:txBody>
      <dsp:txXfrm>
        <a:off x="0" y="1319082"/>
        <a:ext cx="1719262" cy="1243272"/>
      </dsp:txXfrm>
    </dsp:sp>
    <dsp:sp modelId="{ED55634B-EF13-4BD1-83D6-7B9DCA6031AB}">
      <dsp:nvSpPr>
        <dsp:cNvPr id="0" name=""/>
        <dsp:cNvSpPr/>
      </dsp:nvSpPr>
      <dsp:spPr>
        <a:xfrm>
          <a:off x="1719262" y="2636951"/>
          <a:ext cx="6877049" cy="1243272"/>
        </a:xfrm>
        <a:prstGeom prst="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34" tIns="315791" rIns="133434" bIns="31579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Find resistant Hybrids </a:t>
          </a:r>
        </a:p>
      </dsp:txBody>
      <dsp:txXfrm>
        <a:off x="1719262" y="2636951"/>
        <a:ext cx="6877049" cy="1243272"/>
      </dsp:txXfrm>
    </dsp:sp>
    <dsp:sp modelId="{AA444002-BAEB-4560-9E33-CC6DC67C8A5D}">
      <dsp:nvSpPr>
        <dsp:cNvPr id="0" name=""/>
        <dsp:cNvSpPr/>
      </dsp:nvSpPr>
      <dsp:spPr>
        <a:xfrm>
          <a:off x="0" y="2636951"/>
          <a:ext cx="1719262" cy="1243272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0978" tIns="122808" rIns="90978" bIns="12280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OBJECTIVE 2</a:t>
          </a:r>
        </a:p>
      </dsp:txBody>
      <dsp:txXfrm>
        <a:off x="0" y="2636951"/>
        <a:ext cx="1719262" cy="1243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70434-19CB-4175-9CDB-3DC5C0A2782F}">
      <dsp:nvSpPr>
        <dsp:cNvPr id="0" name=""/>
        <dsp:cNvSpPr/>
      </dsp:nvSpPr>
      <dsp:spPr>
        <a:xfrm>
          <a:off x="1287234" y="356593"/>
          <a:ext cx="1382062" cy="1382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7CFCD7-D24B-4FFE-AB5E-AAB4EF85EC4A}">
      <dsp:nvSpPr>
        <dsp:cNvPr id="0" name=""/>
        <dsp:cNvSpPr/>
      </dsp:nvSpPr>
      <dsp:spPr>
        <a:xfrm>
          <a:off x="3890" y="1874891"/>
          <a:ext cx="3948750" cy="59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Performance - 2452 hybrids </a:t>
          </a:r>
        </a:p>
      </dsp:txBody>
      <dsp:txXfrm>
        <a:off x="3890" y="1874891"/>
        <a:ext cx="3948750" cy="592312"/>
      </dsp:txXfrm>
    </dsp:sp>
    <dsp:sp modelId="{7E353C0C-C8F3-4E3B-A51C-060E12CAFC2D}">
      <dsp:nvSpPr>
        <dsp:cNvPr id="0" name=""/>
        <dsp:cNvSpPr/>
      </dsp:nvSpPr>
      <dsp:spPr>
        <a:xfrm>
          <a:off x="3890" y="2530568"/>
          <a:ext cx="3948750" cy="994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HYBRID_ID, ENV_ID, Yield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Lat-Long, Yield, Plant/Harvest Date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Elevation, Soil Properties, Irrigation</a:t>
          </a:r>
        </a:p>
      </dsp:txBody>
      <dsp:txXfrm>
        <a:off x="3890" y="2530568"/>
        <a:ext cx="3948750" cy="994274"/>
      </dsp:txXfrm>
    </dsp:sp>
    <dsp:sp modelId="{634FA5B2-F4F4-4A07-87C0-DE989B8D2B9D}">
      <dsp:nvSpPr>
        <dsp:cNvPr id="0" name=""/>
        <dsp:cNvSpPr/>
      </dsp:nvSpPr>
      <dsp:spPr>
        <a:xfrm>
          <a:off x="5927015" y="356593"/>
          <a:ext cx="1382062" cy="1382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D0FB90-BA30-4651-BB3A-3DEA5AA62A6B}">
      <dsp:nvSpPr>
        <dsp:cNvPr id="0" name=""/>
        <dsp:cNvSpPr/>
      </dsp:nvSpPr>
      <dsp:spPr>
        <a:xfrm>
          <a:off x="4643672" y="1874891"/>
          <a:ext cx="3948750" cy="59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Weather - 1560 environments </a:t>
          </a:r>
        </a:p>
      </dsp:txBody>
      <dsp:txXfrm>
        <a:off x="4643672" y="1874891"/>
        <a:ext cx="3948750" cy="592312"/>
      </dsp:txXfrm>
    </dsp:sp>
    <dsp:sp modelId="{4EC9F8DA-9498-4BDF-B7F8-A7BE768DFC44}">
      <dsp:nvSpPr>
        <dsp:cNvPr id="0" name=""/>
        <dsp:cNvSpPr/>
      </dsp:nvSpPr>
      <dsp:spPr>
        <a:xfrm>
          <a:off x="4643672" y="2530568"/>
          <a:ext cx="3948750" cy="994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Daylight, Temperature, Precipitation, Vapor Pressure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Spread over 365 days for each Environment</a:t>
          </a:r>
        </a:p>
      </dsp:txBody>
      <dsp:txXfrm>
        <a:off x="4643672" y="2530568"/>
        <a:ext cx="3948750" cy="9942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20845-47E6-4611-B180-21AA9DF7662A}">
      <dsp:nvSpPr>
        <dsp:cNvPr id="0" name=""/>
        <dsp:cNvSpPr/>
      </dsp:nvSpPr>
      <dsp:spPr>
        <a:xfrm>
          <a:off x="0" y="1317"/>
          <a:ext cx="377910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8F4538-3FFA-4BC0-A6AB-ED291033CD4E}">
      <dsp:nvSpPr>
        <dsp:cNvPr id="0" name=""/>
        <dsp:cNvSpPr/>
      </dsp:nvSpPr>
      <dsp:spPr>
        <a:xfrm>
          <a:off x="3690" y="0"/>
          <a:ext cx="3775418" cy="1343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 the weather data set, we </a:t>
          </a:r>
          <a:r>
            <a:rPr lang="en-US" sz="2000" kern="1200" dirty="0">
              <a:highlight>
                <a:srgbClr val="FFFF00"/>
              </a:highlight>
            </a:rPr>
            <a:t>aggregated</a:t>
          </a:r>
          <a:r>
            <a:rPr lang="en-US" sz="2000" kern="1200" dirty="0"/>
            <a:t> the features only between the </a:t>
          </a:r>
          <a:r>
            <a:rPr lang="en-US" sz="2000" kern="1200" dirty="0">
              <a:highlight>
                <a:srgbClr val="FFFF00"/>
              </a:highlight>
            </a:rPr>
            <a:t>plant and harvest date</a:t>
          </a:r>
          <a:r>
            <a:rPr lang="en-US" sz="2000" kern="1200" dirty="0"/>
            <a:t> for each environment. </a:t>
          </a:r>
        </a:p>
      </dsp:txBody>
      <dsp:txXfrm>
        <a:off x="3690" y="0"/>
        <a:ext cx="3775418" cy="1343108"/>
      </dsp:txXfrm>
    </dsp:sp>
    <dsp:sp modelId="{21903F93-FA38-4EA9-B6D0-6223FFAD92F8}">
      <dsp:nvSpPr>
        <dsp:cNvPr id="0" name=""/>
        <dsp:cNvSpPr/>
      </dsp:nvSpPr>
      <dsp:spPr>
        <a:xfrm>
          <a:off x="0" y="1344426"/>
          <a:ext cx="377910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36867F-98EB-4DFA-9504-531035FFF4AC}">
      <dsp:nvSpPr>
        <dsp:cNvPr id="0" name=""/>
        <dsp:cNvSpPr/>
      </dsp:nvSpPr>
      <dsp:spPr>
        <a:xfrm>
          <a:off x="0" y="1344426"/>
          <a:ext cx="3779109" cy="53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0" y="1344426"/>
        <a:ext cx="3779109" cy="5368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CC667-BA2E-46BB-B51C-777C067FFB15}">
      <dsp:nvSpPr>
        <dsp:cNvPr id="0" name=""/>
        <dsp:cNvSpPr/>
      </dsp:nvSpPr>
      <dsp:spPr>
        <a:xfrm>
          <a:off x="0" y="802282"/>
          <a:ext cx="11295592" cy="1481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83A3FE-9A88-4034-9B1F-738FFD834129}">
      <dsp:nvSpPr>
        <dsp:cNvPr id="0" name=""/>
        <dsp:cNvSpPr/>
      </dsp:nvSpPr>
      <dsp:spPr>
        <a:xfrm>
          <a:off x="448044" y="1135538"/>
          <a:ext cx="814625" cy="814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9B3E0D-53F5-4195-859E-661D2A3C10BA}">
      <dsp:nvSpPr>
        <dsp:cNvPr id="0" name=""/>
        <dsp:cNvSpPr/>
      </dsp:nvSpPr>
      <dsp:spPr>
        <a:xfrm>
          <a:off x="1710713" y="802282"/>
          <a:ext cx="5083016" cy="148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754" tIns="156754" rIns="156754" bIns="15675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 dirty="0"/>
            <a:t>Linear regression coefficients </a:t>
          </a:r>
          <a:r>
            <a:rPr lang="en-US" sz="2500" kern="1200" dirty="0"/>
            <a:t>for each feature with yield</a:t>
          </a:r>
        </a:p>
      </dsp:txBody>
      <dsp:txXfrm>
        <a:off x="1710713" y="802282"/>
        <a:ext cx="5083016" cy="1481137"/>
      </dsp:txXfrm>
    </dsp:sp>
    <dsp:sp modelId="{2EC8F800-6C57-46B4-8104-62B3D39B1A01}">
      <dsp:nvSpPr>
        <dsp:cNvPr id="0" name=""/>
        <dsp:cNvSpPr/>
      </dsp:nvSpPr>
      <dsp:spPr>
        <a:xfrm>
          <a:off x="6793730" y="802282"/>
          <a:ext cx="4501861" cy="148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754" tIns="156754" rIns="156754" bIns="156754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Made intuitive sense </a:t>
          </a:r>
          <a:endParaRPr lang="en-US" sz="2800" b="1" kern="1200" dirty="0"/>
        </a:p>
      </dsp:txBody>
      <dsp:txXfrm>
        <a:off x="6793730" y="802282"/>
        <a:ext cx="4501861" cy="1481137"/>
      </dsp:txXfrm>
    </dsp:sp>
    <dsp:sp modelId="{F7FD60C6-9650-4942-99BD-E0E17FF440C9}">
      <dsp:nvSpPr>
        <dsp:cNvPr id="0" name=""/>
        <dsp:cNvSpPr/>
      </dsp:nvSpPr>
      <dsp:spPr>
        <a:xfrm>
          <a:off x="0" y="2653704"/>
          <a:ext cx="11295592" cy="1481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FB2625A-5C2F-4977-9931-35128A4EBBE1}">
      <dsp:nvSpPr>
        <dsp:cNvPr id="0" name=""/>
        <dsp:cNvSpPr/>
      </dsp:nvSpPr>
      <dsp:spPr>
        <a:xfrm>
          <a:off x="448044" y="2986960"/>
          <a:ext cx="814625" cy="814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2CFA18-A964-4C76-AD63-36B772FDAF23}">
      <dsp:nvSpPr>
        <dsp:cNvPr id="0" name=""/>
        <dsp:cNvSpPr/>
      </dsp:nvSpPr>
      <dsp:spPr>
        <a:xfrm>
          <a:off x="1710713" y="2653704"/>
          <a:ext cx="5083016" cy="148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754" tIns="156754" rIns="156754" bIns="15675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 dirty="0"/>
            <a:t>Plots</a:t>
          </a:r>
          <a:r>
            <a:rPr lang="en-US" sz="2500" kern="1200" dirty="0"/>
            <a:t> of Stresses with Yield</a:t>
          </a:r>
        </a:p>
      </dsp:txBody>
      <dsp:txXfrm>
        <a:off x="1710713" y="2653704"/>
        <a:ext cx="5083016" cy="1481137"/>
      </dsp:txXfrm>
    </dsp:sp>
    <dsp:sp modelId="{FDA173EA-6AE5-4083-8077-A94AE4D8A5C5}">
      <dsp:nvSpPr>
        <dsp:cNvPr id="0" name=""/>
        <dsp:cNvSpPr/>
      </dsp:nvSpPr>
      <dsp:spPr>
        <a:xfrm>
          <a:off x="6793730" y="2653704"/>
          <a:ext cx="4501861" cy="148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754" tIns="156754" rIns="156754" bIns="156754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Decreasing Trend</a:t>
          </a:r>
        </a:p>
      </dsp:txBody>
      <dsp:txXfrm>
        <a:off x="6793730" y="2653704"/>
        <a:ext cx="4501861" cy="14811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2EA84-8644-4D08-A9D6-07B5930A27A8}">
      <dsp:nvSpPr>
        <dsp:cNvPr id="0" name=""/>
        <dsp:cNvSpPr/>
      </dsp:nvSpPr>
      <dsp:spPr>
        <a:xfrm>
          <a:off x="0" y="4407275"/>
          <a:ext cx="6628804" cy="11777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12C866-0FC7-4CE2-80B2-7F07D29C6EFD}">
      <dsp:nvSpPr>
        <dsp:cNvPr id="0" name=""/>
        <dsp:cNvSpPr/>
      </dsp:nvSpPr>
      <dsp:spPr>
        <a:xfrm>
          <a:off x="321111" y="4672268"/>
          <a:ext cx="647780" cy="6477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8B2414-2785-45AC-AC61-34CA3ED212DF}">
      <dsp:nvSpPr>
        <dsp:cNvPr id="0" name=""/>
        <dsp:cNvSpPr/>
      </dsp:nvSpPr>
      <dsp:spPr>
        <a:xfrm>
          <a:off x="1325144" y="4407275"/>
          <a:ext cx="5268465" cy="1177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49" tIns="124649" rIns="124649" bIns="12464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Southern part of US more Heat Prone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Northern – drought prone (Frost)</a:t>
          </a:r>
        </a:p>
      </dsp:txBody>
      <dsp:txXfrm>
        <a:off x="1325144" y="4407275"/>
        <a:ext cx="5268465" cy="1177781"/>
      </dsp:txXfrm>
    </dsp:sp>
    <dsp:sp modelId="{66B38415-38F4-4540-8D54-D6C1517DBA5A}">
      <dsp:nvSpPr>
        <dsp:cNvPr id="0" name=""/>
        <dsp:cNvSpPr/>
      </dsp:nvSpPr>
      <dsp:spPr>
        <a:xfrm>
          <a:off x="0" y="1477283"/>
          <a:ext cx="6628804" cy="11777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0B9A4A-B495-4014-B8DD-FAF0CEFE8B29}">
      <dsp:nvSpPr>
        <dsp:cNvPr id="0" name=""/>
        <dsp:cNvSpPr/>
      </dsp:nvSpPr>
      <dsp:spPr>
        <a:xfrm>
          <a:off x="356279" y="1742285"/>
          <a:ext cx="647780" cy="6477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6371A0-110B-4D6A-BE7B-103376967C94}">
      <dsp:nvSpPr>
        <dsp:cNvPr id="0" name=""/>
        <dsp:cNvSpPr/>
      </dsp:nvSpPr>
      <dsp:spPr>
        <a:xfrm>
          <a:off x="1360338" y="1474551"/>
          <a:ext cx="5268465" cy="1177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49" tIns="124649" rIns="124649" bIns="12464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Influential new features created</a:t>
          </a:r>
        </a:p>
      </dsp:txBody>
      <dsp:txXfrm>
        <a:off x="1360338" y="1474551"/>
        <a:ext cx="5268465" cy="1177781"/>
      </dsp:txXfrm>
    </dsp:sp>
    <dsp:sp modelId="{7B433B27-9794-43DD-A792-2301B8A428B3}">
      <dsp:nvSpPr>
        <dsp:cNvPr id="0" name=""/>
        <dsp:cNvSpPr/>
      </dsp:nvSpPr>
      <dsp:spPr>
        <a:xfrm>
          <a:off x="0" y="2946778"/>
          <a:ext cx="6628804" cy="11777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09E1F0-32B1-44D8-9D10-4BEED923C1F3}">
      <dsp:nvSpPr>
        <dsp:cNvPr id="0" name=""/>
        <dsp:cNvSpPr/>
      </dsp:nvSpPr>
      <dsp:spPr>
        <a:xfrm>
          <a:off x="356279" y="3211779"/>
          <a:ext cx="647780" cy="6477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D08563-C5FA-4B2D-B058-12C10646A386}">
      <dsp:nvSpPr>
        <dsp:cNvPr id="0" name=""/>
        <dsp:cNvSpPr/>
      </dsp:nvSpPr>
      <dsp:spPr>
        <a:xfrm>
          <a:off x="1360338" y="2946778"/>
          <a:ext cx="5268465" cy="1177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49" tIns="124649" rIns="124649" bIns="12464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MAP : Stress Distribution </a:t>
          </a:r>
        </a:p>
      </dsp:txBody>
      <dsp:txXfrm>
        <a:off x="1360338" y="2946778"/>
        <a:ext cx="5268465" cy="1177781"/>
      </dsp:txXfrm>
    </dsp:sp>
    <dsp:sp modelId="{F845AA5B-5309-4E7D-A41B-DE79505C4764}">
      <dsp:nvSpPr>
        <dsp:cNvPr id="0" name=""/>
        <dsp:cNvSpPr/>
      </dsp:nvSpPr>
      <dsp:spPr>
        <a:xfrm>
          <a:off x="0" y="0"/>
          <a:ext cx="6628804" cy="11777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310D0D-5D64-49BE-BF43-204FF62FBE17}">
      <dsp:nvSpPr>
        <dsp:cNvPr id="0" name=""/>
        <dsp:cNvSpPr/>
      </dsp:nvSpPr>
      <dsp:spPr>
        <a:xfrm>
          <a:off x="265764" y="282419"/>
          <a:ext cx="647780" cy="6477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67B04B-FB85-400F-8C4D-E356C3B37B61}">
      <dsp:nvSpPr>
        <dsp:cNvPr id="0" name=""/>
        <dsp:cNvSpPr/>
      </dsp:nvSpPr>
      <dsp:spPr>
        <a:xfrm>
          <a:off x="1360338" y="66348"/>
          <a:ext cx="5268465" cy="1045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49" tIns="124649" rIns="124649" bIns="12464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80% of hybrids are Heat Resistant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60% Drought Resistant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48% Resistant to Heat &amp; Drought</a:t>
          </a:r>
        </a:p>
      </dsp:txBody>
      <dsp:txXfrm>
        <a:off x="1360338" y="66348"/>
        <a:ext cx="5268465" cy="10450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ECDF1-43AD-400F-BA77-589CA9020DFD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BEE5E4-7119-47E0-8D2B-48452D5F2402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D2D1F6-1F0A-4B88-ADA8-67CF6A9AEF12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Corn- Growth and Management North Dakota State University - Reviwed by Joel Ransom</a:t>
          </a:r>
        </a:p>
      </dsp:txBody>
      <dsp:txXfrm>
        <a:off x="1725424" y="809181"/>
        <a:ext cx="4903379" cy="1493874"/>
      </dsp:txXfrm>
    </dsp:sp>
    <dsp:sp modelId="{4CE6BA5C-E1DC-4E25-B32E-73BE3D474C6B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CB2412-D38D-42FB-8AE1-EA859B51CBD2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D2BCFE-65F1-4EE6-B738-C14AAF39905F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Elements of Statistical Learning- Hastie, Tibshirani, Friedman</a:t>
          </a:r>
        </a:p>
      </dsp:txBody>
      <dsp:txXfrm>
        <a:off x="1725424" y="2676524"/>
        <a:ext cx="4903379" cy="149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479C3-2D27-40BA-AED3-99999337209A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6CA4E-1D53-4B06-B0DE-0FD8A04D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04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323-E220-4DBF-966C-E86E2BDF4509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7BA5-A1DF-4F2F-A1F3-37F4AD7A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7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1C7D-CD82-4805-99FD-E759E37234CC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7BA5-A1DF-4F2F-A1F3-37F4AD7A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2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AE9F-8BA2-409A-877F-4B768006B8AA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7BA5-A1DF-4F2F-A1F3-37F4AD7AB2A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853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20-08AA-454E-A3EC-F7997FADF0A8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7BA5-A1DF-4F2F-A1F3-37F4AD7A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CEC3-D277-4DCE-A884-EE16F4ECE3EF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7BA5-A1DF-4F2F-A1F3-37F4AD7AB2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128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AFF7-BF1A-4956-BB16-0534E3E7E7AF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7BA5-A1DF-4F2F-A1F3-37F4AD7A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9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B9FA-277C-4B62-AE3F-BE479612DF67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7BA5-A1DF-4F2F-A1F3-37F4AD7A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05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73D9-D9D7-48D9-9379-E777E4AED358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7BA5-A1DF-4F2F-A1F3-37F4AD7A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9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AE6-FF6A-4530-8EA9-C795D32A7261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7BA5-A1DF-4F2F-A1F3-37F4AD7A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9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9F00-430A-4C80-8ED1-E5E53445BD4D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7BA5-A1DF-4F2F-A1F3-37F4AD7A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5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C9B3-FF29-49AC-9B42-4AB2DB1D7473}" type="datetime1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7BA5-A1DF-4F2F-A1F3-37F4AD7A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6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8319-95E0-412E-B913-ACFD6695236E}" type="datetime1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7BA5-A1DF-4F2F-A1F3-37F4AD7A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2D0A-5413-4C07-8B9D-FCFB1B68BDE0}" type="datetime1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7BA5-A1DF-4F2F-A1F3-37F4AD7A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2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8BBA-5920-4200-9720-F860A07A61A6}" type="datetime1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7BA5-A1DF-4F2F-A1F3-37F4AD7A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1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87A5-94C9-4A2C-8CDF-275439219DE1}" type="datetime1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7BA5-A1DF-4F2F-A1F3-37F4AD7A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1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B7F5-9861-47BC-84F6-D6CDA2EF1F16}" type="datetime1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7BA5-A1DF-4F2F-A1F3-37F4AD7A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9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64423-6519-46BE-813F-4ABA8D564057}" type="datetime1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0B7BA5-A1DF-4F2F-A1F3-37F4AD7AB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6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2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C51B3A-10C6-4A7B-A044-CE5BE597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3" y="1124745"/>
            <a:ext cx="4203045" cy="1375608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u="sng" dirty="0">
                <a:solidFill>
                  <a:schemeClr val="bg1"/>
                </a:solidFill>
              </a:rPr>
              <a:t>CROP CHALLENGE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44E382-8241-45A4-BD3A-1EADDEAEE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88370"/>
            <a:ext cx="3973943" cy="34401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In this project, we focus on agricultural data for corn crops, to identify the </a:t>
            </a:r>
            <a:r>
              <a:rPr lang="en-US" sz="2800" b="1" dirty="0">
                <a:solidFill>
                  <a:schemeClr val="bg1"/>
                </a:solidFill>
              </a:rPr>
              <a:t>best hybrids</a:t>
            </a:r>
            <a:r>
              <a:rPr lang="en-US" sz="2800" dirty="0">
                <a:solidFill>
                  <a:schemeClr val="bg1"/>
                </a:solidFill>
              </a:rPr>
              <a:t> of corn </a:t>
            </a:r>
            <a:r>
              <a:rPr lang="en-US" sz="2800" b="1" dirty="0">
                <a:solidFill>
                  <a:schemeClr val="bg1"/>
                </a:solidFill>
              </a:rPr>
              <a:t>maximizing yield</a:t>
            </a:r>
          </a:p>
        </p:txBody>
      </p:sp>
      <p:pic>
        <p:nvPicPr>
          <p:cNvPr id="9" name="Graphic 8" descr="Corn">
            <a:extLst>
              <a:ext uri="{FF2B5EF4-FFF2-40B4-BE49-F238E27FC236}">
                <a16:creationId xmlns:a16="http://schemas.microsoft.com/office/drawing/2014/main" id="{70266E68-EF18-457A-A465-E204BB437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9B523E-F74C-42DA-BCF5-6AE64B731878}"/>
              </a:ext>
            </a:extLst>
          </p:cNvPr>
          <p:cNvSpPr txBox="1"/>
          <p:nvPr/>
        </p:nvSpPr>
        <p:spPr>
          <a:xfrm>
            <a:off x="3011849" y="6058891"/>
            <a:ext cx="169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Rahul Agrawal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A1341-0C74-42DE-B3AD-A45D577C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7364" y="6428223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400" smtClean="0">
                <a:solidFill>
                  <a:schemeClr val="bg1"/>
                </a:solidFill>
              </a:rPr>
              <a:t>1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E3EE-8400-4324-A3C7-652D2D38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553" y="339318"/>
            <a:ext cx="10515600" cy="7924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Objective 1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7B1230-1933-4FE6-B395-178795FF56D0}"/>
              </a:ext>
            </a:extLst>
          </p:cNvPr>
          <p:cNvSpPr/>
          <p:nvPr/>
        </p:nvSpPr>
        <p:spPr>
          <a:xfrm>
            <a:off x="744582" y="3143793"/>
            <a:ext cx="1458687" cy="7924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(Selection)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F98A8-3FB8-47E9-8AD8-3A9D93B08F4A}"/>
              </a:ext>
            </a:extLst>
          </p:cNvPr>
          <p:cNvSpPr/>
          <p:nvPr/>
        </p:nvSpPr>
        <p:spPr>
          <a:xfrm>
            <a:off x="2943498" y="1889758"/>
            <a:ext cx="1846216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CC7371-A12E-4B01-9267-F9CADE5B052D}"/>
              </a:ext>
            </a:extLst>
          </p:cNvPr>
          <p:cNvSpPr/>
          <p:nvPr/>
        </p:nvSpPr>
        <p:spPr>
          <a:xfrm>
            <a:off x="3217818" y="4175761"/>
            <a:ext cx="1354182" cy="1510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Feature Importance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2862D-850F-473C-8C65-7E2406602052}"/>
              </a:ext>
            </a:extLst>
          </p:cNvPr>
          <p:cNvSpPr/>
          <p:nvPr/>
        </p:nvSpPr>
        <p:spPr>
          <a:xfrm>
            <a:off x="5320937" y="961979"/>
            <a:ext cx="1356087" cy="7013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Knowledge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410534-F28D-4330-A77B-977C5003EA7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358537" y="2285998"/>
            <a:ext cx="1584961" cy="857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7DCAB8-5CBA-4129-944F-7F83FB200DE7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1473926" y="3936273"/>
            <a:ext cx="1743892" cy="994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CA3E0E-C95F-40A6-BA95-BD2529C68E21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3866606" y="2682238"/>
            <a:ext cx="28303" cy="1493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2D6023-8BC3-4AA2-82B2-D337BE51EF7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789715" y="1312658"/>
            <a:ext cx="531222" cy="577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288C68-59CC-4589-9291-F9AF1F44A0B4}"/>
              </a:ext>
            </a:extLst>
          </p:cNvPr>
          <p:cNvSpPr/>
          <p:nvPr/>
        </p:nvSpPr>
        <p:spPr>
          <a:xfrm>
            <a:off x="5677990" y="3296193"/>
            <a:ext cx="1262742" cy="4572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0F1D8-4E43-4649-AB0A-E5A329C7727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969725" y="1663337"/>
            <a:ext cx="29256" cy="1632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34D09F-D83A-4126-A549-CC256713DB6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03269" y="3540033"/>
            <a:ext cx="3474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D23C73-D342-4C5F-AE70-36D2AE48C481}"/>
              </a:ext>
            </a:extLst>
          </p:cNvPr>
          <p:cNvSpPr txBox="1"/>
          <p:nvPr/>
        </p:nvSpPr>
        <p:spPr>
          <a:xfrm>
            <a:off x="8077196" y="4001698"/>
            <a:ext cx="411480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RF Feature Importance – Permutation and Impurity</a:t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This has its drawback but they were overcome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009323-6777-44A7-88CF-73DA60078B9A}"/>
              </a:ext>
            </a:extLst>
          </p:cNvPr>
          <p:cNvSpPr txBox="1"/>
          <p:nvPr/>
        </p:nvSpPr>
        <p:spPr>
          <a:xfrm>
            <a:off x="8077197" y="3078368"/>
            <a:ext cx="411480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Unsupervised Clustering of important features specific to Heat, Drought, Heat &amp; Drought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E36E8B-A21F-4E44-B0D4-109F4085FBE4}"/>
              </a:ext>
            </a:extLst>
          </p:cNvPr>
          <p:cNvCxnSpPr>
            <a:cxnSpLocks/>
          </p:cNvCxnSpPr>
          <p:nvPr/>
        </p:nvCxnSpPr>
        <p:spPr>
          <a:xfrm flipH="1" flipV="1">
            <a:off x="4789714" y="2682238"/>
            <a:ext cx="888275" cy="613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Graphic 17" descr="Corn">
            <a:extLst>
              <a:ext uri="{FF2B5EF4-FFF2-40B4-BE49-F238E27FC236}">
                <a16:creationId xmlns:a16="http://schemas.microsoft.com/office/drawing/2014/main" id="{3D47ED15-8D32-4647-824F-BC0CFBAAE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528" y="29104"/>
            <a:ext cx="761471" cy="761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63C66D-C67A-4D4D-97C3-3C21252BC22F}"/>
              </a:ext>
            </a:extLst>
          </p:cNvPr>
          <p:cNvSpPr txBox="1"/>
          <p:nvPr/>
        </p:nvSpPr>
        <p:spPr>
          <a:xfrm>
            <a:off x="411901" y="4064419"/>
            <a:ext cx="170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1 2 6 7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FDD69-2078-436B-8F3F-5A10B665A280}"/>
              </a:ext>
            </a:extLst>
          </p:cNvPr>
          <p:cNvSpPr txBox="1"/>
          <p:nvPr/>
        </p:nvSpPr>
        <p:spPr>
          <a:xfrm>
            <a:off x="2260125" y="4922380"/>
            <a:ext cx="1652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30%</a:t>
            </a:r>
          </a:p>
          <a:p>
            <a:r>
              <a:rPr lang="en-US" dirty="0"/>
              <a:t>2 – 10%</a:t>
            </a:r>
          </a:p>
          <a:p>
            <a:r>
              <a:rPr lang="en-US" dirty="0"/>
              <a:t>6-  50%</a:t>
            </a:r>
          </a:p>
          <a:p>
            <a:r>
              <a:rPr lang="en-US" dirty="0"/>
              <a:t>7 – 10%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A7810A-39AB-4647-92DE-FBAFA108B9C2}"/>
              </a:ext>
            </a:extLst>
          </p:cNvPr>
          <p:cNvSpPr txBox="1"/>
          <p:nvPr/>
        </p:nvSpPr>
        <p:spPr>
          <a:xfrm>
            <a:off x="3175532" y="1308852"/>
            <a:ext cx="15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= f(2,7)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3AFA3-2BFA-4EC9-A50E-DDFB5B4C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528" y="6393054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400" smtClean="0">
                <a:solidFill>
                  <a:schemeClr val="bg1"/>
                </a:solidFill>
              </a:rPr>
              <a:t>10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7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E3EE-8400-4324-A3C7-652D2D38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553" y="339318"/>
            <a:ext cx="10515600" cy="7924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Objective 1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7B1230-1933-4FE6-B395-178795FF56D0}"/>
              </a:ext>
            </a:extLst>
          </p:cNvPr>
          <p:cNvSpPr/>
          <p:nvPr/>
        </p:nvSpPr>
        <p:spPr>
          <a:xfrm>
            <a:off x="744582" y="3143793"/>
            <a:ext cx="1458687" cy="7924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(Selection)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F98A8-3FB8-47E9-8AD8-3A9D93B08F4A}"/>
              </a:ext>
            </a:extLst>
          </p:cNvPr>
          <p:cNvSpPr/>
          <p:nvPr/>
        </p:nvSpPr>
        <p:spPr>
          <a:xfrm>
            <a:off x="2943498" y="1889758"/>
            <a:ext cx="1846216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CC7371-A12E-4B01-9267-F9CADE5B052D}"/>
              </a:ext>
            </a:extLst>
          </p:cNvPr>
          <p:cNvSpPr/>
          <p:nvPr/>
        </p:nvSpPr>
        <p:spPr>
          <a:xfrm>
            <a:off x="3217818" y="4175761"/>
            <a:ext cx="1354182" cy="1510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Feature Importance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2862D-850F-473C-8C65-7E2406602052}"/>
              </a:ext>
            </a:extLst>
          </p:cNvPr>
          <p:cNvSpPr/>
          <p:nvPr/>
        </p:nvSpPr>
        <p:spPr>
          <a:xfrm>
            <a:off x="5320937" y="961979"/>
            <a:ext cx="1356087" cy="7013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Knowledge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410534-F28D-4330-A77B-977C5003EA7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358537" y="2285998"/>
            <a:ext cx="1584961" cy="857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7DCAB8-5CBA-4129-944F-7F83FB200DE7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1473926" y="3936273"/>
            <a:ext cx="1743892" cy="994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CA3E0E-C95F-40A6-BA95-BD2529C68E21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3866606" y="2682238"/>
            <a:ext cx="28303" cy="1493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2D6023-8BC3-4AA2-82B2-D337BE51EF7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789715" y="1312658"/>
            <a:ext cx="531222" cy="577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288C68-59CC-4589-9291-F9AF1F44A0B4}"/>
              </a:ext>
            </a:extLst>
          </p:cNvPr>
          <p:cNvSpPr/>
          <p:nvPr/>
        </p:nvSpPr>
        <p:spPr>
          <a:xfrm>
            <a:off x="5677990" y="3296193"/>
            <a:ext cx="1262742" cy="4572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0F1D8-4E43-4649-AB0A-E5A329C7727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969725" y="1663337"/>
            <a:ext cx="29256" cy="1632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34D09F-D83A-4126-A549-CC256713DB6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03269" y="3540033"/>
            <a:ext cx="3474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E36E8B-A21F-4E44-B0D4-109F4085FBE4}"/>
              </a:ext>
            </a:extLst>
          </p:cNvPr>
          <p:cNvCxnSpPr>
            <a:cxnSpLocks/>
          </p:cNvCxnSpPr>
          <p:nvPr/>
        </p:nvCxnSpPr>
        <p:spPr>
          <a:xfrm flipH="1" flipV="1">
            <a:off x="4789714" y="2682238"/>
            <a:ext cx="888275" cy="613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Graphic 17" descr="Corn">
            <a:extLst>
              <a:ext uri="{FF2B5EF4-FFF2-40B4-BE49-F238E27FC236}">
                <a16:creationId xmlns:a16="http://schemas.microsoft.com/office/drawing/2014/main" id="{3D47ED15-8D32-4647-824F-BC0CFBAAE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528" y="29104"/>
            <a:ext cx="761471" cy="761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63C66D-C67A-4D4D-97C3-3C21252BC22F}"/>
              </a:ext>
            </a:extLst>
          </p:cNvPr>
          <p:cNvSpPr txBox="1"/>
          <p:nvPr/>
        </p:nvSpPr>
        <p:spPr>
          <a:xfrm>
            <a:off x="411901" y="4064419"/>
            <a:ext cx="170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1 6 8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493B361-B2EB-49E4-B17F-2D1F0D5DF9FC}"/>
              </a:ext>
            </a:extLst>
          </p:cNvPr>
          <p:cNvSpPr/>
          <p:nvPr/>
        </p:nvSpPr>
        <p:spPr>
          <a:xfrm>
            <a:off x="2802226" y="3297280"/>
            <a:ext cx="2178566" cy="5029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9E49E1-6EC5-4069-A04D-F0ADCB82442E}"/>
              </a:ext>
            </a:extLst>
          </p:cNvPr>
          <p:cNvSpPr txBox="1"/>
          <p:nvPr/>
        </p:nvSpPr>
        <p:spPr>
          <a:xfrm>
            <a:off x="3378227" y="310538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1,8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A056C1-96C2-49A6-831D-9CEBE9E1A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92" y="2127780"/>
            <a:ext cx="4051478" cy="333596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F5FD1A6-3CEA-45E5-9659-7133FE05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1131" y="6277163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4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CED5-4BA0-424F-B211-9DD0EFA8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611" y="311127"/>
            <a:ext cx="8288035" cy="7981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Creating Stress Metrics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641F3E8-CD95-45EE-8737-CE2D276D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08" y="1445206"/>
            <a:ext cx="5543333" cy="5349317"/>
          </a:xfrm>
          <a:prstGeom prst="rect">
            <a:avLst/>
          </a:prstGeom>
        </p:spPr>
      </p:pic>
      <p:pic>
        <p:nvPicPr>
          <p:cNvPr id="19" name="Content Placeholder 3" descr="https://lh4.googleusercontent.com/NtQ-INSh--RL-W3UEAiWDfhr6Dlc2AhcDdehg44uxF7p9hbzObHPUZNxHaD6SQw23C15TDZDbOt9rjBFN9xlwmDfustx7coSuvMYx6fhLYNEQK9Cq5mudm6sohfBpxBIub8UtrQ0">
            <a:extLst>
              <a:ext uri="{FF2B5EF4-FFF2-40B4-BE49-F238E27FC236}">
                <a16:creationId xmlns:a16="http://schemas.microsoft.com/office/drawing/2014/main" id="{CCA835D3-DC7E-4F28-8F1D-E9C79591CE32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6" r="18182" b="2"/>
          <a:stretch/>
        </p:blipFill>
        <p:spPr bwMode="auto">
          <a:xfrm>
            <a:off x="7280939" y="2415464"/>
            <a:ext cx="2749376" cy="202707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Graphic 4" descr="Corn">
            <a:extLst>
              <a:ext uri="{FF2B5EF4-FFF2-40B4-BE49-F238E27FC236}">
                <a16:creationId xmlns:a16="http://schemas.microsoft.com/office/drawing/2014/main" id="{D4DE62F1-8CD0-4E8A-99EB-47CE9A29C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528" y="48154"/>
            <a:ext cx="761471" cy="7614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4E342-440D-4BC9-B17A-BDA13E71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109" y="6296339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400" smtClean="0">
                <a:solidFill>
                  <a:schemeClr val="bg1"/>
                </a:solidFill>
              </a:rPr>
              <a:t>12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2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7D96F-66B7-48C9-8661-D25434A9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5" y="416304"/>
            <a:ext cx="4828310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BB1B8-757F-4BB0-B31E-89FF06060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41" y="2208215"/>
            <a:ext cx="4915394" cy="344011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When there are interaction terms along with the original features or correlated variables…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sz="1800" b="1" u="sng" dirty="0">
                <a:solidFill>
                  <a:schemeClr val="bg1"/>
                </a:solidFill>
              </a:rPr>
              <a:t>Important Features Underestimated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Feature importance gets split over correlated features </a:t>
            </a:r>
          </a:p>
          <a:p>
            <a:pPr lvl="2"/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800" b="1" u="sng" dirty="0">
                <a:solidFill>
                  <a:schemeClr val="bg1"/>
                </a:solidFill>
              </a:rPr>
              <a:t>Impossible Permuted Observations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Eg</a:t>
            </a:r>
            <a:r>
              <a:rPr lang="en-US" sz="1600" dirty="0">
                <a:solidFill>
                  <a:schemeClr val="bg1"/>
                </a:solidFill>
              </a:rPr>
              <a:t>:- High precipitation, low precipitation*irrigation)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CCFC0-C34A-48DA-BABD-25AEB97C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543" y="1617784"/>
            <a:ext cx="6476519" cy="4143131"/>
          </a:xfrm>
          <a:prstGeom prst="rect">
            <a:avLst/>
          </a:prstGeom>
          <a:noFill/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9FAEB-B3D0-4A48-B4E7-0E7E0BF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4026" y="6419432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400" smtClean="0">
                <a:solidFill>
                  <a:schemeClr val="bg1"/>
                </a:solidFill>
              </a:rPr>
              <a:t>13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0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7D96F-66B7-48C9-8661-D25434A9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5" y="416304"/>
            <a:ext cx="4828310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CCFC0-C34A-48DA-BABD-25AEB97C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543" y="1646359"/>
            <a:ext cx="6476519" cy="4143131"/>
          </a:xfrm>
          <a:prstGeom prst="rect">
            <a:avLst/>
          </a:prstGeom>
          <a:noFill/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7934E-3411-4E8B-935C-9163F276C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9" y="3890107"/>
            <a:ext cx="6067425" cy="24193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C95151E-7596-4DEB-BD29-68DC62E0954A}"/>
              </a:ext>
            </a:extLst>
          </p:cNvPr>
          <p:cNvSpPr/>
          <p:nvPr/>
        </p:nvSpPr>
        <p:spPr>
          <a:xfrm>
            <a:off x="1776046" y="4013200"/>
            <a:ext cx="975946" cy="16314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F2128-E2FA-4687-93A1-5347A5E0F541}"/>
              </a:ext>
            </a:extLst>
          </p:cNvPr>
          <p:cNvSpPr/>
          <p:nvPr/>
        </p:nvSpPr>
        <p:spPr>
          <a:xfrm>
            <a:off x="1776046" y="4212735"/>
            <a:ext cx="975946" cy="16314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153EB4-6441-4246-AD59-EF9A94275FCD}"/>
              </a:ext>
            </a:extLst>
          </p:cNvPr>
          <p:cNvSpPr/>
          <p:nvPr/>
        </p:nvSpPr>
        <p:spPr>
          <a:xfrm>
            <a:off x="1156104" y="4429121"/>
            <a:ext cx="975946" cy="16314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8DB5A2-1F37-47F3-8C16-12C9ECF077E2}"/>
              </a:ext>
            </a:extLst>
          </p:cNvPr>
          <p:cNvSpPr/>
          <p:nvPr/>
        </p:nvSpPr>
        <p:spPr>
          <a:xfrm>
            <a:off x="1776046" y="4645507"/>
            <a:ext cx="975946" cy="16314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671F02-6ECC-4BF5-AA41-2AED219EADB4}"/>
              </a:ext>
            </a:extLst>
          </p:cNvPr>
          <p:cNvSpPr/>
          <p:nvPr/>
        </p:nvSpPr>
        <p:spPr>
          <a:xfrm>
            <a:off x="5811715" y="2734408"/>
            <a:ext cx="2611316" cy="635732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F3358-79B9-4870-9891-5C62C9A4E288}"/>
              </a:ext>
            </a:extLst>
          </p:cNvPr>
          <p:cNvSpPr txBox="1"/>
          <p:nvPr/>
        </p:nvSpPr>
        <p:spPr>
          <a:xfrm>
            <a:off x="1776046" y="2844225"/>
            <a:ext cx="2509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IRRIGATION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6CA63D-66EF-44AC-8AD6-472C20BA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1090" y="6492875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9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19" grpId="0" animBg="1"/>
      <p:bldP spid="20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7D96F-66B7-48C9-8661-D25434A9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5" y="416304"/>
            <a:ext cx="4828310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CCFC0-C34A-48DA-BABD-25AEB97C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1646359"/>
            <a:ext cx="6476519" cy="4143131"/>
          </a:xfrm>
          <a:prstGeom prst="rect">
            <a:avLst/>
          </a:prstGeom>
          <a:noFill/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E6B936-A7FA-4B6A-9778-24825471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" y="4013196"/>
            <a:ext cx="4553766" cy="28448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B7E9C4-7037-4C32-9C6B-089A098293DA}"/>
              </a:ext>
            </a:extLst>
          </p:cNvPr>
          <p:cNvSpPr/>
          <p:nvPr/>
        </p:nvSpPr>
        <p:spPr>
          <a:xfrm>
            <a:off x="8467725" y="2733675"/>
            <a:ext cx="3182002" cy="1914525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291472-4AD5-443F-A87C-E8467944B98A}"/>
              </a:ext>
            </a:extLst>
          </p:cNvPr>
          <p:cNvSpPr/>
          <p:nvPr/>
        </p:nvSpPr>
        <p:spPr>
          <a:xfrm>
            <a:off x="38028" y="4255477"/>
            <a:ext cx="1061010" cy="3927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841C9-3606-4537-8B7E-96FC46D3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270" y="6492872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A328D-DF95-4605-988F-1027B9FEFD1A}"/>
              </a:ext>
            </a:extLst>
          </p:cNvPr>
          <p:cNvSpPr txBox="1"/>
          <p:nvPr/>
        </p:nvSpPr>
        <p:spPr>
          <a:xfrm flipH="1">
            <a:off x="9632714" y="6492869"/>
            <a:ext cx="201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Pg</a:t>
            </a:r>
            <a:r>
              <a:rPr lang="en-US" sz="1400" i="1" dirty="0"/>
              <a:t> 28 Appendix</a:t>
            </a:r>
          </a:p>
        </p:txBody>
      </p:sp>
    </p:spTree>
    <p:extLst>
      <p:ext uri="{BB962C8B-B14F-4D97-AF65-F5344CB8AC3E}">
        <p14:creationId xmlns:p14="http://schemas.microsoft.com/office/powerpoint/2010/main" val="306737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E58D-0A89-4821-9A68-4FC0E322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9" y="390367"/>
            <a:ext cx="5081628" cy="640900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Stages of corn growth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52FE62-4B2E-4357-9DCF-8E6D07F0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281" y="1543314"/>
            <a:ext cx="2897175" cy="478128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Graphic 8" descr="Corn">
            <a:extLst>
              <a:ext uri="{FF2B5EF4-FFF2-40B4-BE49-F238E27FC236}">
                <a16:creationId xmlns:a16="http://schemas.microsoft.com/office/drawing/2014/main" id="{192BE118-DA45-44CC-BBCB-419137C9B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528" y="29104"/>
            <a:ext cx="761471" cy="761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62ECA6-54F8-4A64-8561-E933BF500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101" y="1752026"/>
            <a:ext cx="7172325" cy="4152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876C40-8D90-4981-A0C4-5519FD3D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593" y="6463771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400" smtClean="0">
                <a:solidFill>
                  <a:schemeClr val="bg1"/>
                </a:solidFill>
              </a:rPr>
              <a:t>16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68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E58D-0A89-4821-9A68-4FC0E322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9" y="390367"/>
            <a:ext cx="5081628" cy="640900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Stages of corn growth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41E6E-0A90-43A8-8839-D108228C1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07417"/>
            <a:ext cx="5833329" cy="1914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https://lh4.googleusercontent.com/D12w4gWx-9_SgC7EBBZjGLodmdeLYa43jg0ARmB_arj9H223ZYGbRdTCZcHKA4m2DM7VfZTosSnQrxdTCLvmer3udW_-dylAkKMM2h-401SeINDnzyUvGHMqa-KJSncSpS3kQVxd">
            <a:extLst>
              <a:ext uri="{FF2B5EF4-FFF2-40B4-BE49-F238E27FC236}">
                <a16:creationId xmlns:a16="http://schemas.microsoft.com/office/drawing/2014/main" id="{8BDF225B-C76C-47DF-BC24-5A2B8F65D4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017" y="2121714"/>
            <a:ext cx="4481512" cy="2598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phic 8" descr="Corn">
            <a:extLst>
              <a:ext uri="{FF2B5EF4-FFF2-40B4-BE49-F238E27FC236}">
                <a16:creationId xmlns:a16="http://schemas.microsoft.com/office/drawing/2014/main" id="{192BE118-DA45-44CC-BBCB-419137C9B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528" y="29104"/>
            <a:ext cx="761471" cy="7614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40C5C1-2940-4165-86CD-BA84F3E33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692" y="2121714"/>
            <a:ext cx="7172325" cy="415290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2A233F66-5E1F-4A45-9DC9-C3027381D410}"/>
              </a:ext>
            </a:extLst>
          </p:cNvPr>
          <p:cNvSpPr/>
          <p:nvPr/>
        </p:nvSpPr>
        <p:spPr>
          <a:xfrm>
            <a:off x="5588611" y="2344227"/>
            <a:ext cx="321652" cy="601337"/>
          </a:xfrm>
          <a:prstGeom prst="down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535EB37-92CD-49EE-8A9D-866B612AD717}"/>
              </a:ext>
            </a:extLst>
          </p:cNvPr>
          <p:cNvSpPr/>
          <p:nvPr/>
        </p:nvSpPr>
        <p:spPr>
          <a:xfrm>
            <a:off x="6096000" y="2344227"/>
            <a:ext cx="321652" cy="601337"/>
          </a:xfrm>
          <a:prstGeom prst="down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F3BF772-42BC-49AF-97F8-C435B156285B}"/>
              </a:ext>
            </a:extLst>
          </p:cNvPr>
          <p:cNvSpPr/>
          <p:nvPr/>
        </p:nvSpPr>
        <p:spPr>
          <a:xfrm>
            <a:off x="6611083" y="2344227"/>
            <a:ext cx="321652" cy="601337"/>
          </a:xfrm>
          <a:prstGeom prst="downArrow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660EA-800D-41A3-893D-9B351805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2190" y="6349093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400" smtClean="0">
                <a:solidFill>
                  <a:schemeClr val="bg1"/>
                </a:solidFill>
              </a:rPr>
              <a:t>17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F814-1669-4604-8990-819A4851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4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Some of the Features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2CAC9-9FEF-4865-A428-4A1752987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0" y="1741026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Soil temperature</a:t>
            </a: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Soil =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SAND*CLAY*SILT)/(3*CLAY+2*SILT+SAND)</a:t>
            </a: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Water availability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PREC+SWE+IRRIGATION</a:t>
            </a: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Water capacity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AWC/KSAT</a:t>
            </a:r>
          </a:p>
          <a:p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Hotdays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WarmNights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Hot Days</a:t>
            </a:r>
          </a:p>
          <a:p>
            <a:endParaRPr lang="en-US" sz="28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800" dirty="0"/>
          </a:p>
        </p:txBody>
      </p:sp>
      <p:pic>
        <p:nvPicPr>
          <p:cNvPr id="4" name="Graphic 3" descr="Corn">
            <a:extLst>
              <a:ext uri="{FF2B5EF4-FFF2-40B4-BE49-F238E27FC236}">
                <a16:creationId xmlns:a16="http://schemas.microsoft.com/office/drawing/2014/main" id="{49D4324E-9ED0-4006-8465-9ADB20B41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528" y="29104"/>
            <a:ext cx="761471" cy="76147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8EE15-EF03-4170-874E-0860D0EA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1448" y="6340300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400" smtClean="0">
                <a:solidFill>
                  <a:schemeClr val="tx1"/>
                </a:solidFill>
              </a:rPr>
              <a:t>18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66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9411-2006-4DA7-9363-15D2A8B7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128" y="658957"/>
            <a:ext cx="2930518" cy="1342292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HEAT STRESS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Content Placeholder 3" descr="https://lh4.googleusercontent.com/NtQ-INSh--RL-W3UEAiWDfhr6Dlc2AhcDdehg44uxF7p9hbzObHPUZNxHaD6SQw23C15TDZDbOt9rjBFN9xlwmDfustx7coSuvMYx6fhLYNEQK9Cq5mudm6sohfBpxBIub8UtrQ0">
            <a:extLst>
              <a:ext uri="{FF2B5EF4-FFF2-40B4-BE49-F238E27FC236}">
                <a16:creationId xmlns:a16="http://schemas.microsoft.com/office/drawing/2014/main" id="{401A3175-46B3-4304-B992-9F5D01EE274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865" y="209737"/>
            <a:ext cx="2930518" cy="165862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143200-65E1-476B-8806-ED96F07E3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1249"/>
            <a:ext cx="5924550" cy="4878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195F38-D319-49F1-A005-D1A3910DA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766" y="1952926"/>
            <a:ext cx="5819234" cy="4905074"/>
          </a:xfrm>
          <a:prstGeom prst="rect">
            <a:avLst/>
          </a:prstGeom>
        </p:spPr>
      </p:pic>
      <p:pic>
        <p:nvPicPr>
          <p:cNvPr id="7" name="Graphic 6" descr="Corn">
            <a:extLst>
              <a:ext uri="{FF2B5EF4-FFF2-40B4-BE49-F238E27FC236}">
                <a16:creationId xmlns:a16="http://schemas.microsoft.com/office/drawing/2014/main" id="{2A4E2FA6-4EFE-4C57-B7D3-83F6B2F6F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30528" y="29104"/>
            <a:ext cx="761471" cy="7614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605CE-334F-40CA-B1A9-79B204A5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0240" y="6313924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600" smtClean="0">
                <a:solidFill>
                  <a:schemeClr val="tx1"/>
                </a:solidFill>
              </a:rPr>
              <a:t>19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77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AADA01-F76B-4C2D-8DFE-AEE1F71B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ABSTRACT</a:t>
            </a:r>
          </a:p>
        </p:txBody>
      </p:sp>
      <p:pic>
        <p:nvPicPr>
          <p:cNvPr id="4" name="Graphic 3" descr="Corn">
            <a:extLst>
              <a:ext uri="{FF2B5EF4-FFF2-40B4-BE49-F238E27FC236}">
                <a16:creationId xmlns:a16="http://schemas.microsoft.com/office/drawing/2014/main" id="{8DC62251-FB83-4D78-8FEE-30813B979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528" y="29104"/>
            <a:ext cx="761471" cy="761471"/>
          </a:xfrm>
          <a:prstGeom prst="rect">
            <a:avLst/>
          </a:prstGeom>
        </p:spPr>
      </p:pic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30005810-31CE-4B70-A183-B2CB0B8B9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57480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B1DA57-C85A-4B1B-ADF7-17A9EFDB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528" y="6447896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400" smtClean="0">
                <a:solidFill>
                  <a:schemeClr val="bg1"/>
                </a:solidFill>
              </a:rPr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12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9411-2006-4DA7-9363-15D2A8B7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5" y="629627"/>
            <a:ext cx="3877087" cy="1280746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DROUGHT STRESS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 descr="https://lh4.googleusercontent.com/cbvepzgqlzTMbm1BH9qWu9BiPagUVf64rpzOz4DvIlDvQzVVm-Hd4Opd-FnuYP-wgxDi72st7Y-seTE0Egg1WCKJsVw_-m4wd-Yn_4jta06C8ZW6VfG3accxwoKoZ30ZHWupQhlB">
            <a:extLst>
              <a:ext uri="{FF2B5EF4-FFF2-40B4-BE49-F238E27FC236}">
                <a16:creationId xmlns:a16="http://schemas.microsoft.com/office/drawing/2014/main" id="{DA37DA27-336A-469E-B9C6-D341625D8F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98" y="231775"/>
            <a:ext cx="3335318" cy="14446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2DB10A-4A4D-4550-8287-747D1EA94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6406"/>
            <a:ext cx="6019799" cy="4991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055A84-2F49-4154-9A99-F7B7FA2DC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234" y="1830619"/>
            <a:ext cx="5700766" cy="5027382"/>
          </a:xfrm>
          <a:prstGeom prst="rect">
            <a:avLst/>
          </a:prstGeom>
        </p:spPr>
      </p:pic>
      <p:pic>
        <p:nvPicPr>
          <p:cNvPr id="6" name="Graphic 5" descr="Corn">
            <a:extLst>
              <a:ext uri="{FF2B5EF4-FFF2-40B4-BE49-F238E27FC236}">
                <a16:creationId xmlns:a16="http://schemas.microsoft.com/office/drawing/2014/main" id="{9DA1B479-479E-4E60-84EC-835B00819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30528" y="29104"/>
            <a:ext cx="761471" cy="7614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7FA7A1-2D98-4D2C-8E60-BC357F56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528" y="6366678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400" smtClean="0">
                <a:solidFill>
                  <a:schemeClr val="tx1"/>
                </a:solidFill>
              </a:rPr>
              <a:t>20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56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7E80-7DF8-4CA1-974B-3C0DF1A4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526" y="527789"/>
            <a:ext cx="4096449" cy="1291486"/>
          </a:xfrm>
        </p:spPr>
        <p:txBody>
          <a:bodyPr>
            <a:normAutofit/>
          </a:bodyPr>
          <a:lstStyle/>
          <a:p>
            <a:r>
              <a:rPr lang="en-US" dirty="0"/>
              <a:t>HEAT &amp; DROUGHT STRESS</a:t>
            </a:r>
          </a:p>
        </p:txBody>
      </p:sp>
      <p:pic>
        <p:nvPicPr>
          <p:cNvPr id="4" name="Picture 3" descr="https://lh3.googleusercontent.com/hB9Ez0ZhJeVo7LPpASzVOT4JV0GS4v6nRjAa6tQjhXoS8tdvkDxmoqaBkA9tsdWLH0JcrPx4un-mOlaE2BoLqyliVYl--NU7xiDu0y1Ne8OznAnDaDunDA5eEOWQoOyp0UNPWTAT">
            <a:extLst>
              <a:ext uri="{FF2B5EF4-FFF2-40B4-BE49-F238E27FC236}">
                <a16:creationId xmlns:a16="http://schemas.microsoft.com/office/drawing/2014/main" id="{86E07E87-83B1-40B1-AA34-4A63F64DD2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98" y="275616"/>
            <a:ext cx="3991504" cy="154365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83B878-A883-461E-AD5C-71FF4CCEC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94597"/>
            <a:ext cx="5629445" cy="4963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F6CDFC-B463-48D5-BC48-84E8418AC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555" y="2026737"/>
            <a:ext cx="5629445" cy="4831263"/>
          </a:xfrm>
          <a:prstGeom prst="rect">
            <a:avLst/>
          </a:prstGeom>
        </p:spPr>
      </p:pic>
      <p:pic>
        <p:nvPicPr>
          <p:cNvPr id="6" name="Graphic 5" descr="Corn">
            <a:extLst>
              <a:ext uri="{FF2B5EF4-FFF2-40B4-BE49-F238E27FC236}">
                <a16:creationId xmlns:a16="http://schemas.microsoft.com/office/drawing/2014/main" id="{84E81618-F65A-4CD2-872F-251968BCD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30528" y="29104"/>
            <a:ext cx="761471" cy="7614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E708E0-046D-466E-8BE3-556BAB96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528" y="6463771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400" smtClean="0">
                <a:solidFill>
                  <a:schemeClr val="tx1"/>
                </a:solidFill>
              </a:rPr>
              <a:t>21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C1F2C-63AE-45FF-98DE-A7A0529F9E38}"/>
              </a:ext>
            </a:extLst>
          </p:cNvPr>
          <p:cNvSpPr txBox="1"/>
          <p:nvPr/>
        </p:nvSpPr>
        <p:spPr>
          <a:xfrm flipH="1">
            <a:off x="9958030" y="102062"/>
            <a:ext cx="201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Pg</a:t>
            </a:r>
            <a:r>
              <a:rPr lang="en-US" sz="1400" i="1" dirty="0"/>
              <a:t> 29 Appendix</a:t>
            </a:r>
          </a:p>
        </p:txBody>
      </p:sp>
    </p:spTree>
    <p:extLst>
      <p:ext uri="{BB962C8B-B14F-4D97-AF65-F5344CB8AC3E}">
        <p14:creationId xmlns:p14="http://schemas.microsoft.com/office/powerpoint/2010/main" val="120284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lh6.googleusercontent.com/jrPy0C53frc_mdtOALUt09C9Zt9TqtP8uP_ki8OTq8tg2wiS0l-K87EPPiA2bZvVW3nOmsUcV5CL3oqxjqg21VYjGsuTXfZAchiuh6B_65Yb425EcUhQ2hUodn_NFFnRQ6-XwFKQ">
            <a:extLst>
              <a:ext uri="{FF2B5EF4-FFF2-40B4-BE49-F238E27FC236}">
                <a16:creationId xmlns:a16="http://schemas.microsoft.com/office/drawing/2014/main" id="{C5BEF4C1-8909-465C-9B31-30C9DFA8CB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55B178-C9FB-4661-80E2-B968448A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1447" y="6322716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600" smtClean="0">
                <a:solidFill>
                  <a:schemeClr val="tx1"/>
                </a:solidFill>
              </a:rPr>
              <a:t>22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970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297C-2B40-4223-89D7-B3772F53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168681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Objective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C3772-F72B-425F-BB38-38788C72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1756319"/>
            <a:ext cx="3973943" cy="473240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A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tolerant</a:t>
            </a:r>
            <a:r>
              <a:rPr lang="en-US" sz="2200" dirty="0">
                <a:solidFill>
                  <a:schemeClr val="tx1"/>
                </a:solidFill>
              </a:rPr>
              <a:t> hybrid’s yield should be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independent</a:t>
            </a:r>
            <a:r>
              <a:rPr lang="en-US" sz="2200" dirty="0">
                <a:solidFill>
                  <a:schemeClr val="tx1"/>
                </a:solidFill>
              </a:rPr>
              <a:t> of 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stress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A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susceptible</a:t>
            </a:r>
            <a:r>
              <a:rPr lang="en-US" sz="2200" dirty="0">
                <a:solidFill>
                  <a:schemeClr val="tx1"/>
                </a:solidFill>
              </a:rPr>
              <a:t> hybrid’s yield should show a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monotonic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and inverse behavior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with stress</a:t>
            </a:r>
          </a:p>
          <a:p>
            <a:r>
              <a:rPr lang="en-US" sz="2200" dirty="0">
                <a:solidFill>
                  <a:schemeClr val="tx1"/>
                </a:solidFill>
              </a:rPr>
              <a:t>We use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Linear regression </a:t>
            </a:r>
            <a:r>
              <a:rPr lang="en-US" sz="2200" dirty="0">
                <a:solidFill>
                  <a:schemeClr val="tx1"/>
                </a:solidFill>
              </a:rPr>
              <a:t>to classify the Hybrids as the relation is monotonic</a:t>
            </a:r>
          </a:p>
        </p:txBody>
      </p:sp>
      <p:pic>
        <p:nvPicPr>
          <p:cNvPr id="5" name="Graphic 4" descr="Corn">
            <a:extLst>
              <a:ext uri="{FF2B5EF4-FFF2-40B4-BE49-F238E27FC236}">
                <a16:creationId xmlns:a16="http://schemas.microsoft.com/office/drawing/2014/main" id="{A6FCFFCE-4988-4985-B6BC-CC94483FD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528" y="29104"/>
            <a:ext cx="761471" cy="761471"/>
          </a:xfrm>
          <a:prstGeom prst="rect">
            <a:avLst/>
          </a:prstGeom>
        </p:spPr>
      </p:pic>
      <p:pic>
        <p:nvPicPr>
          <p:cNvPr id="6" name="Picture 5" descr="https://lh5.googleusercontent.com/NszE-jpKl8Y2bRxQAZktZJHmtFXXVrSPpAbReBQoiqg9yLy-NQtVB_gLEvHREparbee7espHKl4eKvd3bJaYgG-YW5NZC9h2KRG5466q43QbN7lP_ij2a_BDuHrKuHb_SvvVk87a">
            <a:extLst>
              <a:ext uri="{FF2B5EF4-FFF2-40B4-BE49-F238E27FC236}">
                <a16:creationId xmlns:a16="http://schemas.microsoft.com/office/drawing/2014/main" id="{F7CB8F90-6873-4926-912F-7EAD5F0018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1" y="214324"/>
            <a:ext cx="3973942" cy="3290876"/>
          </a:xfrm>
          <a:prstGeom prst="rect">
            <a:avLst/>
          </a:prstGeom>
          <a:noFill/>
        </p:spPr>
      </p:pic>
      <p:pic>
        <p:nvPicPr>
          <p:cNvPr id="7" name="Picture 6" descr="https://lh4.googleusercontent.com/99oQWoPebeuI5qz7s-OiDwA7vFkrLeXREP8o0xqiJytX-6UawtGEbBNKuQnY4Sb1eFEwMaAuKeIxUofMz1jFSelvjbeXb_9vYyDBZy1d7ViXOXyYY9lrOwZOdMSXZmFV_z-8M5iH">
            <a:extLst>
              <a:ext uri="{FF2B5EF4-FFF2-40B4-BE49-F238E27FC236}">
                <a16:creationId xmlns:a16="http://schemas.microsoft.com/office/drawing/2014/main" id="{49BDB069-D4EA-49A9-B789-990A28A4C00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43" y="3495675"/>
            <a:ext cx="3829050" cy="3214676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EFF0A-F7C0-409D-820E-1E7A49BB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694" y="6306159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600" smtClean="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90242-AD65-4245-9E84-774477B614AD}"/>
              </a:ext>
            </a:extLst>
          </p:cNvPr>
          <p:cNvSpPr txBox="1"/>
          <p:nvPr/>
        </p:nvSpPr>
        <p:spPr>
          <a:xfrm flipH="1">
            <a:off x="9794250" y="6363507"/>
            <a:ext cx="201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Pg</a:t>
            </a:r>
            <a:r>
              <a:rPr lang="en-US" sz="1400" i="1" dirty="0"/>
              <a:t> 30 Appendix</a:t>
            </a:r>
          </a:p>
        </p:txBody>
      </p:sp>
    </p:spTree>
    <p:extLst>
      <p:ext uri="{BB962C8B-B14F-4D97-AF65-F5344CB8AC3E}">
        <p14:creationId xmlns:p14="http://schemas.microsoft.com/office/powerpoint/2010/main" val="34194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82466-78FC-451F-A70F-F54649CF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2B2976-8F80-4C61-A85C-D8126B06F354}"/>
              </a:ext>
            </a:extLst>
          </p:cNvPr>
          <p:cNvSpPr txBox="1">
            <a:spLocks/>
          </p:cNvSpPr>
          <p:nvPr/>
        </p:nvSpPr>
        <p:spPr>
          <a:xfrm>
            <a:off x="677334" y="3705226"/>
            <a:ext cx="8596668" cy="1544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479D103-6D2C-43C1-A634-7C8C1435B6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875735"/>
              </p:ext>
            </p:extLst>
          </p:nvPr>
        </p:nvGraphicFramePr>
        <p:xfrm>
          <a:off x="571500" y="1311275"/>
          <a:ext cx="11295592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96727-4705-4F2B-8769-63A64639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427" y="6370637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400" smtClean="0">
                <a:solidFill>
                  <a:schemeClr val="bg1"/>
                </a:solidFill>
              </a:rPr>
              <a:t>24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A0848-A4D7-4280-9F3D-B1F56D3CAD5E}"/>
              </a:ext>
            </a:extLst>
          </p:cNvPr>
          <p:cNvSpPr txBox="1"/>
          <p:nvPr/>
        </p:nvSpPr>
        <p:spPr>
          <a:xfrm flipH="1">
            <a:off x="9726254" y="6399310"/>
            <a:ext cx="201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Pg</a:t>
            </a:r>
            <a:r>
              <a:rPr lang="en-US" sz="1400" i="1" dirty="0"/>
              <a:t> 31-32 Appendix</a:t>
            </a:r>
          </a:p>
        </p:txBody>
      </p:sp>
    </p:spTree>
    <p:extLst>
      <p:ext uri="{BB962C8B-B14F-4D97-AF65-F5344CB8AC3E}">
        <p14:creationId xmlns:p14="http://schemas.microsoft.com/office/powerpoint/2010/main" val="1625106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189FB6-E9E5-4D01-A584-11259337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8" y="0"/>
            <a:ext cx="3547581" cy="2255984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Times New Roman" panose="02020603050405020304" pitchFamily="18" charset="0"/>
              </a:rPr>
              <a:t>Conclusion</a:t>
            </a:r>
            <a:br>
              <a:rPr lang="en-US" dirty="0"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FC38C23-C087-4141-9DD4-161DCCA96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416468"/>
              </p:ext>
            </p:extLst>
          </p:nvPr>
        </p:nvGraphicFramePr>
        <p:xfrm>
          <a:off x="5182459" y="629443"/>
          <a:ext cx="6628804" cy="5599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Corn">
            <a:extLst>
              <a:ext uri="{FF2B5EF4-FFF2-40B4-BE49-F238E27FC236}">
                <a16:creationId xmlns:a16="http://schemas.microsoft.com/office/drawing/2014/main" id="{E651AB19-2C29-492A-97CC-DE0D7DE7C4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30528" y="29104"/>
            <a:ext cx="761471" cy="761471"/>
          </a:xfrm>
          <a:prstGeom prst="rect">
            <a:avLst/>
          </a:prstGeom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4F24DD4-0350-46E8-8AD1-1A05EA85A6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553737"/>
              </p:ext>
            </p:extLst>
          </p:nvPr>
        </p:nvGraphicFramePr>
        <p:xfrm>
          <a:off x="219075" y="2048823"/>
          <a:ext cx="4272166" cy="27603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5453">
                  <a:extLst>
                    <a:ext uri="{9D8B030D-6E8A-4147-A177-3AD203B41FA5}">
                      <a16:colId xmlns:a16="http://schemas.microsoft.com/office/drawing/2014/main" val="3298186313"/>
                    </a:ext>
                  </a:extLst>
                </a:gridCol>
                <a:gridCol w="1566713">
                  <a:extLst>
                    <a:ext uri="{9D8B030D-6E8A-4147-A177-3AD203B41FA5}">
                      <a16:colId xmlns:a16="http://schemas.microsoft.com/office/drawing/2014/main" val="436166150"/>
                    </a:ext>
                  </a:extLst>
                </a:gridCol>
              </a:tblGrid>
              <a:tr h="499918">
                <a:tc>
                  <a:txBody>
                    <a:bodyPr/>
                    <a:lstStyle/>
                    <a:p>
                      <a:pPr marL="2286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Tolerant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49" marR="140649" marT="140649" marB="140649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% Hybrids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49" marR="140649" marT="140649" marB="140649"/>
                </a:tc>
                <a:extLst>
                  <a:ext uri="{0D108BD9-81ED-4DB2-BD59-A6C34878D82A}">
                    <a16:rowId xmlns:a16="http://schemas.microsoft.com/office/drawing/2014/main" val="2976540955"/>
                  </a:ext>
                </a:extLst>
              </a:tr>
              <a:tr h="499918">
                <a:tc>
                  <a:txBody>
                    <a:bodyPr/>
                    <a:lstStyle/>
                    <a:p>
                      <a:pPr marL="2286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Heat Tolerant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49" marR="140649" marT="140649" marB="140649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49" marR="140649" marT="140649" marB="140649"/>
                </a:tc>
                <a:extLst>
                  <a:ext uri="{0D108BD9-81ED-4DB2-BD59-A6C34878D82A}">
                    <a16:rowId xmlns:a16="http://schemas.microsoft.com/office/drawing/2014/main" val="4282851277"/>
                  </a:ext>
                </a:extLst>
              </a:tr>
              <a:tr h="499918">
                <a:tc>
                  <a:txBody>
                    <a:bodyPr/>
                    <a:lstStyle/>
                    <a:p>
                      <a:pPr marL="2286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Drought Tolerant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49" marR="140649" marT="140649" marB="140649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60%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49" marR="140649" marT="140649" marB="140649"/>
                </a:tc>
                <a:extLst>
                  <a:ext uri="{0D108BD9-81ED-4DB2-BD59-A6C34878D82A}">
                    <a16:rowId xmlns:a16="http://schemas.microsoft.com/office/drawing/2014/main" val="3204852100"/>
                  </a:ext>
                </a:extLst>
              </a:tr>
              <a:tr h="831752">
                <a:tc>
                  <a:txBody>
                    <a:bodyPr/>
                    <a:lstStyle/>
                    <a:p>
                      <a:pPr marL="2286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Heat-Drought Tolerant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49" marR="140649" marT="140649" marB="140649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48%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0649" marR="140649" marT="140649" marB="140649"/>
                </a:tc>
                <a:extLst>
                  <a:ext uri="{0D108BD9-81ED-4DB2-BD59-A6C34878D82A}">
                    <a16:rowId xmlns:a16="http://schemas.microsoft.com/office/drawing/2014/main" val="250875414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84B42-3684-4E95-9AE2-176B7ABC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5940" y="6393054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600" smtClean="0">
                <a:solidFill>
                  <a:schemeClr val="bg1"/>
                </a:solidFill>
              </a:rPr>
              <a:t>25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C609D8-ABBD-456B-92CC-01F7F564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Appendix</a:t>
            </a:r>
            <a:b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Paperclip">
            <a:extLst>
              <a:ext uri="{FF2B5EF4-FFF2-40B4-BE49-F238E27FC236}">
                <a16:creationId xmlns:a16="http://schemas.microsoft.com/office/drawing/2014/main" id="{F6387CC9-5CAD-4272-A71E-A2E25D9AB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06348D-E90B-4692-94E0-EB8EB25D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245" y="6331508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600" smtClean="0">
                <a:solidFill>
                  <a:schemeClr val="bg1"/>
                </a:solidFill>
              </a:rPr>
              <a:t>26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0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3325D9-ED5B-4663-A63B-118C50B65DD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61258" y="296091"/>
          <a:ext cx="5608319" cy="64320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338">
                  <a:extLst>
                    <a:ext uri="{9D8B030D-6E8A-4147-A177-3AD203B41FA5}">
                      <a16:colId xmlns:a16="http://schemas.microsoft.com/office/drawing/2014/main" val="3666494580"/>
                    </a:ext>
                  </a:extLst>
                </a:gridCol>
                <a:gridCol w="797166">
                  <a:extLst>
                    <a:ext uri="{9D8B030D-6E8A-4147-A177-3AD203B41FA5}">
                      <a16:colId xmlns:a16="http://schemas.microsoft.com/office/drawing/2014/main" val="1199197845"/>
                    </a:ext>
                  </a:extLst>
                </a:gridCol>
                <a:gridCol w="3634815">
                  <a:extLst>
                    <a:ext uri="{9D8B030D-6E8A-4147-A177-3AD203B41FA5}">
                      <a16:colId xmlns:a16="http://schemas.microsoft.com/office/drawing/2014/main" val="424841763"/>
                    </a:ext>
                  </a:extLst>
                </a:gridCol>
              </a:tblGrid>
              <a:tr h="27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Explanation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2327931"/>
                  </a:ext>
                </a:extLst>
              </a:tr>
              <a:tr h="295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HYBRID_ID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Identifier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Identifier for the tested hybrid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6210452"/>
                  </a:ext>
                </a:extLst>
              </a:tr>
              <a:tr h="27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ENV_ID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Identifier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Identifier for the tested location and year, used to join to weather_data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6611531"/>
                  </a:ext>
                </a:extLst>
              </a:tr>
              <a:tr h="27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HYBRID_MG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Maturity group of the tested hybrid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3126054"/>
                  </a:ext>
                </a:extLst>
              </a:tr>
              <a:tr h="27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ENV_MG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Typical maturity group of the tested 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3898651"/>
                  </a:ext>
                </a:extLst>
              </a:tr>
              <a:tr h="27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YIELD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Yield of the tested hybrid in tested location (quintiles/hectare)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0887354"/>
                  </a:ext>
                </a:extLst>
              </a:tr>
              <a:tr h="27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 grown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9734909"/>
                  </a:ext>
                </a:extLst>
              </a:tr>
              <a:tr h="27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Latitude of location rounded to nearest .1 degree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0766205"/>
                  </a:ext>
                </a:extLst>
              </a:tr>
              <a:tr h="27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Longitude of location rounded to nearest .1 degree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1059843"/>
                  </a:ext>
                </a:extLst>
              </a:tr>
              <a:tr h="314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PLANT_DATE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the hybrid was planted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9895392"/>
                  </a:ext>
                </a:extLst>
              </a:tr>
              <a:tr h="27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HARVEST_DATE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the hybrid was harvested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5253945"/>
                  </a:ext>
                </a:extLst>
              </a:tr>
              <a:tr h="27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IRRIGATION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Level of irrigation in this 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6477493"/>
                  </a:ext>
                </a:extLst>
              </a:tr>
              <a:tr h="27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ENV_YIELD_MEAN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yield in this environment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7229706"/>
                  </a:ext>
                </a:extLst>
              </a:tr>
              <a:tr h="27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ENV_YIELD_STD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 deviation of yield in this environment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6293172"/>
                  </a:ext>
                </a:extLst>
              </a:tr>
              <a:tr h="27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ELEVATION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Elevation of field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103379"/>
                  </a:ext>
                </a:extLst>
              </a:tr>
              <a:tr h="27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% of clay in soil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5185244"/>
                  </a:ext>
                </a:extLst>
              </a:tr>
              <a:tr h="27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% of silt in soil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4103014"/>
                  </a:ext>
                </a:extLst>
              </a:tr>
              <a:tr h="27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% of sand in soil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5752936"/>
                  </a:ext>
                </a:extLst>
              </a:tr>
              <a:tr h="27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AWC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Available water capacity in soil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2094597"/>
                  </a:ext>
                </a:extLst>
              </a:tr>
              <a:tr h="27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 of soil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3661022"/>
                  </a:ext>
                </a:extLst>
              </a:tr>
              <a:tr h="27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Organic matter in soil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8483264"/>
                  </a:ext>
                </a:extLst>
              </a:tr>
              <a:tr h="27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Cation exchange capacity of soil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4606409"/>
                  </a:ext>
                </a:extLst>
              </a:tr>
              <a:tr h="27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KSAT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Saturated hydraulic conductivity of soil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78047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9AA181-8275-4140-9D59-0A0DF24C8B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9767" y="809897"/>
          <a:ext cx="4540976" cy="46677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382">
                  <a:extLst>
                    <a:ext uri="{9D8B030D-6E8A-4147-A177-3AD203B41FA5}">
                      <a16:colId xmlns:a16="http://schemas.microsoft.com/office/drawing/2014/main" val="3746459570"/>
                    </a:ext>
                  </a:extLst>
                </a:gridCol>
                <a:gridCol w="895174">
                  <a:extLst>
                    <a:ext uri="{9D8B030D-6E8A-4147-A177-3AD203B41FA5}">
                      <a16:colId xmlns:a16="http://schemas.microsoft.com/office/drawing/2014/main" val="806722229"/>
                    </a:ext>
                  </a:extLst>
                </a:gridCol>
                <a:gridCol w="2620420">
                  <a:extLst>
                    <a:ext uri="{9D8B030D-6E8A-4147-A177-3AD203B41FA5}">
                      <a16:colId xmlns:a16="http://schemas.microsoft.com/office/drawing/2014/main" val="43553571"/>
                    </a:ext>
                  </a:extLst>
                </a:gridCol>
              </a:tblGrid>
              <a:tr h="95639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ENV_ID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Identifier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Identifier for the tested location and year, used to join to weather_data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615146382"/>
                  </a:ext>
                </a:extLst>
              </a:tr>
              <a:tr h="64235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DAY_NUM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Day number within year of weather variables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438630472"/>
                  </a:ext>
                </a:extLst>
              </a:tr>
              <a:tr h="35686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DAYL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Continuous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Day length (seconds)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834251088"/>
                  </a:ext>
                </a:extLst>
              </a:tr>
              <a:tr h="35686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Precipitation (mm)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946160394"/>
                  </a:ext>
                </a:extLst>
              </a:tr>
              <a:tr h="35686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SRAD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Solar radiation (W/m^2)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501175240"/>
                  </a:ext>
                </a:extLst>
              </a:tr>
              <a:tr h="35686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SWE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Snow water equivalent (kg/m^2)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13146434"/>
                  </a:ext>
                </a:extLst>
              </a:tr>
              <a:tr h="64235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Maximum temperature (degrees Celsius)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81549932"/>
                  </a:ext>
                </a:extLst>
              </a:tr>
              <a:tr h="64235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Minimum temperature (degrees Celsius)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577078654"/>
                  </a:ext>
                </a:extLst>
              </a:tr>
              <a:tr h="35686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VP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Continuous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Vapor pressure (Pa)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77112749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B92E42-2E0E-47FE-AFCA-F2AEA454F25D}"/>
              </a:ext>
            </a:extLst>
          </p:cNvPr>
          <p:cNvCxnSpPr/>
          <p:nvPr/>
        </p:nvCxnSpPr>
        <p:spPr>
          <a:xfrm>
            <a:off x="5869577" y="1010194"/>
            <a:ext cx="1520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CC8925-43E4-4908-8648-6FFEE9A02D57}"/>
              </a:ext>
            </a:extLst>
          </p:cNvPr>
          <p:cNvCxnSpPr/>
          <p:nvPr/>
        </p:nvCxnSpPr>
        <p:spPr>
          <a:xfrm>
            <a:off x="7219406" y="923109"/>
            <a:ext cx="0" cy="20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234F9E-3202-48CD-B24D-4AC0DB4DA3F5}"/>
              </a:ext>
            </a:extLst>
          </p:cNvPr>
          <p:cNvCxnSpPr/>
          <p:nvPr/>
        </p:nvCxnSpPr>
        <p:spPr>
          <a:xfrm flipV="1">
            <a:off x="7219406" y="923109"/>
            <a:ext cx="170361" cy="87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611E43-E372-42F3-9AAF-535B1048A403}"/>
              </a:ext>
            </a:extLst>
          </p:cNvPr>
          <p:cNvCxnSpPr/>
          <p:nvPr/>
        </p:nvCxnSpPr>
        <p:spPr>
          <a:xfrm>
            <a:off x="7219406" y="1010194"/>
            <a:ext cx="170361" cy="11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214C42-236E-4DD8-9E9A-5F3E4B84D5E5}"/>
              </a:ext>
            </a:extLst>
          </p:cNvPr>
          <p:cNvCxnSpPr/>
          <p:nvPr/>
        </p:nvCxnSpPr>
        <p:spPr>
          <a:xfrm>
            <a:off x="6026331" y="923109"/>
            <a:ext cx="0" cy="200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60804A-C891-4C6A-95E9-3CF46E8FF7F0}"/>
              </a:ext>
            </a:extLst>
          </p:cNvPr>
          <p:cNvCxnSpPr/>
          <p:nvPr/>
        </p:nvCxnSpPr>
        <p:spPr>
          <a:xfrm flipH="1" flipV="1">
            <a:off x="5869577" y="923109"/>
            <a:ext cx="165463" cy="87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4323EE-34B6-43AA-93D1-9A335F78928F}"/>
              </a:ext>
            </a:extLst>
          </p:cNvPr>
          <p:cNvCxnSpPr/>
          <p:nvPr/>
        </p:nvCxnSpPr>
        <p:spPr>
          <a:xfrm flipH="1">
            <a:off x="5869577" y="1010194"/>
            <a:ext cx="165463" cy="11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2535CF-7FBA-4706-8390-3C2B726FB7D5}"/>
              </a:ext>
            </a:extLst>
          </p:cNvPr>
          <p:cNvSpPr txBox="1"/>
          <p:nvPr/>
        </p:nvSpPr>
        <p:spPr>
          <a:xfrm>
            <a:off x="2116183" y="0"/>
            <a:ext cx="16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BFED1D-E010-415F-999E-06FC695770F2}"/>
              </a:ext>
            </a:extLst>
          </p:cNvPr>
          <p:cNvSpPr txBox="1"/>
          <p:nvPr/>
        </p:nvSpPr>
        <p:spPr>
          <a:xfrm>
            <a:off x="8904514" y="414661"/>
            <a:ext cx="16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040C3-ACDE-4B44-A665-5BA6091D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7403" y="6362983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400" smtClean="0">
                <a:solidFill>
                  <a:schemeClr val="bg1"/>
                </a:solidFill>
              </a:rPr>
              <a:t>27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836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49E91-FB44-4A4D-B067-865DCE8D9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43" y="252531"/>
            <a:ext cx="11954565" cy="2639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2710A3-EDFA-4D30-A2FB-3298DBFB8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448" y="3061799"/>
            <a:ext cx="8717652" cy="34278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083B3-CC5A-4A4C-BEAB-24F8BA8A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0240" y="6307111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400" smtClean="0">
                <a:solidFill>
                  <a:schemeClr val="bg1"/>
                </a:solidFill>
              </a:rPr>
              <a:t>28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41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DE13F1C-D251-43A5-A076-AFADEA93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59" y="257175"/>
            <a:ext cx="8596668" cy="752475"/>
          </a:xfrm>
        </p:spPr>
        <p:txBody>
          <a:bodyPr/>
          <a:lstStyle/>
          <a:p>
            <a:r>
              <a:rPr lang="en-US" dirty="0"/>
              <a:t>Features Selected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870640-028A-4CDC-A0CE-C83457906D0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62000" y="1212850"/>
            <a:ext cx="8705850" cy="5222875"/>
          </a:xfrm>
          <a:prstGeom prst="rect">
            <a:avLst/>
          </a:prstGeom>
        </p:spPr>
      </p:pic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B980CBA5-58FA-4430-ABC9-73C79D99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694" y="6349092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600" smtClean="0">
                <a:solidFill>
                  <a:schemeClr val="bg1"/>
                </a:solidFill>
              </a:rPr>
              <a:t>29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3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780B-24EB-4AAA-8C00-B896E1AD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454"/>
          </a:xfrm>
        </p:spPr>
        <p:txBody>
          <a:bodyPr/>
          <a:lstStyle/>
          <a:p>
            <a:r>
              <a:rPr lang="en-US" dirty="0"/>
              <a:t>Overview of 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1406-6027-4112-ACC7-5AD35FEA9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6144"/>
            <a:ext cx="8596668" cy="2806332"/>
          </a:xfrm>
        </p:spPr>
        <p:txBody>
          <a:bodyPr>
            <a:noAutofit/>
          </a:bodyPr>
          <a:lstStyle/>
          <a:p>
            <a:r>
              <a:rPr lang="en-US" sz="2000" dirty="0"/>
              <a:t>Every Year this Company hosts an open Analytics Competition</a:t>
            </a:r>
          </a:p>
          <a:p>
            <a:r>
              <a:rPr lang="en-US" sz="2000" dirty="0"/>
              <a:t>In 2019 they wanted to classify hybrids which were resistant to Heat &amp; Drought</a:t>
            </a:r>
          </a:p>
          <a:p>
            <a:r>
              <a:rPr lang="en-US" sz="2000" dirty="0"/>
              <a:t>They validate each submission with their in-house scientific understanding of the hybrids</a:t>
            </a:r>
          </a:p>
          <a:p>
            <a:r>
              <a:rPr lang="en-US" sz="2000" dirty="0"/>
              <a:t>Compare internal knowledge of hybrid stress tolerance with Data driven analysis of empirical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63F80-5AED-4294-8A7F-DC0C5FA7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032" y="6349093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400" smtClean="0">
                <a:solidFill>
                  <a:schemeClr val="bg1"/>
                </a:solidFill>
              </a:rPr>
              <a:t>3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lh4.googleusercontent.com/JZ_Ed8XZlsCMkQ52q5b6DREMrl3WJ5xycznv5ii3aKRkM0xuZ3C3inPlDMQkVorM9dh4KmUAwi9H4Ms7KKefz87z7wg5sb7DSKTcwVlL1N0NwSimPBq6M7Iz7jfrGgwGe8d1l_zn">
            <a:extLst>
              <a:ext uri="{FF2B5EF4-FFF2-40B4-BE49-F238E27FC236}">
                <a16:creationId xmlns:a16="http://schemas.microsoft.com/office/drawing/2014/main" id="{C0241C2D-08D7-4316-B2A7-73F6BD5930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82" y="224058"/>
            <a:ext cx="3276307" cy="3259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lh5.googleusercontent.com/azuQbV6IrGt3IeHNt6nYT5VqCLwcVd6wWG1z6xtmrFX3sWtRWcQfObFNOaYIg87Sx5PwoVYxcDt_6xjcjWT60-1KJ3FClUpGHLzEAv6nowjrC20GjLXytjANNRhfu7L7YB4gFgg1">
            <a:extLst>
              <a:ext uri="{FF2B5EF4-FFF2-40B4-BE49-F238E27FC236}">
                <a16:creationId xmlns:a16="http://schemas.microsoft.com/office/drawing/2014/main" id="{4015BBA3-1A83-4086-A8E2-E07D10CC76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78" y="3508717"/>
            <a:ext cx="3138854" cy="3239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lh5.googleusercontent.com/RMu6gLdyBmXItPGfwb6KI6t8A6jtcP6kkbLli8YglNFcvpLnGgUj4d0X9eR2HGcfBA101Yn2x8beJoVhksCtOzBps_X8dz2nz1iO2Lwf8JFCFMUO1wkO2l1MgsSGtqXVG8B8XcBR">
            <a:extLst>
              <a:ext uri="{FF2B5EF4-FFF2-40B4-BE49-F238E27FC236}">
                <a16:creationId xmlns:a16="http://schemas.microsoft.com/office/drawing/2014/main" id="{3F57EBEE-3E8C-43FB-BD6A-330CA361C03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388" y="410308"/>
            <a:ext cx="2682974" cy="295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s://lh3.googleusercontent.com/J5n-uw9rqgaU-v2XdA88kZHI1Szf9iF5y8cwdnWqx6T9WmpfLAKzD1SF80BIyNM-xE9KolzDVHxQlSDhZmymboEpWlrIoM3tVCK53GMrvrwv10wkA_YgjEkZiiKu1CgSmLrOaVyT">
            <a:extLst>
              <a:ext uri="{FF2B5EF4-FFF2-40B4-BE49-F238E27FC236}">
                <a16:creationId xmlns:a16="http://schemas.microsoft.com/office/drawing/2014/main" id="{3545525E-777B-4556-9942-7B153E33E5F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578" y="3472668"/>
            <a:ext cx="2824968" cy="315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ttps://lh5.googleusercontent.com/NszE-jpKl8Y2bRxQAZktZJHmtFXXVrSPpAbReBQoiqg9yLy-NQtVB_gLEvHREparbee7espHKl4eKvd3bJaYgG-YW5NZC9h2KRG5466q43QbN7lP_ij2a_BDuHrKuHb_SvvVk87a">
            <a:extLst>
              <a:ext uri="{FF2B5EF4-FFF2-40B4-BE49-F238E27FC236}">
                <a16:creationId xmlns:a16="http://schemas.microsoft.com/office/drawing/2014/main" id="{D20990E6-557E-47FF-94BE-9F72403F720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553" y="174674"/>
            <a:ext cx="262128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https://lh4.googleusercontent.com/99oQWoPebeuI5qz7s-OiDwA7vFkrLeXREP8o0xqiJytX-6UawtGEbBNKuQnY4Sb1eFEwMaAuKeIxUofMz1jFSelvjbeXb_9vYyDBZy1d7ViXOXyYY9lrOwZOdMSXZmFV_z-8M5iH">
            <a:extLst>
              <a:ext uri="{FF2B5EF4-FFF2-40B4-BE49-F238E27FC236}">
                <a16:creationId xmlns:a16="http://schemas.microsoft.com/office/drawing/2014/main" id="{5E57A331-5FB5-424D-B5D9-D51568AB8E7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439" y="3487322"/>
            <a:ext cx="2621280" cy="31960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4FA2A-EA14-4E79-9696-D3216496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1049" y="6318201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400" smtClean="0">
                <a:solidFill>
                  <a:schemeClr val="bg1"/>
                </a:solidFill>
              </a:rPr>
              <a:t>30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96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8A133-F8C0-42C8-B4F4-C402DF43C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223962"/>
            <a:ext cx="9134475" cy="53054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0E7D139-1F39-40CE-B145-F4BBF936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12" y="328613"/>
            <a:ext cx="8596668" cy="1320800"/>
          </a:xfrm>
        </p:spPr>
        <p:txBody>
          <a:bodyPr/>
          <a:lstStyle/>
          <a:p>
            <a:r>
              <a:rPr lang="en-US" dirty="0"/>
              <a:t>Linear regression Coefficients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5D164-28DE-4B9D-8440-D9E23003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3593" y="6346824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400" smtClean="0">
                <a:solidFill>
                  <a:schemeClr val="bg1"/>
                </a:solidFill>
              </a:rPr>
              <a:t>31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24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A05AEB-C049-49E3-B37B-B5FBFEAE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380" y="2369583"/>
            <a:ext cx="4181311" cy="4115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69FDB0-C5B5-4015-A357-4010AF899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3054"/>
            <a:ext cx="4181311" cy="4052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53361-91D4-48DF-90C3-698E5CF5B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974" y="2369583"/>
            <a:ext cx="3719783" cy="397810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4D51829-CF18-4442-9071-DC8B05AB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43" y="372440"/>
            <a:ext cx="8596668" cy="818186"/>
          </a:xfrm>
        </p:spPr>
        <p:txBody>
          <a:bodyPr>
            <a:noAutofit/>
          </a:bodyPr>
          <a:lstStyle/>
          <a:p>
            <a:pPr marL="291465" marR="274955">
              <a:lnSpc>
                <a:spcPct val="19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Plots – Yield vs Stress</a:t>
            </a:r>
            <a:b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Below are the plots for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Mean_Yield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vs each of the stresses all of which show a decrease in yield with increase in stress.</a:t>
            </a:r>
            <a:b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53A83-4FE3-4DF5-8C7B-8B7BB4FF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7BA5-A1DF-4F2F-A1F3-37F4AD7AB2A2}" type="slidenum">
              <a:rPr lang="en-US" sz="1600" smtClean="0">
                <a:solidFill>
                  <a:schemeClr val="bg1"/>
                </a:solidFill>
              </a:rPr>
              <a:t>32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5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E22A64-56DF-4CD0-8D74-1B35034C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REFERENCES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AD28248B-AB66-400E-ADCA-55DC3B04AD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148497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89B13-FA2E-4891-A848-05FDF3C7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7BA5-A1DF-4F2F-A1F3-37F4AD7AB2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1E3117-E3B1-45E3-A81F-811E11BB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Datasets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87E33A1-2B25-4F53-A72E-3AC2C8F0D00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23483008"/>
              </p:ext>
            </p:extLst>
          </p:nvPr>
        </p:nvGraphicFramePr>
        <p:xfrm>
          <a:off x="914400" y="1930400"/>
          <a:ext cx="859631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Corn">
            <a:extLst>
              <a:ext uri="{FF2B5EF4-FFF2-40B4-BE49-F238E27FC236}">
                <a16:creationId xmlns:a16="http://schemas.microsoft.com/office/drawing/2014/main" id="{54180424-1234-4F7A-B4EA-CC6A44EA0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30528" y="29104"/>
            <a:ext cx="761471" cy="7614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DF5664-A7CC-440D-AD74-0D038A65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279" y="6366678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400" smtClean="0">
                <a:solidFill>
                  <a:schemeClr val="bg1"/>
                </a:solidFill>
              </a:rPr>
              <a:t>4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11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Plant">
            <a:extLst>
              <a:ext uri="{FF2B5EF4-FFF2-40B4-BE49-F238E27FC236}">
                <a16:creationId xmlns:a16="http://schemas.microsoft.com/office/drawing/2014/main" id="{47FFC470-AC81-4657-96B4-BB73701FE9ED}"/>
              </a:ext>
            </a:extLst>
          </p:cNvPr>
          <p:cNvSpPr/>
          <p:nvPr/>
        </p:nvSpPr>
        <p:spPr>
          <a:xfrm>
            <a:off x="120792" y="196992"/>
            <a:ext cx="1382062" cy="138206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DE668A-748A-4FFB-A786-87234827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854" y="569182"/>
            <a:ext cx="8596668" cy="1320800"/>
          </a:xfrm>
        </p:spPr>
        <p:txBody>
          <a:bodyPr/>
          <a:lstStyle/>
          <a:p>
            <a:r>
              <a:rPr lang="en-US" dirty="0"/>
              <a:t>Performance Data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88101-F0A9-40DB-82CD-9A8ED2510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49" y="1951244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Unique Identifier is HYBRID_ID</a:t>
            </a:r>
          </a:p>
          <a:p>
            <a:r>
              <a:rPr lang="en-US" sz="2800" dirty="0"/>
              <a:t>Each Hybrid has 8 to 50 Environments that it has been grown in</a:t>
            </a:r>
          </a:p>
          <a:p>
            <a:r>
              <a:rPr lang="en-US" sz="2800" dirty="0"/>
              <a:t>ENV_ID is unique to a year</a:t>
            </a:r>
          </a:p>
          <a:p>
            <a:r>
              <a:rPr lang="en-US" sz="2800" dirty="0"/>
              <a:t>Maturity Grade</a:t>
            </a:r>
          </a:p>
          <a:p>
            <a:r>
              <a:rPr lang="en-US" sz="2800" dirty="0"/>
              <a:t>Latitude Longitude</a:t>
            </a:r>
          </a:p>
          <a:p>
            <a:r>
              <a:rPr lang="en-US" sz="2800" dirty="0"/>
              <a:t>Soil Properties</a:t>
            </a:r>
          </a:p>
          <a:p>
            <a:r>
              <a:rPr lang="en-US" sz="2800" dirty="0"/>
              <a:t>Irrigation</a:t>
            </a:r>
          </a:p>
          <a:p>
            <a:r>
              <a:rPr lang="en-US" sz="2800" dirty="0"/>
              <a:t>Elevation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40BF33-8569-416A-90AA-B915C927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202" y="6393054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400" smtClean="0">
                <a:solidFill>
                  <a:schemeClr val="bg1"/>
                </a:solidFill>
              </a:rPr>
              <a:t>5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 picture containing building, cabinet&#10;&#10;Description automatically generated">
            <a:extLst>
              <a:ext uri="{FF2B5EF4-FFF2-40B4-BE49-F238E27FC236}">
                <a16:creationId xmlns:a16="http://schemas.microsoft.com/office/drawing/2014/main" id="{FE5CA89D-86C4-46BC-AD3B-E590D77D5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95" r="10075" b="-1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43FE2C3-51D7-472C-8152-2930FE6D3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201798"/>
              </p:ext>
            </p:extLst>
          </p:nvPr>
        </p:nvGraphicFramePr>
        <p:xfrm>
          <a:off x="659749" y="3701562"/>
          <a:ext cx="3779109" cy="1882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A74893CC-FD9A-43EB-AD5B-3318D90A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854" y="466295"/>
            <a:ext cx="8596668" cy="1320800"/>
          </a:xfrm>
        </p:spPr>
        <p:txBody>
          <a:bodyPr/>
          <a:lstStyle/>
          <a:p>
            <a:r>
              <a:rPr lang="en-US" dirty="0"/>
              <a:t>Weather Data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ED8CD-6593-4527-9129-34392729923E}"/>
              </a:ext>
            </a:extLst>
          </p:cNvPr>
          <p:cNvSpPr txBox="1">
            <a:spLocks/>
          </p:cNvSpPr>
          <p:nvPr/>
        </p:nvSpPr>
        <p:spPr>
          <a:xfrm>
            <a:off x="659749" y="1951245"/>
            <a:ext cx="5538828" cy="1205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Unique Identifier is ENV_ID</a:t>
            </a:r>
          </a:p>
          <a:p>
            <a:r>
              <a:rPr lang="en-US" sz="2800" dirty="0"/>
              <a:t>Temperature and Rainfall Data</a:t>
            </a:r>
          </a:p>
          <a:p>
            <a:r>
              <a:rPr lang="en-US" sz="2800" dirty="0"/>
              <a:t>Spread over 365 Days</a:t>
            </a:r>
          </a:p>
        </p:txBody>
      </p:sp>
      <p:sp>
        <p:nvSpPr>
          <p:cNvPr id="7" name="Rectangle 6" descr="Thermometer">
            <a:extLst>
              <a:ext uri="{FF2B5EF4-FFF2-40B4-BE49-F238E27FC236}">
                <a16:creationId xmlns:a16="http://schemas.microsoft.com/office/drawing/2014/main" id="{3F194BF8-C6E4-420D-8D66-7F9BF300EEA8}"/>
              </a:ext>
            </a:extLst>
          </p:cNvPr>
          <p:cNvSpPr/>
          <p:nvPr/>
        </p:nvSpPr>
        <p:spPr>
          <a:xfrm>
            <a:off x="120792" y="240883"/>
            <a:ext cx="1382062" cy="138206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6BFFF3-D105-4FAB-88DC-5047BAE1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400" smtClean="0">
                <a:solidFill>
                  <a:schemeClr val="tx1"/>
                </a:solidFill>
              </a:rPr>
              <a:t>6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79C39-C91D-4E6C-9E9E-342C9AF57B9E}"/>
              </a:ext>
            </a:extLst>
          </p:cNvPr>
          <p:cNvSpPr txBox="1"/>
          <p:nvPr/>
        </p:nvSpPr>
        <p:spPr>
          <a:xfrm flipH="1">
            <a:off x="659749" y="6488235"/>
            <a:ext cx="201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Pg</a:t>
            </a:r>
            <a:r>
              <a:rPr lang="en-US" sz="1400" i="1" dirty="0"/>
              <a:t> 27 Appendix</a:t>
            </a:r>
          </a:p>
        </p:txBody>
      </p:sp>
    </p:spTree>
    <p:extLst>
      <p:ext uri="{BB962C8B-B14F-4D97-AF65-F5344CB8AC3E}">
        <p14:creationId xmlns:p14="http://schemas.microsoft.com/office/powerpoint/2010/main" val="320017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5BD7-8D67-4539-82FC-5AB376F9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169"/>
          </a:xfrm>
        </p:spPr>
        <p:txBody>
          <a:bodyPr/>
          <a:lstStyle/>
          <a:p>
            <a:r>
              <a:rPr lang="en-US" dirty="0"/>
              <a:t>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AA3C7-0A68-4443-A639-A998ED7B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123641" cy="3880773"/>
          </a:xfrm>
        </p:spPr>
        <p:txBody>
          <a:bodyPr>
            <a:normAutofit/>
          </a:bodyPr>
          <a:lstStyle/>
          <a:p>
            <a:r>
              <a:rPr lang="en-US" sz="2800" dirty="0"/>
              <a:t>No Discernable Trend in Scatter plots with Yield</a:t>
            </a:r>
          </a:p>
          <a:p>
            <a:r>
              <a:rPr lang="en-US" sz="2800" dirty="0"/>
              <a:t>All Continuous Distributions were Normal </a:t>
            </a:r>
          </a:p>
          <a:p>
            <a:pPr lvl="1"/>
            <a:r>
              <a:rPr lang="en-US" sz="2800" dirty="0"/>
              <a:t>QQ Plots</a:t>
            </a:r>
          </a:p>
          <a:p>
            <a:pPr lvl="1"/>
            <a:r>
              <a:rPr lang="en-US" sz="2800" dirty="0"/>
              <a:t>Shapiro Wilkes Test</a:t>
            </a:r>
          </a:p>
          <a:p>
            <a:r>
              <a:rPr lang="en-US" sz="3000" dirty="0"/>
              <a:t>Trends Between Variables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37158C-E9BC-4B15-A014-D9F06085B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520" y="46039"/>
            <a:ext cx="3430560" cy="315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381B2F9-DEE8-4964-B762-D12E73DD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264" y="3525992"/>
            <a:ext cx="3424210" cy="315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E4995-CA41-4EE8-AA8D-222CB3E3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786" y="6446836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38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3048-9ABE-494A-B1B1-733A68EF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dirty="0"/>
              <a:t>What is a Stress Metric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D409-1DBC-4501-8E5E-45469B6D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3728"/>
            <a:ext cx="8596668" cy="2024548"/>
          </a:xfrm>
        </p:spPr>
        <p:txBody>
          <a:bodyPr>
            <a:noAutofit/>
          </a:bodyPr>
          <a:lstStyle/>
          <a:p>
            <a:r>
              <a:rPr lang="en-US" sz="2000" dirty="0"/>
              <a:t>Quantify amount of stress a certain environment faces with respect to Heat, Drought by virtue of its…</a:t>
            </a:r>
          </a:p>
          <a:p>
            <a:pPr lvl="1"/>
            <a:r>
              <a:rPr lang="en-US" sz="2000" dirty="0"/>
              <a:t>Soil Quality</a:t>
            </a:r>
          </a:p>
          <a:p>
            <a:pPr lvl="1"/>
            <a:r>
              <a:rPr lang="en-US" sz="2000" dirty="0"/>
              <a:t>Weather</a:t>
            </a:r>
          </a:p>
          <a:p>
            <a:pPr lvl="1"/>
            <a:r>
              <a:rPr lang="en-US" sz="2000" dirty="0"/>
              <a:t>Irrigation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0A345E-3C77-4C0B-8139-D5E25B68AE7C}"/>
              </a:ext>
            </a:extLst>
          </p:cNvPr>
          <p:cNvSpPr txBox="1">
            <a:spLocks/>
          </p:cNvSpPr>
          <p:nvPr/>
        </p:nvSpPr>
        <p:spPr>
          <a:xfrm>
            <a:off x="677334" y="4379183"/>
            <a:ext cx="8596668" cy="14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Mean Yield of the Environment can be used as a surrogate for stress. </a:t>
            </a:r>
          </a:p>
          <a:p>
            <a:pPr lvl="1"/>
            <a:r>
              <a:rPr lang="en-US" sz="2000" dirty="0"/>
              <a:t>The higher the mean yield the lower the stress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D26D4-EF87-4EDE-AA4A-AB9A649A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1448" y="6322716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95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E3EE-8400-4324-A3C7-652D2D38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553" y="339318"/>
            <a:ext cx="10515600" cy="7924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Objective 1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7B1230-1933-4FE6-B395-178795FF56D0}"/>
              </a:ext>
            </a:extLst>
          </p:cNvPr>
          <p:cNvSpPr/>
          <p:nvPr/>
        </p:nvSpPr>
        <p:spPr>
          <a:xfrm>
            <a:off x="744582" y="3143793"/>
            <a:ext cx="1458687" cy="7924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(Selection)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F98A8-3FB8-47E9-8AD8-3A9D93B08F4A}"/>
              </a:ext>
            </a:extLst>
          </p:cNvPr>
          <p:cNvSpPr/>
          <p:nvPr/>
        </p:nvSpPr>
        <p:spPr>
          <a:xfrm>
            <a:off x="2943498" y="1889758"/>
            <a:ext cx="1846216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CC7371-A12E-4B01-9267-F9CADE5B052D}"/>
              </a:ext>
            </a:extLst>
          </p:cNvPr>
          <p:cNvSpPr/>
          <p:nvPr/>
        </p:nvSpPr>
        <p:spPr>
          <a:xfrm>
            <a:off x="3217818" y="4175761"/>
            <a:ext cx="1354182" cy="15109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Feature Importance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2862D-850F-473C-8C65-7E2406602052}"/>
              </a:ext>
            </a:extLst>
          </p:cNvPr>
          <p:cNvSpPr/>
          <p:nvPr/>
        </p:nvSpPr>
        <p:spPr>
          <a:xfrm>
            <a:off x="5320937" y="961979"/>
            <a:ext cx="1356087" cy="7013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Knowledge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410534-F28D-4330-A77B-977C5003EA7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358537" y="2285998"/>
            <a:ext cx="1584961" cy="857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7DCAB8-5CBA-4129-944F-7F83FB200DE7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1473926" y="3936273"/>
            <a:ext cx="1743892" cy="994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CA3E0E-C95F-40A6-BA95-BD2529C68E21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3866606" y="2682238"/>
            <a:ext cx="28303" cy="1493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2D6023-8BC3-4AA2-82B2-D337BE51EF7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789715" y="1312658"/>
            <a:ext cx="531222" cy="577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288C68-59CC-4589-9291-F9AF1F44A0B4}"/>
              </a:ext>
            </a:extLst>
          </p:cNvPr>
          <p:cNvSpPr/>
          <p:nvPr/>
        </p:nvSpPr>
        <p:spPr>
          <a:xfrm>
            <a:off x="5677990" y="3296193"/>
            <a:ext cx="1262742" cy="4572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0F1D8-4E43-4649-AB0A-E5A329C7727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969725" y="1663337"/>
            <a:ext cx="29256" cy="1632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34D09F-D83A-4126-A549-CC256713DB6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03269" y="3540033"/>
            <a:ext cx="3474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D23C73-D342-4C5F-AE70-36D2AE48C481}"/>
              </a:ext>
            </a:extLst>
          </p:cNvPr>
          <p:cNvSpPr txBox="1"/>
          <p:nvPr/>
        </p:nvSpPr>
        <p:spPr>
          <a:xfrm>
            <a:off x="8077196" y="4001698"/>
            <a:ext cx="411480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RF Feature Importance – Permutation and Impurity</a:t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This has its drawback but they were overcome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009323-6777-44A7-88CF-73DA60078B9A}"/>
              </a:ext>
            </a:extLst>
          </p:cNvPr>
          <p:cNvSpPr txBox="1"/>
          <p:nvPr/>
        </p:nvSpPr>
        <p:spPr>
          <a:xfrm>
            <a:off x="8077197" y="3078368"/>
            <a:ext cx="411480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Unsupervised Clustering of important features specific to Heat, Drought, Heat &amp; Drought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E36E8B-A21F-4E44-B0D4-109F4085FBE4}"/>
              </a:ext>
            </a:extLst>
          </p:cNvPr>
          <p:cNvCxnSpPr>
            <a:cxnSpLocks/>
          </p:cNvCxnSpPr>
          <p:nvPr/>
        </p:nvCxnSpPr>
        <p:spPr>
          <a:xfrm flipH="1" flipV="1">
            <a:off x="4789714" y="2682238"/>
            <a:ext cx="888275" cy="613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Graphic 17" descr="Corn">
            <a:extLst>
              <a:ext uri="{FF2B5EF4-FFF2-40B4-BE49-F238E27FC236}">
                <a16:creationId xmlns:a16="http://schemas.microsoft.com/office/drawing/2014/main" id="{3D47ED15-8D32-4647-824F-BC0CFBAAE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528" y="29104"/>
            <a:ext cx="761471" cy="761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63C66D-C67A-4D4D-97C3-3C21252BC22F}"/>
              </a:ext>
            </a:extLst>
          </p:cNvPr>
          <p:cNvSpPr txBox="1"/>
          <p:nvPr/>
        </p:nvSpPr>
        <p:spPr>
          <a:xfrm>
            <a:off x="419351" y="4064419"/>
            <a:ext cx="170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1 2 3 4 5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FDD69-2078-436B-8F3F-5A10B665A280}"/>
              </a:ext>
            </a:extLst>
          </p:cNvPr>
          <p:cNvSpPr txBox="1"/>
          <p:nvPr/>
        </p:nvSpPr>
        <p:spPr>
          <a:xfrm>
            <a:off x="2260125" y="4922380"/>
            <a:ext cx="1652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50%</a:t>
            </a:r>
          </a:p>
          <a:p>
            <a:r>
              <a:rPr lang="en-US" dirty="0"/>
              <a:t>2 – 30%</a:t>
            </a:r>
          </a:p>
          <a:p>
            <a:r>
              <a:rPr lang="en-US" dirty="0"/>
              <a:t>3-  10%</a:t>
            </a:r>
          </a:p>
          <a:p>
            <a:r>
              <a:rPr lang="en-US" dirty="0"/>
              <a:t>4 – 8%</a:t>
            </a:r>
          </a:p>
          <a:p>
            <a:r>
              <a:rPr lang="en-US" dirty="0"/>
              <a:t>5-  2%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A7810A-39AB-4647-92DE-FBAFA108B9C2}"/>
              </a:ext>
            </a:extLst>
          </p:cNvPr>
          <p:cNvSpPr txBox="1"/>
          <p:nvPr/>
        </p:nvSpPr>
        <p:spPr>
          <a:xfrm>
            <a:off x="2985020" y="1013350"/>
            <a:ext cx="152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= f(3,4,5)</a:t>
            </a:r>
          </a:p>
          <a:p>
            <a:r>
              <a:rPr lang="en-US" dirty="0"/>
              <a:t>7 = f(1,5)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EB595D64-7F32-4084-94A4-B124ACAB0829}"/>
              </a:ext>
            </a:extLst>
          </p:cNvPr>
          <p:cNvSpPr/>
          <p:nvPr/>
        </p:nvSpPr>
        <p:spPr>
          <a:xfrm>
            <a:off x="4399033" y="1171304"/>
            <a:ext cx="951160" cy="322215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E8D1BD9-AEFD-43D0-9BB2-C9AEFAD9F2C9}"/>
              </a:ext>
            </a:extLst>
          </p:cNvPr>
          <p:cNvSpPr/>
          <p:nvPr/>
        </p:nvSpPr>
        <p:spPr>
          <a:xfrm>
            <a:off x="3657600" y="2831127"/>
            <a:ext cx="465909" cy="1233287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8985DC-9C3E-4A07-ACA1-B26A105A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528" y="6399708"/>
            <a:ext cx="683339" cy="365125"/>
          </a:xfrm>
        </p:spPr>
        <p:txBody>
          <a:bodyPr/>
          <a:lstStyle/>
          <a:p>
            <a:fld id="{BA0B7BA5-A1DF-4F2F-A1F3-37F4AD7AB2A2}" type="slidenum">
              <a:rPr lang="en-US" sz="1400" smtClean="0">
                <a:solidFill>
                  <a:schemeClr val="bg1"/>
                </a:solidFill>
              </a:rPr>
              <a:t>9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3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1" grpId="0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1045</Words>
  <Application>Microsoft Office PowerPoint</Application>
  <PresentationFormat>Widescreen</PresentationFormat>
  <Paragraphs>285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 New Roman</vt:lpstr>
      <vt:lpstr>Trebuchet MS</vt:lpstr>
      <vt:lpstr>Wingdings 3</vt:lpstr>
      <vt:lpstr>Facet</vt:lpstr>
      <vt:lpstr>CROP CHALLENGE  </vt:lpstr>
      <vt:lpstr>ABSTRACT</vt:lpstr>
      <vt:lpstr>Overview of the Challenge</vt:lpstr>
      <vt:lpstr>Datasets</vt:lpstr>
      <vt:lpstr>Performance Data </vt:lpstr>
      <vt:lpstr>Weather Data </vt:lpstr>
      <vt:lpstr>Distributions</vt:lpstr>
      <vt:lpstr>What is a Stress Metric ?</vt:lpstr>
      <vt:lpstr>Objective 1 </vt:lpstr>
      <vt:lpstr>Objective 1 </vt:lpstr>
      <vt:lpstr>Objective 1 </vt:lpstr>
      <vt:lpstr>Creating Stress Metrics</vt:lpstr>
      <vt:lpstr>Feature Importance</vt:lpstr>
      <vt:lpstr>Feature Importance</vt:lpstr>
      <vt:lpstr>Feature Importance</vt:lpstr>
      <vt:lpstr>Stages of corn growth </vt:lpstr>
      <vt:lpstr>Stages of corn growth </vt:lpstr>
      <vt:lpstr>Some of the Features created</vt:lpstr>
      <vt:lpstr>HEAT STRESS  </vt:lpstr>
      <vt:lpstr>DROUGHT STRESS  </vt:lpstr>
      <vt:lpstr>HEAT &amp; DROUGHT STRESS</vt:lpstr>
      <vt:lpstr>PowerPoint Presentation</vt:lpstr>
      <vt:lpstr>Objective 2</vt:lpstr>
      <vt:lpstr>Validation</vt:lpstr>
      <vt:lpstr>Conclusion </vt:lpstr>
      <vt:lpstr>Appendix </vt:lpstr>
      <vt:lpstr>PowerPoint Presentation</vt:lpstr>
      <vt:lpstr>PowerPoint Presentation</vt:lpstr>
      <vt:lpstr>Features Selected</vt:lpstr>
      <vt:lpstr>PowerPoint Presentation</vt:lpstr>
      <vt:lpstr>Linear regression Coefficients </vt:lpstr>
      <vt:lpstr>Plots – Yield vs Stress Below are the plots for Mean_Yield vs each of the stresses all of which show a decrease in yield with increase in stress.  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CHALLENGE</dc:title>
  <dc:creator>Mrinal</dc:creator>
  <cp:lastModifiedBy>Rahul Agrawal</cp:lastModifiedBy>
  <cp:revision>8</cp:revision>
  <dcterms:created xsi:type="dcterms:W3CDTF">2019-03-11T01:16:55Z</dcterms:created>
  <dcterms:modified xsi:type="dcterms:W3CDTF">2019-04-20T23:36:04Z</dcterms:modified>
</cp:coreProperties>
</file>