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4" r:id="rId6"/>
    <p:sldId id="265" r:id="rId7"/>
    <p:sldId id="266" r:id="rId8"/>
    <p:sldId id="267" r:id="rId9"/>
    <p:sldId id="268" r:id="rId10"/>
    <p:sldId id="260" r:id="rId11"/>
    <p:sldId id="261" r:id="rId12"/>
    <p:sldId id="262" r:id="rId13"/>
    <p:sldId id="263" r:id="rId14"/>
    <p:sldId id="269" r:id="rId15"/>
  </p:sldIdLst>
  <p:sldSz cx="9144000" cy="5143500" type="screen16x9"/>
  <p:notesSz cx="6858000" cy="9144000"/>
  <p:embeddedFontLst>
    <p:embeddedFont>
      <p:font typeface="Average" panose="020B0604020202020204" charset="0"/>
      <p:regular r:id="rId17"/>
    </p:embeddedFont>
    <p:embeddedFont>
      <p:font typeface="Calibri" panose="020F0502020204030204" pitchFamily="34" charset="0"/>
      <p:regular r:id="rId18"/>
      <p:bold r:id="rId19"/>
      <p:italic r:id="rId20"/>
      <p:boldItalic r:id="rId21"/>
    </p:embeddedFont>
    <p:embeddedFont>
      <p:font typeface="Comfortaa" panose="020B0604020202020204" charset="0"/>
      <p:regular r:id="rId22"/>
      <p:bold r:id="rId23"/>
    </p:embeddedFont>
    <p:embeddedFont>
      <p:font typeface="Oswald" panose="00000500000000000000" pitchFamily="2"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3DD2CC0-965C-4AD4-9C9F-820D4785A05D}">
  <a:tblStyle styleId="{73DD2CC0-965C-4AD4-9C9F-820D4785A05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gati Kumari" userId="bec5f94c7b868f25" providerId="LiveId" clId="{C8481603-D0C1-4AAD-8688-90F3A7D9F7B1}"/>
    <pc:docChg chg="undo custSel addSld modSld">
      <pc:chgData name="Pragati Kumari" userId="bec5f94c7b868f25" providerId="LiveId" clId="{C8481603-D0C1-4AAD-8688-90F3A7D9F7B1}" dt="2023-09-13T02:26:07.720" v="63" actId="5793"/>
      <pc:docMkLst>
        <pc:docMk/>
      </pc:docMkLst>
      <pc:sldChg chg="modSp new mod">
        <pc:chgData name="Pragati Kumari" userId="bec5f94c7b868f25" providerId="LiveId" clId="{C8481603-D0C1-4AAD-8688-90F3A7D9F7B1}" dt="2023-09-13T02:26:07.720" v="63" actId="5793"/>
        <pc:sldMkLst>
          <pc:docMk/>
          <pc:sldMk cId="3247354782" sldId="269"/>
        </pc:sldMkLst>
        <pc:spChg chg="mod">
          <ac:chgData name="Pragati Kumari" userId="bec5f94c7b868f25" providerId="LiveId" clId="{C8481603-D0C1-4AAD-8688-90F3A7D9F7B1}" dt="2023-09-13T02:21:03.518" v="35" actId="207"/>
          <ac:spMkLst>
            <pc:docMk/>
            <pc:sldMk cId="3247354782" sldId="269"/>
            <ac:spMk id="2" creationId="{5071556D-E138-0563-E163-0BC8A59172E0}"/>
          </ac:spMkLst>
        </pc:spChg>
        <pc:spChg chg="mod">
          <ac:chgData name="Pragati Kumari" userId="bec5f94c7b868f25" providerId="LiveId" clId="{C8481603-D0C1-4AAD-8688-90F3A7D9F7B1}" dt="2023-09-13T02:26:07.720" v="63" actId="5793"/>
          <ac:spMkLst>
            <pc:docMk/>
            <pc:sldMk cId="3247354782" sldId="269"/>
            <ac:spMk id="3" creationId="{277642EF-496C-12C4-806F-16DF9ABA856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43a8dd69fc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43a8dd69fc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43a8dd6a6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43a8dd6a6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43e524a7d1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43e524a7d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3e524a7d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3e524a7d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43e524a7d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43e524a7d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43e524a7d1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43e524a7d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43e2e4c63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43e2e4c63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43ef5db1ac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43ef5db1a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p:nvPr/>
        </p:nvSpPr>
        <p:spPr>
          <a:xfrm>
            <a:off x="2647525" y="174850"/>
            <a:ext cx="6415500" cy="103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dk1"/>
                </a:solidFill>
                <a:latin typeface="Average"/>
                <a:ea typeface="Average"/>
                <a:cs typeface="Average"/>
                <a:sym typeface="Average"/>
              </a:rPr>
              <a:t>  </a:t>
            </a:r>
            <a:r>
              <a:rPr lang="en" sz="2400" b="1">
                <a:solidFill>
                  <a:schemeClr val="dk1"/>
                </a:solidFill>
                <a:latin typeface="Comfortaa"/>
                <a:ea typeface="Comfortaa"/>
                <a:cs typeface="Comfortaa"/>
                <a:sym typeface="Comfortaa"/>
              </a:rPr>
              <a:t>Marketing Management Presentation</a:t>
            </a:r>
            <a:endParaRPr sz="2400" b="1">
              <a:solidFill>
                <a:schemeClr val="dk1"/>
              </a:solidFill>
              <a:latin typeface="Comfortaa"/>
              <a:ea typeface="Comfortaa"/>
              <a:cs typeface="Comfortaa"/>
              <a:sym typeface="Comfortaa"/>
            </a:endParaRPr>
          </a:p>
        </p:txBody>
      </p:sp>
      <p:graphicFrame>
        <p:nvGraphicFramePr>
          <p:cNvPr id="60" name="Google Shape;60;p13"/>
          <p:cNvGraphicFramePr/>
          <p:nvPr/>
        </p:nvGraphicFramePr>
        <p:xfrm>
          <a:off x="3062150" y="2638725"/>
          <a:ext cx="5214175" cy="2042010"/>
        </p:xfrm>
        <a:graphic>
          <a:graphicData uri="http://schemas.openxmlformats.org/drawingml/2006/table">
            <a:tbl>
              <a:tblPr>
                <a:noFill/>
                <a:tableStyleId>{73DD2CC0-965C-4AD4-9C9F-820D4785A05D}</a:tableStyleId>
              </a:tblPr>
              <a:tblGrid>
                <a:gridCol w="2238675">
                  <a:extLst>
                    <a:ext uri="{9D8B030D-6E8A-4147-A177-3AD203B41FA5}">
                      <a16:colId xmlns:a16="http://schemas.microsoft.com/office/drawing/2014/main" val="20000"/>
                    </a:ext>
                  </a:extLst>
                </a:gridCol>
                <a:gridCol w="2975500">
                  <a:extLst>
                    <a:ext uri="{9D8B030D-6E8A-4147-A177-3AD203B41FA5}">
                      <a16:colId xmlns:a16="http://schemas.microsoft.com/office/drawing/2014/main" val="20001"/>
                    </a:ext>
                  </a:extLst>
                </a:gridCol>
              </a:tblGrid>
              <a:tr h="456650">
                <a:tc>
                  <a:txBody>
                    <a:bodyPr/>
                    <a:lstStyle/>
                    <a:p>
                      <a:pPr marL="0" lvl="0" indent="0" algn="ctr" rtl="0">
                        <a:spcBef>
                          <a:spcPts val="0"/>
                        </a:spcBef>
                        <a:spcAft>
                          <a:spcPts val="0"/>
                        </a:spcAft>
                        <a:buNone/>
                      </a:pPr>
                      <a:r>
                        <a:rPr lang="en" sz="1800" b="1">
                          <a:solidFill>
                            <a:srgbClr val="FFFF00"/>
                          </a:solidFill>
                          <a:latin typeface="Courier New"/>
                          <a:ea typeface="Courier New"/>
                          <a:cs typeface="Courier New"/>
                          <a:sym typeface="Courier New"/>
                        </a:rPr>
                        <a:t>Roll Number</a:t>
                      </a:r>
                      <a:endParaRPr sz="1800" b="1">
                        <a:solidFill>
                          <a:srgbClr val="FFFF00"/>
                        </a:solidFill>
                        <a:latin typeface="Courier New"/>
                        <a:ea typeface="Courier New"/>
                        <a:cs typeface="Courier New"/>
                        <a:sym typeface="Courier New"/>
                      </a:endParaRPr>
                    </a:p>
                  </a:txBody>
                  <a:tcPr marL="91425" marR="91425" marT="91425" marB="91425" anchor="ctr"/>
                </a:tc>
                <a:tc>
                  <a:txBody>
                    <a:bodyPr/>
                    <a:lstStyle/>
                    <a:p>
                      <a:pPr marL="0" lvl="0" indent="0" algn="ctr" rtl="0">
                        <a:spcBef>
                          <a:spcPts val="0"/>
                        </a:spcBef>
                        <a:spcAft>
                          <a:spcPts val="0"/>
                        </a:spcAft>
                        <a:buNone/>
                      </a:pPr>
                      <a:r>
                        <a:rPr lang="en" sz="1800" b="1">
                          <a:solidFill>
                            <a:srgbClr val="FFFF00"/>
                          </a:solidFill>
                          <a:latin typeface="Courier New"/>
                          <a:ea typeface="Courier New"/>
                          <a:cs typeface="Courier New"/>
                          <a:sym typeface="Courier New"/>
                        </a:rPr>
                        <a:t>Name</a:t>
                      </a:r>
                      <a:endParaRPr sz="1800" b="1">
                        <a:solidFill>
                          <a:srgbClr val="FFFF00"/>
                        </a:solidFill>
                        <a:latin typeface="Courier New"/>
                        <a:ea typeface="Courier New"/>
                        <a:cs typeface="Courier New"/>
                        <a:sym typeface="Courier New"/>
                      </a:endParaRPr>
                    </a:p>
                  </a:txBody>
                  <a:tcPr marL="91425" marR="91425" marT="91425" marB="91425" anchor="ctr">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5775">
                <a:tc>
                  <a:txBody>
                    <a:bodyPr/>
                    <a:lstStyle/>
                    <a:p>
                      <a:pPr marL="0" lvl="0" indent="0" algn="ctr" rtl="0">
                        <a:spcBef>
                          <a:spcPts val="0"/>
                        </a:spcBef>
                        <a:spcAft>
                          <a:spcPts val="0"/>
                        </a:spcAft>
                        <a:buNone/>
                      </a:pPr>
                      <a:r>
                        <a:rPr lang="en" b="1" i="1">
                          <a:solidFill>
                            <a:schemeClr val="dk1"/>
                          </a:solidFill>
                          <a:latin typeface="Courier New"/>
                          <a:ea typeface="Courier New"/>
                          <a:cs typeface="Courier New"/>
                          <a:sym typeface="Courier New"/>
                        </a:rPr>
                        <a:t>234024013</a:t>
                      </a:r>
                      <a:endParaRPr b="1" i="1">
                        <a:solidFill>
                          <a:schemeClr val="dk1"/>
                        </a:solidFill>
                        <a:latin typeface="Courier New"/>
                        <a:ea typeface="Courier New"/>
                        <a:cs typeface="Courier New"/>
                        <a:sym typeface="Courier New"/>
                      </a:endParaRPr>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b="1" i="1">
                          <a:solidFill>
                            <a:schemeClr val="dk1"/>
                          </a:solidFill>
                          <a:latin typeface="Courier New"/>
                          <a:ea typeface="Courier New"/>
                          <a:cs typeface="Courier New"/>
                          <a:sym typeface="Courier New"/>
                        </a:rPr>
                        <a:t>Muskaan Chaddha</a:t>
                      </a:r>
                      <a:endParaRPr b="1" i="1">
                        <a:solidFill>
                          <a:schemeClr val="dk1"/>
                        </a:solidFill>
                        <a:latin typeface="Courier New"/>
                        <a:ea typeface="Courier New"/>
                        <a:cs typeface="Courier New"/>
                        <a:sym typeface="Courier New"/>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95775">
                <a:tc>
                  <a:txBody>
                    <a:bodyPr/>
                    <a:lstStyle/>
                    <a:p>
                      <a:pPr marL="0" lvl="0" indent="0" algn="ctr" rtl="0">
                        <a:spcBef>
                          <a:spcPts val="0"/>
                        </a:spcBef>
                        <a:spcAft>
                          <a:spcPts val="0"/>
                        </a:spcAft>
                        <a:buNone/>
                      </a:pPr>
                      <a:r>
                        <a:rPr lang="en" b="1" i="1">
                          <a:solidFill>
                            <a:schemeClr val="dk1"/>
                          </a:solidFill>
                          <a:latin typeface="Courier New"/>
                          <a:ea typeface="Courier New"/>
                          <a:cs typeface="Courier New"/>
                          <a:sym typeface="Courier New"/>
                        </a:rPr>
                        <a:t>234024014</a:t>
                      </a:r>
                      <a:endParaRPr b="1" i="1">
                        <a:solidFill>
                          <a:schemeClr val="dk1"/>
                        </a:solidFill>
                        <a:latin typeface="Courier New"/>
                        <a:ea typeface="Courier New"/>
                        <a:cs typeface="Courier New"/>
                        <a:sym typeface="Courier New"/>
                      </a:endParaRPr>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b="1" i="1">
                          <a:solidFill>
                            <a:schemeClr val="dk1"/>
                          </a:solidFill>
                          <a:latin typeface="Courier New"/>
                          <a:ea typeface="Courier New"/>
                          <a:cs typeface="Courier New"/>
                          <a:sym typeface="Courier New"/>
                        </a:rPr>
                        <a:t>Pragati Kumari</a:t>
                      </a:r>
                      <a:endParaRPr b="1" i="1">
                        <a:solidFill>
                          <a:schemeClr val="dk1"/>
                        </a:solidFill>
                        <a:latin typeface="Courier New"/>
                        <a:ea typeface="Courier New"/>
                        <a:cs typeface="Courier New"/>
                        <a:sym typeface="Courier New"/>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95775">
                <a:tc>
                  <a:txBody>
                    <a:bodyPr/>
                    <a:lstStyle/>
                    <a:p>
                      <a:pPr marL="0" lvl="0" indent="0" algn="ctr" rtl="0">
                        <a:spcBef>
                          <a:spcPts val="0"/>
                        </a:spcBef>
                        <a:spcAft>
                          <a:spcPts val="0"/>
                        </a:spcAft>
                        <a:buNone/>
                      </a:pPr>
                      <a:r>
                        <a:rPr lang="en" b="1" i="1">
                          <a:solidFill>
                            <a:schemeClr val="dk1"/>
                          </a:solidFill>
                          <a:latin typeface="Courier New"/>
                          <a:ea typeface="Courier New"/>
                          <a:cs typeface="Courier New"/>
                          <a:sym typeface="Courier New"/>
                        </a:rPr>
                        <a:t>234024015</a:t>
                      </a:r>
                      <a:endParaRPr b="1" i="1">
                        <a:solidFill>
                          <a:schemeClr val="dk1"/>
                        </a:solidFill>
                        <a:latin typeface="Courier New"/>
                        <a:ea typeface="Courier New"/>
                        <a:cs typeface="Courier New"/>
                        <a:sym typeface="Courier New"/>
                      </a:endParaRPr>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b="1" i="1">
                          <a:solidFill>
                            <a:schemeClr val="dk1"/>
                          </a:solidFill>
                          <a:latin typeface="Courier New"/>
                          <a:ea typeface="Courier New"/>
                          <a:cs typeface="Courier New"/>
                          <a:sym typeface="Courier New"/>
                        </a:rPr>
                        <a:t>Prakrut Shetalbhai Desai</a:t>
                      </a:r>
                      <a:endParaRPr b="1" i="1">
                        <a:solidFill>
                          <a:schemeClr val="dk1"/>
                        </a:solidFill>
                        <a:latin typeface="Courier New"/>
                        <a:ea typeface="Courier New"/>
                        <a:cs typeface="Courier New"/>
                        <a:sym typeface="Courier New"/>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95775">
                <a:tc>
                  <a:txBody>
                    <a:bodyPr/>
                    <a:lstStyle/>
                    <a:p>
                      <a:pPr marL="0" lvl="0" indent="0" algn="ctr" rtl="0">
                        <a:spcBef>
                          <a:spcPts val="0"/>
                        </a:spcBef>
                        <a:spcAft>
                          <a:spcPts val="0"/>
                        </a:spcAft>
                        <a:buNone/>
                      </a:pPr>
                      <a:r>
                        <a:rPr lang="en" b="1" i="1">
                          <a:solidFill>
                            <a:schemeClr val="dk1"/>
                          </a:solidFill>
                          <a:latin typeface="Courier New"/>
                          <a:ea typeface="Courier New"/>
                          <a:cs typeface="Courier New"/>
                          <a:sym typeface="Courier New"/>
                        </a:rPr>
                        <a:t>234024016</a:t>
                      </a:r>
                      <a:endParaRPr b="1" i="1">
                        <a:solidFill>
                          <a:schemeClr val="dk1"/>
                        </a:solidFill>
                        <a:latin typeface="Courier New"/>
                        <a:ea typeface="Courier New"/>
                        <a:cs typeface="Courier New"/>
                        <a:sym typeface="Courier New"/>
                      </a:endParaRPr>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b="1" i="1">
                          <a:solidFill>
                            <a:schemeClr val="dk1"/>
                          </a:solidFill>
                          <a:latin typeface="Courier New"/>
                          <a:ea typeface="Courier New"/>
                          <a:cs typeface="Courier New"/>
                          <a:sym typeface="Courier New"/>
                        </a:rPr>
                        <a:t>Rahul Kumar </a:t>
                      </a:r>
                      <a:endParaRPr b="1" i="1">
                        <a:solidFill>
                          <a:schemeClr val="dk1"/>
                        </a:solidFill>
                        <a:latin typeface="Courier New"/>
                        <a:ea typeface="Courier New"/>
                        <a:cs typeface="Courier New"/>
                        <a:sym typeface="Courier New"/>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61" name="Google Shape;61;p13"/>
          <p:cNvSpPr txBox="1"/>
          <p:nvPr/>
        </p:nvSpPr>
        <p:spPr>
          <a:xfrm>
            <a:off x="2159600" y="1333000"/>
            <a:ext cx="4848300" cy="51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Average"/>
              <a:ea typeface="Average"/>
              <a:cs typeface="Average"/>
              <a:sym typeface="Average"/>
            </a:endParaRPr>
          </a:p>
        </p:txBody>
      </p:sp>
      <p:sp>
        <p:nvSpPr>
          <p:cNvPr id="62" name="Google Shape;62;p13"/>
          <p:cNvSpPr txBox="1"/>
          <p:nvPr/>
        </p:nvSpPr>
        <p:spPr>
          <a:xfrm>
            <a:off x="2265425" y="793250"/>
            <a:ext cx="6252900" cy="183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i="1">
                <a:solidFill>
                  <a:schemeClr val="dk1"/>
                </a:solidFill>
                <a:latin typeface="Average"/>
                <a:ea typeface="Average"/>
                <a:cs typeface="Average"/>
                <a:sym typeface="Average"/>
              </a:rPr>
              <a:t>Under the guidance of </a:t>
            </a:r>
            <a:endParaRPr i="1">
              <a:solidFill>
                <a:schemeClr val="dk1"/>
              </a:solidFill>
              <a:latin typeface="Average"/>
              <a:ea typeface="Average"/>
              <a:cs typeface="Average"/>
              <a:sym typeface="Average"/>
            </a:endParaRPr>
          </a:p>
          <a:p>
            <a:pPr marL="0" lvl="0" indent="0" algn="ctr" rtl="0">
              <a:spcBef>
                <a:spcPts val="0"/>
              </a:spcBef>
              <a:spcAft>
                <a:spcPts val="0"/>
              </a:spcAft>
              <a:buNone/>
            </a:pPr>
            <a:r>
              <a:rPr lang="en" sz="1600" b="1">
                <a:solidFill>
                  <a:srgbClr val="FF0000"/>
                </a:solidFill>
                <a:latin typeface="Average"/>
                <a:ea typeface="Average"/>
                <a:cs typeface="Average"/>
                <a:sym typeface="Average"/>
              </a:rPr>
              <a:t>Dr. Kuldeep Baishya</a:t>
            </a:r>
            <a:endParaRPr sz="1600" b="1">
              <a:solidFill>
                <a:srgbClr val="FF0000"/>
              </a:solidFill>
              <a:latin typeface="Average"/>
              <a:ea typeface="Average"/>
              <a:cs typeface="Average"/>
              <a:sym typeface="Average"/>
            </a:endParaRPr>
          </a:p>
          <a:p>
            <a:pPr marL="0" lvl="0" indent="0" algn="ctr" rtl="0">
              <a:spcBef>
                <a:spcPts val="0"/>
              </a:spcBef>
              <a:spcAft>
                <a:spcPts val="0"/>
              </a:spcAft>
              <a:buNone/>
            </a:pPr>
            <a:endParaRPr>
              <a:solidFill>
                <a:schemeClr val="dk1"/>
              </a:solidFill>
              <a:latin typeface="Average"/>
              <a:ea typeface="Average"/>
              <a:cs typeface="Average"/>
              <a:sym typeface="Average"/>
            </a:endParaRPr>
          </a:p>
          <a:p>
            <a:pPr marL="0" lvl="0" indent="0" algn="l" rtl="0">
              <a:spcBef>
                <a:spcPts val="0"/>
              </a:spcBef>
              <a:spcAft>
                <a:spcPts val="0"/>
              </a:spcAft>
              <a:buNone/>
            </a:pPr>
            <a:endParaRPr>
              <a:solidFill>
                <a:schemeClr val="dk1"/>
              </a:solidFill>
              <a:latin typeface="Average"/>
              <a:ea typeface="Average"/>
              <a:cs typeface="Average"/>
              <a:sym typeface="Average"/>
            </a:endParaRPr>
          </a:p>
          <a:p>
            <a:pPr marL="0" lvl="0" indent="0" algn="ctr" rtl="0">
              <a:spcBef>
                <a:spcPts val="0"/>
              </a:spcBef>
              <a:spcAft>
                <a:spcPts val="0"/>
              </a:spcAft>
              <a:buNone/>
            </a:pPr>
            <a:r>
              <a:rPr lang="en" i="1">
                <a:solidFill>
                  <a:schemeClr val="dk1"/>
                </a:solidFill>
                <a:latin typeface="Average"/>
                <a:ea typeface="Average"/>
                <a:cs typeface="Average"/>
                <a:sym typeface="Average"/>
              </a:rPr>
              <a:t>Submitted by </a:t>
            </a:r>
            <a:endParaRPr i="1">
              <a:solidFill>
                <a:schemeClr val="dk1"/>
              </a:solidFill>
              <a:latin typeface="Average"/>
              <a:ea typeface="Average"/>
              <a:cs typeface="Average"/>
              <a:sym typeface="Average"/>
            </a:endParaRPr>
          </a:p>
          <a:p>
            <a:pPr marL="0" lvl="0" indent="0" algn="ctr" rtl="0">
              <a:spcBef>
                <a:spcPts val="0"/>
              </a:spcBef>
              <a:spcAft>
                <a:spcPts val="0"/>
              </a:spcAft>
              <a:buNone/>
            </a:pPr>
            <a:endParaRPr i="1">
              <a:solidFill>
                <a:schemeClr val="dk1"/>
              </a:solidFill>
              <a:latin typeface="Average"/>
              <a:ea typeface="Average"/>
              <a:cs typeface="Average"/>
              <a:sym typeface="Average"/>
            </a:endParaRPr>
          </a:p>
          <a:p>
            <a:pPr marL="0" lvl="0" indent="0" algn="ctr" rtl="0">
              <a:spcBef>
                <a:spcPts val="0"/>
              </a:spcBef>
              <a:spcAft>
                <a:spcPts val="0"/>
              </a:spcAft>
              <a:buNone/>
            </a:pPr>
            <a:r>
              <a:rPr lang="en" sz="1700" b="1">
                <a:solidFill>
                  <a:schemeClr val="dk1"/>
                </a:solidFill>
                <a:latin typeface="Average"/>
                <a:ea typeface="Average"/>
                <a:cs typeface="Average"/>
                <a:sym typeface="Average"/>
              </a:rPr>
              <a:t>Group - 4</a:t>
            </a:r>
            <a:endParaRPr sz="1700" b="1">
              <a:solidFill>
                <a:schemeClr val="dk1"/>
              </a:solidFill>
              <a:latin typeface="Average"/>
              <a:ea typeface="Average"/>
              <a:cs typeface="Average"/>
              <a:sym typeface="Average"/>
            </a:endParaRPr>
          </a:p>
        </p:txBody>
      </p:sp>
      <p:sp>
        <p:nvSpPr>
          <p:cNvPr id="63" name="Google Shape;63;p13"/>
          <p:cNvSpPr txBox="1"/>
          <p:nvPr/>
        </p:nvSpPr>
        <p:spPr>
          <a:xfrm>
            <a:off x="104450" y="1684975"/>
            <a:ext cx="2799000" cy="28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Average"/>
                <a:ea typeface="Average"/>
                <a:cs typeface="Average"/>
                <a:sym typeface="Average"/>
              </a:rPr>
              <a:t>           </a:t>
            </a:r>
            <a:r>
              <a:rPr lang="en" sz="2400" b="1">
                <a:solidFill>
                  <a:schemeClr val="dk1"/>
                </a:solidFill>
                <a:latin typeface="Average"/>
                <a:ea typeface="Average"/>
                <a:cs typeface="Average"/>
                <a:sym typeface="Average"/>
              </a:rPr>
              <a:t>School </a:t>
            </a:r>
            <a:endParaRPr sz="2400" b="1">
              <a:solidFill>
                <a:schemeClr val="dk1"/>
              </a:solidFill>
              <a:latin typeface="Average"/>
              <a:ea typeface="Average"/>
              <a:cs typeface="Average"/>
              <a:sym typeface="Average"/>
            </a:endParaRPr>
          </a:p>
          <a:p>
            <a:pPr marL="0" lvl="0" indent="0" algn="l" rtl="0">
              <a:spcBef>
                <a:spcPts val="0"/>
              </a:spcBef>
              <a:spcAft>
                <a:spcPts val="0"/>
              </a:spcAft>
              <a:buNone/>
            </a:pPr>
            <a:r>
              <a:rPr lang="en" sz="2400" b="1">
                <a:solidFill>
                  <a:schemeClr val="dk1"/>
                </a:solidFill>
                <a:latin typeface="Average"/>
                <a:ea typeface="Average"/>
                <a:cs typeface="Average"/>
                <a:sym typeface="Average"/>
              </a:rPr>
              <a:t>             of </a:t>
            </a:r>
            <a:endParaRPr sz="2400" b="1">
              <a:solidFill>
                <a:schemeClr val="dk1"/>
              </a:solidFill>
              <a:latin typeface="Average"/>
              <a:ea typeface="Average"/>
              <a:cs typeface="Average"/>
              <a:sym typeface="Average"/>
            </a:endParaRPr>
          </a:p>
          <a:p>
            <a:pPr marL="0" lvl="0" indent="0" algn="l" rtl="0">
              <a:spcBef>
                <a:spcPts val="0"/>
              </a:spcBef>
              <a:spcAft>
                <a:spcPts val="0"/>
              </a:spcAft>
              <a:buNone/>
            </a:pPr>
            <a:r>
              <a:rPr lang="en" sz="2400" b="1">
                <a:solidFill>
                  <a:schemeClr val="dk1"/>
                </a:solidFill>
                <a:latin typeface="Average"/>
                <a:ea typeface="Average"/>
                <a:cs typeface="Average"/>
                <a:sym typeface="Average"/>
              </a:rPr>
              <a:t>        Business</a:t>
            </a:r>
            <a:endParaRPr sz="2400" b="1">
              <a:solidFill>
                <a:schemeClr val="dk1"/>
              </a:solidFill>
              <a:latin typeface="Average"/>
              <a:ea typeface="Average"/>
              <a:cs typeface="Average"/>
              <a:sym typeface="Average"/>
            </a:endParaRPr>
          </a:p>
          <a:p>
            <a:pPr marL="0" lvl="0" indent="0" algn="l" rtl="0">
              <a:spcBef>
                <a:spcPts val="0"/>
              </a:spcBef>
              <a:spcAft>
                <a:spcPts val="0"/>
              </a:spcAft>
              <a:buNone/>
            </a:pPr>
            <a:endParaRPr sz="2000" b="1">
              <a:solidFill>
                <a:schemeClr val="dk1"/>
              </a:solidFill>
              <a:latin typeface="Average"/>
              <a:ea typeface="Average"/>
              <a:cs typeface="Average"/>
              <a:sym typeface="Average"/>
            </a:endParaRPr>
          </a:p>
          <a:p>
            <a:pPr marL="0" lvl="0" indent="0" algn="l" rtl="0">
              <a:spcBef>
                <a:spcPts val="0"/>
              </a:spcBef>
              <a:spcAft>
                <a:spcPts val="0"/>
              </a:spcAft>
              <a:buNone/>
            </a:pPr>
            <a:endParaRPr sz="2000" b="1">
              <a:solidFill>
                <a:schemeClr val="dk1"/>
              </a:solidFill>
              <a:latin typeface="Average"/>
              <a:ea typeface="Average"/>
              <a:cs typeface="Average"/>
              <a:sym typeface="Average"/>
            </a:endParaRPr>
          </a:p>
          <a:p>
            <a:pPr marL="0" lvl="0" indent="0" algn="l" rtl="0">
              <a:spcBef>
                <a:spcPts val="0"/>
              </a:spcBef>
              <a:spcAft>
                <a:spcPts val="0"/>
              </a:spcAft>
              <a:buNone/>
            </a:pPr>
            <a:r>
              <a:rPr lang="en" sz="1600" b="1">
                <a:solidFill>
                  <a:schemeClr val="dk1"/>
                </a:solidFill>
                <a:latin typeface="Average"/>
                <a:ea typeface="Average"/>
                <a:cs typeface="Average"/>
                <a:sym typeface="Average"/>
              </a:rPr>
              <a:t>Indian Institute of Technology </a:t>
            </a:r>
            <a:endParaRPr sz="1600" b="1">
              <a:solidFill>
                <a:schemeClr val="dk1"/>
              </a:solidFill>
              <a:latin typeface="Average"/>
              <a:ea typeface="Average"/>
              <a:cs typeface="Average"/>
              <a:sym typeface="Average"/>
            </a:endParaRPr>
          </a:p>
          <a:p>
            <a:pPr marL="0" lvl="0" indent="0" algn="l" rtl="0">
              <a:spcBef>
                <a:spcPts val="0"/>
              </a:spcBef>
              <a:spcAft>
                <a:spcPts val="0"/>
              </a:spcAft>
              <a:buNone/>
            </a:pPr>
            <a:r>
              <a:rPr lang="en" sz="1600" b="1">
                <a:solidFill>
                  <a:schemeClr val="dk1"/>
                </a:solidFill>
                <a:latin typeface="Average"/>
                <a:ea typeface="Average"/>
                <a:cs typeface="Average"/>
                <a:sym typeface="Average"/>
              </a:rPr>
              <a:t>               Guwahati</a:t>
            </a:r>
            <a:endParaRPr sz="1600" b="1">
              <a:solidFill>
                <a:schemeClr val="dk1"/>
              </a:solidFill>
              <a:latin typeface="Average"/>
              <a:ea typeface="Average"/>
              <a:cs typeface="Average"/>
              <a:sym typeface="Average"/>
            </a:endParaRPr>
          </a:p>
        </p:txBody>
      </p:sp>
      <p:pic>
        <p:nvPicPr>
          <p:cNvPr id="64" name="Google Shape;64;p13"/>
          <p:cNvPicPr preferRelativeResize="0"/>
          <p:nvPr/>
        </p:nvPicPr>
        <p:blipFill>
          <a:blip r:embed="rId3">
            <a:alphaModFix/>
          </a:blip>
          <a:stretch>
            <a:fillRect/>
          </a:stretch>
        </p:blipFill>
        <p:spPr>
          <a:xfrm>
            <a:off x="514463" y="0"/>
            <a:ext cx="1650273" cy="1650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176025"/>
            <a:ext cx="8520600" cy="57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800" b="1">
                <a:solidFill>
                  <a:srgbClr val="00FFFF"/>
                </a:solidFill>
              </a:rPr>
              <a:t>Consumer Feedback </a:t>
            </a:r>
            <a:endParaRPr sz="2800" b="1">
              <a:solidFill>
                <a:srgbClr val="00FFFF"/>
              </a:solidFill>
            </a:endParaRPr>
          </a:p>
        </p:txBody>
      </p:sp>
      <p:sp>
        <p:nvSpPr>
          <p:cNvPr id="91" name="Google Shape;91;p17"/>
          <p:cNvSpPr txBox="1">
            <a:spLocks noGrp="1"/>
          </p:cNvSpPr>
          <p:nvPr>
            <p:ph type="body" idx="1"/>
          </p:nvPr>
        </p:nvSpPr>
        <p:spPr>
          <a:xfrm>
            <a:off x="311700" y="793250"/>
            <a:ext cx="8520600" cy="4350300"/>
          </a:xfrm>
          <a:prstGeom prst="rect">
            <a:avLst/>
          </a:prstGeom>
        </p:spPr>
        <p:txBody>
          <a:bodyPr spcFirstLastPara="1" wrap="square" lIns="91425" tIns="91425" rIns="91425" bIns="91425" anchor="t" anchorCtr="0">
            <a:normAutofit fontScale="92500" lnSpcReduction="20000"/>
          </a:bodyPr>
          <a:lstStyle/>
          <a:p>
            <a:pPr marL="0" lvl="0" indent="0" algn="l" rtl="0">
              <a:spcBef>
                <a:spcPts val="1200"/>
              </a:spcBef>
              <a:spcAft>
                <a:spcPts val="0"/>
              </a:spcAft>
              <a:buNone/>
            </a:pPr>
            <a:r>
              <a:rPr lang="en" sz="2021" b="1">
                <a:solidFill>
                  <a:srgbClr val="FFFF00"/>
                </a:solidFill>
              </a:rPr>
              <a:t>Triggers</a:t>
            </a:r>
            <a:r>
              <a:rPr lang="en" sz="2021" b="1">
                <a:solidFill>
                  <a:schemeClr val="dk1"/>
                </a:solidFill>
              </a:rPr>
              <a:t> of purchase : </a:t>
            </a:r>
            <a:endParaRPr sz="2021" b="1">
              <a:solidFill>
                <a:schemeClr val="dk1"/>
              </a:solidFill>
            </a:endParaRPr>
          </a:p>
          <a:p>
            <a:pPr marL="0" lvl="0" indent="0" algn="l" rtl="0">
              <a:spcBef>
                <a:spcPts val="1200"/>
              </a:spcBef>
              <a:spcAft>
                <a:spcPts val="0"/>
              </a:spcAft>
              <a:buNone/>
            </a:pPr>
            <a:r>
              <a:rPr lang="en" sz="1400">
                <a:solidFill>
                  <a:schemeClr val="dk1"/>
                </a:solidFill>
              </a:rPr>
              <a:t>1. Product Quality and Variety, 2. Discounts and Promotions, 3. Return and Exchange Policies, 4. Payment Options, 5. Shipping and Delivery Time</a:t>
            </a:r>
            <a:endParaRPr sz="1400" b="1">
              <a:solidFill>
                <a:schemeClr val="dk1"/>
              </a:solidFill>
            </a:endParaRPr>
          </a:p>
          <a:p>
            <a:pPr marL="0" lvl="0" indent="0" algn="l" rtl="0">
              <a:spcBef>
                <a:spcPts val="1200"/>
              </a:spcBef>
              <a:spcAft>
                <a:spcPts val="0"/>
              </a:spcAft>
              <a:buNone/>
            </a:pPr>
            <a:r>
              <a:rPr lang="en" sz="2000" b="1">
                <a:solidFill>
                  <a:srgbClr val="FFFF00"/>
                </a:solidFill>
              </a:rPr>
              <a:t>Stages</a:t>
            </a:r>
            <a:r>
              <a:rPr lang="en" sz="2000" b="1">
                <a:solidFill>
                  <a:schemeClr val="dk1"/>
                </a:solidFill>
              </a:rPr>
              <a:t> in the purchase :</a:t>
            </a:r>
            <a:endParaRPr sz="2000"/>
          </a:p>
          <a:p>
            <a:pPr marL="0" lvl="0" indent="0" algn="l" rtl="0">
              <a:spcBef>
                <a:spcPts val="1200"/>
              </a:spcBef>
              <a:spcAft>
                <a:spcPts val="0"/>
              </a:spcAft>
              <a:buNone/>
            </a:pPr>
            <a:r>
              <a:rPr lang="en" sz="1400">
                <a:solidFill>
                  <a:schemeClr val="dk1"/>
                </a:solidFill>
              </a:rPr>
              <a:t>1. Recognition of Need or Desire, 2. Information Gathering, 3. Evaluation and Comparison, 4. Adding to Cart, 5. Payment Selection, 6. Order Confirmation, 7. Shipping and Delivery, 8. Returns and Exchanges (if necessary), 9. Post-Purchase Experience, 10. Repeat Purchase and Loyalty</a:t>
            </a:r>
            <a:endParaRPr sz="1400">
              <a:solidFill>
                <a:schemeClr val="dk1"/>
              </a:solidFill>
            </a:endParaRPr>
          </a:p>
          <a:p>
            <a:pPr marL="0" lvl="0" indent="0" algn="l" rtl="0">
              <a:spcBef>
                <a:spcPts val="1200"/>
              </a:spcBef>
              <a:spcAft>
                <a:spcPts val="0"/>
              </a:spcAft>
              <a:buNone/>
            </a:pPr>
            <a:r>
              <a:rPr lang="en" b="1">
                <a:solidFill>
                  <a:srgbClr val="FFFF00"/>
                </a:solidFill>
              </a:rPr>
              <a:t>Inputs</a:t>
            </a:r>
            <a:r>
              <a:rPr lang="en" b="1">
                <a:solidFill>
                  <a:schemeClr val="dk1"/>
                </a:solidFill>
              </a:rPr>
              <a:t> sought : </a:t>
            </a:r>
            <a:endParaRPr b="1">
              <a:solidFill>
                <a:schemeClr val="dk1"/>
              </a:solidFill>
            </a:endParaRPr>
          </a:p>
          <a:p>
            <a:pPr marL="0" lvl="0" indent="0" algn="l" rtl="0">
              <a:spcBef>
                <a:spcPts val="1200"/>
              </a:spcBef>
              <a:spcAft>
                <a:spcPts val="0"/>
              </a:spcAft>
              <a:buNone/>
            </a:pPr>
            <a:r>
              <a:rPr lang="en" sz="1400">
                <a:solidFill>
                  <a:schemeClr val="dk1"/>
                </a:solidFill>
              </a:rPr>
              <a:t>Details of Inputs sought after each stage</a:t>
            </a:r>
            <a:endParaRPr sz="1400">
              <a:solidFill>
                <a:schemeClr val="dk1"/>
              </a:solidFill>
            </a:endParaRPr>
          </a:p>
          <a:p>
            <a:pPr marL="0" lvl="0" indent="0" algn="l" rtl="0">
              <a:spcBef>
                <a:spcPts val="1200"/>
              </a:spcBef>
              <a:spcAft>
                <a:spcPts val="0"/>
              </a:spcAft>
              <a:buNone/>
            </a:pPr>
            <a:r>
              <a:rPr lang="en" b="1">
                <a:solidFill>
                  <a:srgbClr val="FFFF00"/>
                </a:solidFill>
              </a:rPr>
              <a:t>Roles</a:t>
            </a:r>
            <a:r>
              <a:rPr lang="en" b="1">
                <a:solidFill>
                  <a:schemeClr val="dk1"/>
                </a:solidFill>
              </a:rPr>
              <a:t> played : </a:t>
            </a:r>
            <a:endParaRPr b="1">
              <a:solidFill>
                <a:schemeClr val="dk1"/>
              </a:solidFill>
            </a:endParaRPr>
          </a:p>
          <a:p>
            <a:pPr marL="0" lvl="0" indent="0" algn="l" rtl="0">
              <a:spcBef>
                <a:spcPts val="1200"/>
              </a:spcBef>
              <a:spcAft>
                <a:spcPts val="0"/>
              </a:spcAft>
              <a:buNone/>
            </a:pPr>
            <a:r>
              <a:rPr lang="en" sz="1400">
                <a:solidFill>
                  <a:schemeClr val="dk1"/>
                </a:solidFill>
              </a:rPr>
              <a:t>How 1) Ajio, 2) Consumers and 3) Marketers synergised for </a:t>
            </a:r>
            <a:r>
              <a:rPr lang="en" sz="1400">
                <a:solidFill>
                  <a:srgbClr val="FF0000"/>
                </a:solidFill>
              </a:rPr>
              <a:t>optimal</a:t>
            </a:r>
            <a:r>
              <a:rPr lang="en" sz="1400">
                <a:solidFill>
                  <a:schemeClr val="dk1"/>
                </a:solidFill>
              </a:rPr>
              <a:t> market functioning</a:t>
            </a:r>
            <a:endParaRPr sz="1400">
              <a:solidFill>
                <a:schemeClr val="dk1"/>
              </a:solidFill>
            </a:endParaRPr>
          </a:p>
          <a:p>
            <a:pPr marL="0" lvl="0" indent="0" algn="l" rtl="0">
              <a:spcBef>
                <a:spcPts val="1200"/>
              </a:spcBef>
              <a:spcAft>
                <a:spcPts val="1200"/>
              </a:spcAft>
              <a:buNone/>
            </a:pPr>
            <a:r>
              <a:rPr lang="en" b="1">
                <a:solidFill>
                  <a:srgbClr val="FFFF00"/>
                </a:solidFill>
              </a:rPr>
              <a:t>Time </a:t>
            </a:r>
            <a:r>
              <a:rPr lang="en" b="1">
                <a:solidFill>
                  <a:schemeClr val="dk1"/>
                </a:solidFill>
              </a:rPr>
              <a:t>taken : </a:t>
            </a:r>
            <a:r>
              <a:rPr lang="en" sz="1400">
                <a:solidFill>
                  <a:schemeClr val="dk1"/>
                </a:solidFill>
              </a:rPr>
              <a:t>*self explanatory</a:t>
            </a:r>
            <a:endParaRPr sz="14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p:nvPr/>
        </p:nvSpPr>
        <p:spPr>
          <a:xfrm>
            <a:off x="185150" y="331500"/>
            <a:ext cx="8389500" cy="448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endParaRPr sz="1800" b="1">
              <a:solidFill>
                <a:schemeClr val="dk1"/>
              </a:solidFill>
              <a:latin typeface="Average"/>
              <a:ea typeface="Average"/>
              <a:cs typeface="Average"/>
              <a:sym typeface="Average"/>
            </a:endParaRPr>
          </a:p>
        </p:txBody>
      </p:sp>
      <p:sp>
        <p:nvSpPr>
          <p:cNvPr id="97" name="Google Shape;9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Analysis of the </a:t>
            </a:r>
            <a:r>
              <a:rPr lang="en">
                <a:solidFill>
                  <a:srgbClr val="00FF00"/>
                </a:solidFill>
              </a:rPr>
              <a:t>Marketing Environment</a:t>
            </a:r>
            <a:r>
              <a:rPr lang="en"/>
              <a:t> after </a:t>
            </a:r>
            <a:r>
              <a:rPr lang="en">
                <a:solidFill>
                  <a:srgbClr val="00FFFF"/>
                </a:solidFill>
              </a:rPr>
              <a:t>Consumer Feedback</a:t>
            </a:r>
            <a:endParaRPr>
              <a:solidFill>
                <a:srgbClr val="00FFFF"/>
              </a:solidFill>
            </a:endParaRPr>
          </a:p>
        </p:txBody>
      </p:sp>
      <p:sp>
        <p:nvSpPr>
          <p:cNvPr id="98" name="Google Shape;98;p18"/>
          <p:cNvSpPr txBox="1">
            <a:spLocks noGrp="1"/>
          </p:cNvSpPr>
          <p:nvPr>
            <p:ph type="body" idx="1"/>
          </p:nvPr>
        </p:nvSpPr>
        <p:spPr>
          <a:xfrm>
            <a:off x="311700" y="587600"/>
            <a:ext cx="8520600" cy="44805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endParaRPr b="1">
              <a:solidFill>
                <a:schemeClr val="dk1"/>
              </a:solidFill>
              <a:latin typeface="Arial"/>
              <a:ea typeface="Arial"/>
              <a:cs typeface="Arial"/>
              <a:sym typeface="Arial"/>
            </a:endParaRPr>
          </a:p>
          <a:p>
            <a:pPr marL="0" lvl="0" indent="0" algn="ctr" rtl="0">
              <a:spcBef>
                <a:spcPts val="1200"/>
              </a:spcBef>
              <a:spcAft>
                <a:spcPts val="0"/>
              </a:spcAft>
              <a:buNone/>
            </a:pPr>
            <a:r>
              <a:rPr lang="en" b="1">
                <a:solidFill>
                  <a:schemeClr val="dk1"/>
                </a:solidFill>
                <a:latin typeface="Arial"/>
                <a:ea typeface="Arial"/>
                <a:cs typeface="Arial"/>
                <a:sym typeface="Arial"/>
              </a:rPr>
              <a:t>RE-ASSESSMENT OF STRATEGY</a:t>
            </a:r>
            <a:endParaRPr b="1">
              <a:solidFill>
                <a:srgbClr val="FFFF00"/>
              </a:solidFill>
            </a:endParaRPr>
          </a:p>
          <a:p>
            <a:pPr marL="0" lvl="0" indent="0" algn="l" rtl="0">
              <a:spcBef>
                <a:spcPts val="1200"/>
              </a:spcBef>
              <a:spcAft>
                <a:spcPts val="0"/>
              </a:spcAft>
              <a:buNone/>
            </a:pPr>
            <a:endParaRPr b="1">
              <a:solidFill>
                <a:srgbClr val="FFFF00"/>
              </a:solidFill>
            </a:endParaRPr>
          </a:p>
          <a:p>
            <a:pPr marL="0" lvl="0" indent="0" algn="l" rtl="0">
              <a:spcBef>
                <a:spcPts val="1200"/>
              </a:spcBef>
              <a:spcAft>
                <a:spcPts val="0"/>
              </a:spcAft>
              <a:buNone/>
            </a:pPr>
            <a:r>
              <a:rPr lang="en" b="1">
                <a:solidFill>
                  <a:srgbClr val="FFFF00"/>
                </a:solidFill>
              </a:rPr>
              <a:t> Segmentation :   </a:t>
            </a:r>
            <a:r>
              <a:rPr lang="en">
                <a:solidFill>
                  <a:schemeClr val="dk1"/>
                </a:solidFill>
              </a:rPr>
              <a:t>Age, Gender and Psychographic</a:t>
            </a:r>
            <a:endParaRPr>
              <a:solidFill>
                <a:schemeClr val="dk1"/>
              </a:solidFill>
            </a:endParaRPr>
          </a:p>
          <a:p>
            <a:pPr marL="0" lvl="0" indent="0" algn="l" rtl="0">
              <a:spcBef>
                <a:spcPts val="1200"/>
              </a:spcBef>
              <a:spcAft>
                <a:spcPts val="0"/>
              </a:spcAft>
              <a:buNone/>
            </a:pPr>
            <a:endParaRPr b="1">
              <a:solidFill>
                <a:srgbClr val="FFFF00"/>
              </a:solidFill>
            </a:endParaRPr>
          </a:p>
          <a:p>
            <a:pPr marL="0" lvl="0" indent="0" algn="l" rtl="0">
              <a:spcBef>
                <a:spcPts val="1200"/>
              </a:spcBef>
              <a:spcAft>
                <a:spcPts val="0"/>
              </a:spcAft>
              <a:buNone/>
            </a:pPr>
            <a:r>
              <a:rPr lang="en" b="1">
                <a:solidFill>
                  <a:srgbClr val="FFFF00"/>
                </a:solidFill>
              </a:rPr>
              <a:t> Targeting :  </a:t>
            </a:r>
            <a:r>
              <a:rPr lang="en">
                <a:solidFill>
                  <a:schemeClr val="dk1"/>
                </a:solidFill>
              </a:rPr>
              <a:t>Fast fashion and Quality Product</a:t>
            </a:r>
            <a:endParaRPr>
              <a:solidFill>
                <a:schemeClr val="dk1"/>
              </a:solidFill>
            </a:endParaRPr>
          </a:p>
          <a:p>
            <a:pPr marL="0" lvl="0" indent="0" algn="l" rtl="0">
              <a:spcBef>
                <a:spcPts val="1200"/>
              </a:spcBef>
              <a:spcAft>
                <a:spcPts val="0"/>
              </a:spcAft>
              <a:buNone/>
            </a:pPr>
            <a:endParaRPr b="1">
              <a:solidFill>
                <a:srgbClr val="FFFF00"/>
              </a:solidFill>
            </a:endParaRPr>
          </a:p>
          <a:p>
            <a:pPr marL="0" lvl="0" indent="0" algn="l" rtl="0">
              <a:spcBef>
                <a:spcPts val="1200"/>
              </a:spcBef>
              <a:spcAft>
                <a:spcPts val="0"/>
              </a:spcAft>
              <a:buNone/>
            </a:pPr>
            <a:r>
              <a:rPr lang="en" b="1">
                <a:solidFill>
                  <a:srgbClr val="FFFF00"/>
                </a:solidFill>
              </a:rPr>
              <a:t>Positioning : </a:t>
            </a:r>
            <a:r>
              <a:rPr lang="en">
                <a:solidFill>
                  <a:schemeClr val="dk1"/>
                </a:solidFill>
              </a:rPr>
              <a:t>Symbolic, Functional and Experiential </a:t>
            </a:r>
            <a:endParaRPr>
              <a:solidFill>
                <a:schemeClr val="dk1"/>
              </a:solidFill>
            </a:endParaRPr>
          </a:p>
          <a:p>
            <a:pPr marL="0" lvl="0" indent="0" algn="l" rtl="0">
              <a:spcBef>
                <a:spcPts val="12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1200"/>
              </a:spcBef>
              <a:spcAft>
                <a:spcPts val="1200"/>
              </a:spcAft>
              <a:buNone/>
            </a:pPr>
            <a:r>
              <a:rPr lang="en" sz="2400" b="1"/>
              <a:t>Product Mix and Product Line Analysis</a:t>
            </a:r>
            <a:endParaRPr sz="2400"/>
          </a:p>
        </p:txBody>
      </p:sp>
      <p:sp>
        <p:nvSpPr>
          <p:cNvPr id="104" name="Google Shape;104;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lt1"/>
                </a:solidFill>
              </a:rPr>
              <a:t>.</a:t>
            </a:r>
            <a:endParaRPr>
              <a:solidFill>
                <a:schemeClr val="lt1"/>
              </a:solidFill>
            </a:endParaRPr>
          </a:p>
        </p:txBody>
      </p:sp>
      <p:graphicFrame>
        <p:nvGraphicFramePr>
          <p:cNvPr id="105" name="Google Shape;105;p19"/>
          <p:cNvGraphicFramePr/>
          <p:nvPr/>
        </p:nvGraphicFramePr>
        <p:xfrm>
          <a:off x="891875" y="1152525"/>
          <a:ext cx="7299625" cy="3602440"/>
        </p:xfrm>
        <a:graphic>
          <a:graphicData uri="http://schemas.openxmlformats.org/drawingml/2006/table">
            <a:tbl>
              <a:tblPr>
                <a:noFill/>
                <a:tableStyleId>{73DD2CC0-965C-4AD4-9C9F-820D4785A05D}</a:tableStyleId>
              </a:tblPr>
              <a:tblGrid>
                <a:gridCol w="1459925">
                  <a:extLst>
                    <a:ext uri="{9D8B030D-6E8A-4147-A177-3AD203B41FA5}">
                      <a16:colId xmlns:a16="http://schemas.microsoft.com/office/drawing/2014/main" val="20000"/>
                    </a:ext>
                  </a:extLst>
                </a:gridCol>
                <a:gridCol w="1459925">
                  <a:extLst>
                    <a:ext uri="{9D8B030D-6E8A-4147-A177-3AD203B41FA5}">
                      <a16:colId xmlns:a16="http://schemas.microsoft.com/office/drawing/2014/main" val="20001"/>
                    </a:ext>
                  </a:extLst>
                </a:gridCol>
                <a:gridCol w="1459925">
                  <a:extLst>
                    <a:ext uri="{9D8B030D-6E8A-4147-A177-3AD203B41FA5}">
                      <a16:colId xmlns:a16="http://schemas.microsoft.com/office/drawing/2014/main" val="20002"/>
                    </a:ext>
                  </a:extLst>
                </a:gridCol>
                <a:gridCol w="1459925">
                  <a:extLst>
                    <a:ext uri="{9D8B030D-6E8A-4147-A177-3AD203B41FA5}">
                      <a16:colId xmlns:a16="http://schemas.microsoft.com/office/drawing/2014/main" val="20003"/>
                    </a:ext>
                  </a:extLst>
                </a:gridCol>
                <a:gridCol w="1459925">
                  <a:extLst>
                    <a:ext uri="{9D8B030D-6E8A-4147-A177-3AD203B41FA5}">
                      <a16:colId xmlns:a16="http://schemas.microsoft.com/office/drawing/2014/main" val="20004"/>
                    </a:ext>
                  </a:extLst>
                </a:gridCol>
              </a:tblGrid>
              <a:tr h="908600">
                <a:tc>
                  <a:txBody>
                    <a:bodyPr/>
                    <a:lstStyle/>
                    <a:p>
                      <a:pPr marL="0" marR="0" lvl="0" indent="0" algn="ctr" rtl="0">
                        <a:lnSpc>
                          <a:spcPct val="115000"/>
                        </a:lnSpc>
                        <a:spcBef>
                          <a:spcPts val="0"/>
                        </a:spcBef>
                        <a:spcAft>
                          <a:spcPts val="0"/>
                        </a:spcAft>
                        <a:buClr>
                          <a:srgbClr val="000000"/>
                        </a:buClr>
                        <a:buSzPts val="1100"/>
                        <a:buFont typeface="Arial"/>
                        <a:buNone/>
                      </a:pPr>
                      <a:r>
                        <a:rPr lang="en" b="1" u="none" strike="noStrike" cap="none">
                          <a:solidFill>
                            <a:srgbClr val="FFFF00"/>
                          </a:solidFill>
                        </a:rPr>
                        <a:t>APPAREL</a:t>
                      </a:r>
                      <a:endParaRPr b="1" u="none" strike="noStrike" cap="none">
                        <a:solidFill>
                          <a:srgbClr val="FFFF00"/>
                        </a:solidFill>
                      </a:endParaRPr>
                    </a:p>
                  </a:txBody>
                  <a:tcPr marL="68575" marR="68575" marT="91425" marB="91425">
                    <a:lnL w="9525" cap="flat" cmpd="sng">
                      <a:solidFill>
                        <a:srgbClr val="999999"/>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99999"/>
                      </a:solidFill>
                      <a:prstDash val="solid"/>
                      <a:round/>
                      <a:headEnd type="none" w="sm" len="sm"/>
                      <a:tailEnd type="none" w="sm" len="sm"/>
                    </a:lnT>
                    <a:lnB w="15250" cap="flat" cmpd="sng">
                      <a:solidFill>
                        <a:srgbClr val="666666"/>
                      </a:solidFill>
                      <a:prstDash val="solid"/>
                      <a:round/>
                      <a:headEnd type="none" w="sm" len="sm"/>
                      <a:tailEnd type="none" w="sm" len="sm"/>
                    </a:lnB>
                    <a:solidFill>
                      <a:schemeClr val="lt1"/>
                    </a:solidFill>
                  </a:tcPr>
                </a:tc>
                <a:tc>
                  <a:txBody>
                    <a:bodyPr/>
                    <a:lstStyle/>
                    <a:p>
                      <a:pPr marL="0" marR="0" lvl="0" indent="0" algn="ctr" rtl="0">
                        <a:lnSpc>
                          <a:spcPct val="115000"/>
                        </a:lnSpc>
                        <a:spcBef>
                          <a:spcPts val="0"/>
                        </a:spcBef>
                        <a:spcAft>
                          <a:spcPts val="0"/>
                        </a:spcAft>
                        <a:buClr>
                          <a:srgbClr val="000000"/>
                        </a:buClr>
                        <a:buSzPts val="1100"/>
                        <a:buFont typeface="Arial"/>
                        <a:buNone/>
                      </a:pPr>
                      <a:r>
                        <a:rPr lang="en" b="1" u="none" strike="noStrike" cap="none">
                          <a:solidFill>
                            <a:srgbClr val="FFFF00"/>
                          </a:solidFill>
                        </a:rPr>
                        <a:t>FOOTWEAR</a:t>
                      </a:r>
                      <a:endParaRPr b="1" u="none" strike="noStrike" cap="none">
                        <a:solidFill>
                          <a:srgbClr val="FFFF00"/>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99999"/>
                      </a:solidFill>
                      <a:prstDash val="solid"/>
                      <a:round/>
                      <a:headEnd type="none" w="sm" len="sm"/>
                      <a:tailEnd type="none" w="sm" len="sm"/>
                    </a:lnT>
                    <a:lnB w="15250" cap="flat" cmpd="sng">
                      <a:solidFill>
                        <a:srgbClr val="666666"/>
                      </a:solidFill>
                      <a:prstDash val="solid"/>
                      <a:round/>
                      <a:headEnd type="none" w="sm" len="sm"/>
                      <a:tailEnd type="none" w="sm" len="sm"/>
                    </a:lnB>
                    <a:solidFill>
                      <a:schemeClr val="lt1"/>
                    </a:solidFill>
                  </a:tcPr>
                </a:tc>
                <a:tc>
                  <a:txBody>
                    <a:bodyPr/>
                    <a:lstStyle/>
                    <a:p>
                      <a:pPr marL="0" marR="0" lvl="0" indent="0" algn="ctr" rtl="0">
                        <a:lnSpc>
                          <a:spcPct val="115000"/>
                        </a:lnSpc>
                        <a:spcBef>
                          <a:spcPts val="0"/>
                        </a:spcBef>
                        <a:spcAft>
                          <a:spcPts val="0"/>
                        </a:spcAft>
                        <a:buClr>
                          <a:srgbClr val="000000"/>
                        </a:buClr>
                        <a:buSzPts val="1100"/>
                        <a:buFont typeface="Arial"/>
                        <a:buNone/>
                      </a:pPr>
                      <a:r>
                        <a:rPr lang="en" b="1" u="none" strike="noStrike" cap="none">
                          <a:solidFill>
                            <a:srgbClr val="FFFF00"/>
                          </a:solidFill>
                        </a:rPr>
                        <a:t>ACCESSORIES</a:t>
                      </a:r>
                      <a:endParaRPr b="1" u="none" strike="noStrike" cap="none">
                        <a:solidFill>
                          <a:srgbClr val="FFFF00"/>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5250" cap="flat" cmpd="sng">
                      <a:solidFill>
                        <a:srgbClr val="000000"/>
                      </a:solidFill>
                      <a:prstDash val="solid"/>
                      <a:round/>
                      <a:headEnd type="none" w="sm" len="sm"/>
                      <a:tailEnd type="none" w="sm" len="sm"/>
                    </a:lnB>
                    <a:solidFill>
                      <a:schemeClr val="lt1"/>
                    </a:solidFill>
                  </a:tcPr>
                </a:tc>
                <a:tc>
                  <a:txBody>
                    <a:bodyPr/>
                    <a:lstStyle/>
                    <a:p>
                      <a:pPr marL="0" marR="0" lvl="0" indent="0" algn="ctr" rtl="0">
                        <a:lnSpc>
                          <a:spcPct val="115000"/>
                        </a:lnSpc>
                        <a:spcBef>
                          <a:spcPts val="0"/>
                        </a:spcBef>
                        <a:spcAft>
                          <a:spcPts val="0"/>
                        </a:spcAft>
                        <a:buClr>
                          <a:srgbClr val="000000"/>
                        </a:buClr>
                        <a:buSzPts val="1100"/>
                        <a:buFont typeface="Arial"/>
                        <a:buNone/>
                      </a:pPr>
                      <a:r>
                        <a:rPr lang="en" b="1" u="none" strike="noStrike" cap="none">
                          <a:solidFill>
                            <a:srgbClr val="FFFF00"/>
                          </a:solidFill>
                        </a:rPr>
                        <a:t>BEAUTY </a:t>
                      </a:r>
                      <a:endParaRPr b="1" u="none" strike="noStrike" cap="none">
                        <a:solidFill>
                          <a:srgbClr val="FFFF00"/>
                        </a:solidFill>
                      </a:endParaRPr>
                    </a:p>
                    <a:p>
                      <a:pPr marL="0" marR="0" lvl="0" indent="0" algn="ctr" rtl="0">
                        <a:lnSpc>
                          <a:spcPct val="115000"/>
                        </a:lnSpc>
                        <a:spcBef>
                          <a:spcPts val="0"/>
                        </a:spcBef>
                        <a:spcAft>
                          <a:spcPts val="0"/>
                        </a:spcAft>
                        <a:buClr>
                          <a:srgbClr val="000000"/>
                        </a:buClr>
                        <a:buSzPts val="1100"/>
                        <a:buFont typeface="Arial"/>
                        <a:buNone/>
                      </a:pPr>
                      <a:r>
                        <a:rPr lang="en" b="1" u="none" strike="noStrike" cap="none">
                          <a:solidFill>
                            <a:srgbClr val="FFFF00"/>
                          </a:solidFill>
                        </a:rPr>
                        <a:t>&amp; PERSONAL CARE</a:t>
                      </a:r>
                      <a:endParaRPr b="1" u="none" strike="noStrike" cap="none">
                        <a:solidFill>
                          <a:srgbClr val="FFFF00"/>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99999"/>
                      </a:solidFill>
                      <a:prstDash val="solid"/>
                      <a:round/>
                      <a:headEnd type="none" w="sm" len="sm"/>
                      <a:tailEnd type="none" w="sm" len="sm"/>
                    </a:lnT>
                    <a:lnB w="15250" cap="flat" cmpd="sng">
                      <a:solidFill>
                        <a:srgbClr val="666666"/>
                      </a:solidFill>
                      <a:prstDash val="solid"/>
                      <a:round/>
                      <a:headEnd type="none" w="sm" len="sm"/>
                      <a:tailEnd type="none" w="sm" len="sm"/>
                    </a:lnB>
                    <a:solidFill>
                      <a:schemeClr val="lt1"/>
                    </a:solidFill>
                  </a:tcPr>
                </a:tc>
                <a:tc>
                  <a:txBody>
                    <a:bodyPr/>
                    <a:lstStyle/>
                    <a:p>
                      <a:pPr marL="0" marR="0" lvl="0" indent="0" algn="ctr" rtl="0">
                        <a:lnSpc>
                          <a:spcPct val="115000"/>
                        </a:lnSpc>
                        <a:spcBef>
                          <a:spcPts val="0"/>
                        </a:spcBef>
                        <a:spcAft>
                          <a:spcPts val="0"/>
                        </a:spcAft>
                        <a:buClr>
                          <a:srgbClr val="000000"/>
                        </a:buClr>
                        <a:buSzPts val="1100"/>
                        <a:buFont typeface="Arial"/>
                        <a:buNone/>
                      </a:pPr>
                      <a:r>
                        <a:rPr lang="en" b="1" u="none" strike="noStrike" cap="none">
                          <a:solidFill>
                            <a:srgbClr val="FFFF00"/>
                          </a:solidFill>
                        </a:rPr>
                        <a:t>ELECTRONICS</a:t>
                      </a:r>
                      <a:endParaRPr b="1" u="none" strike="noStrike" cap="none">
                        <a:solidFill>
                          <a:srgbClr val="FFFF00"/>
                        </a:solidFill>
                      </a:endParaRPr>
                    </a:p>
                  </a:txBody>
                  <a:tcPr marL="68575" marR="68575" marT="91425" marB="91425">
                    <a:lnL w="9525" cap="flat" cmpd="sng">
                      <a:solidFill>
                        <a:srgbClr val="000000"/>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15250" cap="flat" cmpd="sng">
                      <a:solidFill>
                        <a:srgbClr val="666666"/>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405875">
                <a:tc>
                  <a:txBody>
                    <a:bodyPr/>
                    <a:lstStyle/>
                    <a:p>
                      <a:pPr marL="0" marR="0" lvl="0" indent="0" algn="ctr" rtl="0">
                        <a:lnSpc>
                          <a:spcPct val="115000"/>
                        </a:lnSpc>
                        <a:spcBef>
                          <a:spcPts val="0"/>
                        </a:spcBef>
                        <a:spcAft>
                          <a:spcPts val="0"/>
                        </a:spcAft>
                        <a:buClr>
                          <a:srgbClr val="000000"/>
                        </a:buClr>
                        <a:buSzPts val="1400"/>
                        <a:buFont typeface="Arial"/>
                        <a:buNone/>
                      </a:pPr>
                      <a:r>
                        <a:rPr lang="en" sz="1400" u="none" strike="noStrike" cap="none">
                          <a:solidFill>
                            <a:schemeClr val="accent6"/>
                          </a:solidFill>
                        </a:rPr>
                        <a:t>T-Shirts</a:t>
                      </a:r>
                      <a:endParaRPr sz="1400" u="none" strike="noStrike" cap="none">
                        <a:solidFill>
                          <a:schemeClr val="accent6"/>
                        </a:solidFill>
                      </a:endParaRPr>
                    </a:p>
                  </a:txBody>
                  <a:tcPr marL="68575" marR="6857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15250" cap="flat" cmpd="sng">
                      <a:solidFill>
                        <a:srgbClr val="666666"/>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400"/>
                        <a:buFont typeface="Arial"/>
                        <a:buNone/>
                      </a:pPr>
                      <a:r>
                        <a:rPr lang="en" sz="1400" u="none" strike="noStrike" cap="none">
                          <a:solidFill>
                            <a:schemeClr val="accent6"/>
                          </a:solidFill>
                        </a:rPr>
                        <a:t> Sneakers</a:t>
                      </a:r>
                      <a:endParaRPr sz="1400" u="none" strike="noStrike" cap="none">
                        <a:solidFill>
                          <a:schemeClr val="accent6"/>
                        </a:solidFill>
                      </a:endParaRPr>
                    </a:p>
                  </a:txBody>
                  <a:tcPr marL="68575" marR="6857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15250" cap="flat" cmpd="sng">
                      <a:solidFill>
                        <a:srgbClr val="666666"/>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400"/>
                        <a:buFont typeface="Arial"/>
                        <a:buNone/>
                      </a:pPr>
                      <a:r>
                        <a:rPr lang="en" sz="1400" u="none" strike="noStrike" cap="none">
                          <a:solidFill>
                            <a:schemeClr val="accent6"/>
                          </a:solidFill>
                        </a:rPr>
                        <a:t> Handbags</a:t>
                      </a:r>
                      <a:endParaRPr sz="1400" u="none" strike="noStrike" cap="none">
                        <a:solidFill>
                          <a:schemeClr val="accent6"/>
                        </a:solidFill>
                      </a:endParaRPr>
                    </a:p>
                  </a:txBody>
                  <a:tcPr marL="68575" marR="6857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15250" cap="flat" cmpd="sng">
                      <a:solidFill>
                        <a:srgbClr val="000000"/>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400"/>
                        <a:buFont typeface="Arial"/>
                        <a:buNone/>
                      </a:pPr>
                      <a:r>
                        <a:rPr lang="en" sz="1400" u="none" strike="noStrike" cap="none">
                          <a:solidFill>
                            <a:schemeClr val="accent6"/>
                          </a:solidFill>
                        </a:rPr>
                        <a:t>Cosmetics </a:t>
                      </a:r>
                      <a:endParaRPr sz="1400" u="none" strike="noStrike" cap="none">
                        <a:solidFill>
                          <a:schemeClr val="accent6"/>
                        </a:solidFill>
                      </a:endParaRPr>
                    </a:p>
                  </a:txBody>
                  <a:tcPr marL="68575" marR="6857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15250" cap="flat" cmpd="sng">
                      <a:solidFill>
                        <a:srgbClr val="666666"/>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400"/>
                        <a:buFont typeface="Arial"/>
                        <a:buNone/>
                      </a:pPr>
                      <a:r>
                        <a:rPr lang="en">
                          <a:solidFill>
                            <a:schemeClr val="accent6"/>
                          </a:solidFill>
                        </a:rPr>
                        <a:t> </a:t>
                      </a:r>
                      <a:r>
                        <a:rPr lang="en" sz="1400" u="none" strike="noStrike" cap="none">
                          <a:solidFill>
                            <a:schemeClr val="accent6"/>
                          </a:solidFill>
                        </a:rPr>
                        <a:t>Mobiles </a:t>
                      </a:r>
                      <a:endParaRPr sz="1400" u="none" strike="noStrike" cap="none">
                        <a:solidFill>
                          <a:schemeClr val="accent6"/>
                        </a:solidFill>
                      </a:endParaRPr>
                    </a:p>
                  </a:txBody>
                  <a:tcPr marL="68575" marR="6857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15250" cap="flat" cmpd="sng">
                      <a:solidFill>
                        <a:srgbClr val="666666"/>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1"/>
                  </a:ext>
                </a:extLst>
              </a:tr>
              <a:tr h="405875">
                <a:tc>
                  <a:txBody>
                    <a:bodyPr/>
                    <a:lstStyle/>
                    <a:p>
                      <a:pPr marL="0" marR="0" lvl="0" indent="0" algn="ctr" rtl="0">
                        <a:lnSpc>
                          <a:spcPct val="115000"/>
                        </a:lnSpc>
                        <a:spcBef>
                          <a:spcPts val="0"/>
                        </a:spcBef>
                        <a:spcAft>
                          <a:spcPts val="0"/>
                        </a:spcAft>
                        <a:buClr>
                          <a:srgbClr val="000000"/>
                        </a:buClr>
                        <a:buSzPts val="1400"/>
                        <a:buFont typeface="Arial"/>
                        <a:buNone/>
                      </a:pPr>
                      <a:r>
                        <a:rPr lang="en" sz="1400" u="none" strike="noStrike" cap="none">
                          <a:solidFill>
                            <a:schemeClr val="accent6"/>
                          </a:solidFill>
                        </a:rPr>
                        <a:t>Shirts</a:t>
                      </a:r>
                      <a:endParaRPr sz="1400" u="none" strike="noStrike" cap="none">
                        <a:solidFill>
                          <a:schemeClr val="accent6"/>
                        </a:solidFill>
                      </a:endParaRPr>
                    </a:p>
                  </a:txBody>
                  <a:tcPr marL="68575" marR="6857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400"/>
                        <a:buFont typeface="Arial"/>
                        <a:buNone/>
                      </a:pPr>
                      <a:r>
                        <a:rPr lang="en" sz="1400" u="none" strike="noStrike" cap="none">
                          <a:solidFill>
                            <a:schemeClr val="accent6"/>
                          </a:solidFill>
                        </a:rPr>
                        <a:t> Sandals</a:t>
                      </a:r>
                      <a:endParaRPr sz="1400" u="none" strike="noStrike" cap="none">
                        <a:solidFill>
                          <a:schemeClr val="accent6"/>
                        </a:solidFill>
                      </a:endParaRPr>
                    </a:p>
                  </a:txBody>
                  <a:tcPr marL="68575" marR="6857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400"/>
                        <a:buFont typeface="Arial"/>
                        <a:buNone/>
                      </a:pPr>
                      <a:r>
                        <a:rPr lang="en" sz="1400" u="none" strike="noStrike" cap="none">
                          <a:solidFill>
                            <a:schemeClr val="accent6"/>
                          </a:solidFill>
                        </a:rPr>
                        <a:t> Jewellery</a:t>
                      </a:r>
                      <a:endParaRPr sz="1400" u="none" strike="noStrike" cap="none">
                        <a:solidFill>
                          <a:schemeClr val="accent6"/>
                        </a:solidFill>
                      </a:endParaRPr>
                    </a:p>
                  </a:txBody>
                  <a:tcPr marL="68575" marR="6857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400"/>
                        <a:buFont typeface="Arial"/>
                        <a:buNone/>
                      </a:pPr>
                      <a:r>
                        <a:rPr lang="en" sz="1400" u="none" strike="noStrike" cap="none">
                          <a:solidFill>
                            <a:schemeClr val="accent6"/>
                          </a:solidFill>
                        </a:rPr>
                        <a:t> Eye Shadows</a:t>
                      </a:r>
                      <a:endParaRPr sz="1400" u="none" strike="noStrike" cap="none">
                        <a:solidFill>
                          <a:schemeClr val="accent6"/>
                        </a:solidFill>
                      </a:endParaRPr>
                    </a:p>
                  </a:txBody>
                  <a:tcPr marL="68575" marR="6857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400"/>
                        <a:buFont typeface="Arial"/>
                        <a:buNone/>
                      </a:pPr>
                      <a:r>
                        <a:rPr lang="en" sz="1400" u="none" strike="noStrike" cap="none">
                          <a:solidFill>
                            <a:schemeClr val="accent6"/>
                          </a:solidFill>
                        </a:rPr>
                        <a:t> Smart Watches</a:t>
                      </a:r>
                      <a:endParaRPr sz="1400" u="none" strike="noStrike" cap="none">
                        <a:solidFill>
                          <a:schemeClr val="accent6"/>
                        </a:solidFill>
                      </a:endParaRPr>
                    </a:p>
                  </a:txBody>
                  <a:tcPr marL="68575" marR="6857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2"/>
                  </a:ext>
                </a:extLst>
              </a:tr>
              <a:tr h="405875">
                <a:tc>
                  <a:txBody>
                    <a:bodyPr/>
                    <a:lstStyle/>
                    <a:p>
                      <a:pPr marL="0" marR="0" lvl="0" indent="0" algn="ctr" rtl="0">
                        <a:lnSpc>
                          <a:spcPct val="115000"/>
                        </a:lnSpc>
                        <a:spcBef>
                          <a:spcPts val="0"/>
                        </a:spcBef>
                        <a:spcAft>
                          <a:spcPts val="0"/>
                        </a:spcAft>
                        <a:buClr>
                          <a:srgbClr val="000000"/>
                        </a:buClr>
                        <a:buSzPts val="1400"/>
                        <a:buFont typeface="Arial"/>
                        <a:buNone/>
                      </a:pPr>
                      <a:r>
                        <a:rPr lang="en" sz="1400" u="none" strike="noStrike" cap="none">
                          <a:solidFill>
                            <a:schemeClr val="accent6"/>
                          </a:solidFill>
                        </a:rPr>
                        <a:t>Jeans</a:t>
                      </a:r>
                      <a:endParaRPr sz="1400" u="none" strike="noStrike" cap="none">
                        <a:solidFill>
                          <a:schemeClr val="accent6"/>
                        </a:solidFill>
                      </a:endParaRPr>
                    </a:p>
                  </a:txBody>
                  <a:tcPr marL="68575" marR="6857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400"/>
                        <a:buFont typeface="Arial"/>
                        <a:buNone/>
                      </a:pPr>
                      <a:r>
                        <a:rPr lang="en" sz="1400" u="none" strike="noStrike" cap="none">
                          <a:solidFill>
                            <a:schemeClr val="accent6"/>
                          </a:solidFill>
                        </a:rPr>
                        <a:t> Flats</a:t>
                      </a:r>
                      <a:endParaRPr sz="1400" u="none" strike="noStrike" cap="none">
                        <a:solidFill>
                          <a:schemeClr val="accent6"/>
                        </a:solidFill>
                      </a:endParaRPr>
                    </a:p>
                  </a:txBody>
                  <a:tcPr marL="68575" marR="6857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400"/>
                        <a:buFont typeface="Arial"/>
                        <a:buNone/>
                      </a:pPr>
                      <a:r>
                        <a:rPr lang="en" sz="1400" u="none" strike="noStrike" cap="none">
                          <a:solidFill>
                            <a:schemeClr val="accent6"/>
                          </a:solidFill>
                        </a:rPr>
                        <a:t> Hats</a:t>
                      </a:r>
                      <a:endParaRPr sz="1400" u="none" strike="noStrike" cap="none">
                        <a:solidFill>
                          <a:schemeClr val="accent6"/>
                        </a:solidFill>
                      </a:endParaRPr>
                    </a:p>
                  </a:txBody>
                  <a:tcPr marL="68575" marR="6857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400"/>
                        <a:buFont typeface="Arial"/>
                        <a:buNone/>
                      </a:pPr>
                      <a:r>
                        <a:rPr lang="en" sz="1400" u="none" strike="noStrike" cap="none">
                          <a:solidFill>
                            <a:schemeClr val="accent6"/>
                          </a:solidFill>
                        </a:rPr>
                        <a:t> Lipsticks</a:t>
                      </a:r>
                      <a:endParaRPr sz="1400" u="none" strike="noStrike" cap="none">
                        <a:solidFill>
                          <a:schemeClr val="accent6"/>
                        </a:solidFill>
                      </a:endParaRPr>
                    </a:p>
                  </a:txBody>
                  <a:tcPr marL="68575" marR="6857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400"/>
                        <a:buFont typeface="Arial"/>
                        <a:buNone/>
                      </a:pPr>
                      <a:r>
                        <a:rPr lang="en" sz="1400" u="none" strike="noStrike" cap="none">
                          <a:solidFill>
                            <a:schemeClr val="accent6"/>
                          </a:solidFill>
                        </a:rPr>
                        <a:t> Speakers</a:t>
                      </a:r>
                      <a:endParaRPr sz="1400" u="none" strike="noStrike" cap="none">
                        <a:solidFill>
                          <a:schemeClr val="accent6"/>
                        </a:solidFill>
                      </a:endParaRPr>
                    </a:p>
                  </a:txBody>
                  <a:tcPr marL="68575" marR="6857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3"/>
                  </a:ext>
                </a:extLst>
              </a:tr>
              <a:tr h="405875">
                <a:tc>
                  <a:txBody>
                    <a:bodyPr/>
                    <a:lstStyle/>
                    <a:p>
                      <a:pPr marL="0" marR="0" lvl="0" indent="0" algn="ctr" rtl="0">
                        <a:lnSpc>
                          <a:spcPct val="115000"/>
                        </a:lnSpc>
                        <a:spcBef>
                          <a:spcPts val="0"/>
                        </a:spcBef>
                        <a:spcAft>
                          <a:spcPts val="0"/>
                        </a:spcAft>
                        <a:buClr>
                          <a:srgbClr val="000000"/>
                        </a:buClr>
                        <a:buSzPts val="1400"/>
                        <a:buFont typeface="Arial"/>
                        <a:buNone/>
                      </a:pPr>
                      <a:r>
                        <a:rPr lang="en" sz="1400" u="none" strike="noStrike" cap="none">
                          <a:solidFill>
                            <a:schemeClr val="accent6"/>
                          </a:solidFill>
                        </a:rPr>
                        <a:t>Winter Wear</a:t>
                      </a:r>
                      <a:endParaRPr sz="1400" u="none" strike="noStrike" cap="none">
                        <a:solidFill>
                          <a:schemeClr val="accent6"/>
                        </a:solidFill>
                      </a:endParaRPr>
                    </a:p>
                  </a:txBody>
                  <a:tcPr marL="68575" marR="6857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400"/>
                        <a:buFont typeface="Arial"/>
                        <a:buNone/>
                      </a:pPr>
                      <a:r>
                        <a:rPr lang="en" sz="1400" u="none" strike="noStrike" cap="none">
                          <a:solidFill>
                            <a:schemeClr val="accent6"/>
                          </a:solidFill>
                        </a:rPr>
                        <a:t> Heels</a:t>
                      </a:r>
                      <a:endParaRPr sz="1400" u="none" strike="noStrike" cap="none">
                        <a:solidFill>
                          <a:schemeClr val="accent6"/>
                        </a:solidFill>
                      </a:endParaRPr>
                    </a:p>
                  </a:txBody>
                  <a:tcPr marL="68575" marR="6857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400"/>
                        <a:buFont typeface="Arial"/>
                        <a:buNone/>
                      </a:pPr>
                      <a:r>
                        <a:rPr lang="en" sz="1400" u="none" strike="noStrike" cap="none">
                          <a:solidFill>
                            <a:schemeClr val="accent6"/>
                          </a:solidFill>
                        </a:rPr>
                        <a:t> Belts</a:t>
                      </a:r>
                      <a:endParaRPr sz="1400" u="none" strike="noStrike" cap="none">
                        <a:solidFill>
                          <a:schemeClr val="accent6"/>
                        </a:solidFill>
                      </a:endParaRPr>
                    </a:p>
                  </a:txBody>
                  <a:tcPr marL="68575" marR="6857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400"/>
                        <a:buFont typeface="Arial"/>
                        <a:buNone/>
                      </a:pPr>
                      <a:r>
                        <a:rPr lang="en" sz="1400" u="none" strike="noStrike" cap="none">
                          <a:solidFill>
                            <a:schemeClr val="accent6"/>
                          </a:solidFill>
                        </a:rPr>
                        <a:t> Eyeliner</a:t>
                      </a:r>
                      <a:endParaRPr sz="1400" u="none" strike="noStrike" cap="none">
                        <a:solidFill>
                          <a:schemeClr val="accent6"/>
                        </a:solidFill>
                      </a:endParaRPr>
                    </a:p>
                  </a:txBody>
                  <a:tcPr marL="68575" marR="6857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400"/>
                        <a:buFont typeface="Arial"/>
                        <a:buNone/>
                      </a:pPr>
                      <a:r>
                        <a:rPr lang="en" sz="1400" u="none" strike="noStrike" cap="none">
                          <a:solidFill>
                            <a:schemeClr val="accent6"/>
                          </a:solidFill>
                        </a:rPr>
                        <a:t> Cameras</a:t>
                      </a:r>
                      <a:endParaRPr sz="1400" u="none" strike="noStrike" cap="none">
                        <a:solidFill>
                          <a:schemeClr val="accent6"/>
                        </a:solidFill>
                      </a:endParaRPr>
                    </a:p>
                  </a:txBody>
                  <a:tcPr marL="68575" marR="6857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4"/>
                  </a:ext>
                </a:extLst>
              </a:tr>
              <a:tr h="405875">
                <a:tc>
                  <a:txBody>
                    <a:bodyPr/>
                    <a:lstStyle/>
                    <a:p>
                      <a:pPr marL="0" marR="0" lvl="0" indent="0" algn="ctr" rtl="0">
                        <a:lnSpc>
                          <a:spcPct val="115000"/>
                        </a:lnSpc>
                        <a:spcBef>
                          <a:spcPts val="0"/>
                        </a:spcBef>
                        <a:spcAft>
                          <a:spcPts val="0"/>
                        </a:spcAft>
                        <a:buClr>
                          <a:srgbClr val="000000"/>
                        </a:buClr>
                        <a:buSzPts val="1400"/>
                        <a:buFont typeface="Arial"/>
                        <a:buNone/>
                      </a:pPr>
                      <a:r>
                        <a:rPr lang="en" sz="1400" u="none" strike="noStrike" cap="none">
                          <a:solidFill>
                            <a:schemeClr val="accent6"/>
                          </a:solidFill>
                        </a:rPr>
                        <a:t>Ethnic Wear</a:t>
                      </a:r>
                      <a:endParaRPr sz="1400" u="none" strike="noStrike" cap="none">
                        <a:solidFill>
                          <a:schemeClr val="accent6"/>
                        </a:solidFill>
                      </a:endParaRPr>
                    </a:p>
                  </a:txBody>
                  <a:tcPr marL="68575" marR="6857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400"/>
                        <a:buFont typeface="Arial"/>
                        <a:buNone/>
                      </a:pPr>
                      <a:r>
                        <a:rPr lang="en" sz="1400" u="none" strike="noStrike" cap="none">
                          <a:solidFill>
                            <a:schemeClr val="accent6"/>
                          </a:solidFill>
                        </a:rPr>
                        <a:t> Boots</a:t>
                      </a:r>
                      <a:endParaRPr sz="1400" u="none" strike="noStrike" cap="none">
                        <a:solidFill>
                          <a:schemeClr val="accent6"/>
                        </a:solidFill>
                      </a:endParaRPr>
                    </a:p>
                  </a:txBody>
                  <a:tcPr marL="68575" marR="6857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400"/>
                        <a:buFont typeface="Arial"/>
                        <a:buNone/>
                      </a:pPr>
                      <a:r>
                        <a:rPr lang="en" sz="1400" u="none" strike="noStrike" cap="none">
                          <a:solidFill>
                            <a:schemeClr val="accent6"/>
                          </a:solidFill>
                        </a:rPr>
                        <a:t> Scarves</a:t>
                      </a:r>
                      <a:endParaRPr sz="1400" u="none" strike="noStrike" cap="none">
                        <a:solidFill>
                          <a:schemeClr val="accent6"/>
                        </a:solidFill>
                      </a:endParaRPr>
                    </a:p>
                  </a:txBody>
                  <a:tcPr marL="68575" marR="6857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400"/>
                        <a:buFont typeface="Arial"/>
                        <a:buNone/>
                      </a:pPr>
                      <a:r>
                        <a:rPr lang="en" sz="1400" u="none" strike="noStrike" cap="none">
                          <a:solidFill>
                            <a:schemeClr val="accent6"/>
                          </a:solidFill>
                        </a:rPr>
                        <a:t> Skin Care</a:t>
                      </a:r>
                      <a:endParaRPr sz="1400" u="none" strike="noStrike" cap="none">
                        <a:solidFill>
                          <a:schemeClr val="accent6"/>
                        </a:solidFill>
                      </a:endParaRPr>
                    </a:p>
                  </a:txBody>
                  <a:tcPr marL="68575" marR="6857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400"/>
                        <a:buFont typeface="Arial"/>
                        <a:buNone/>
                      </a:pPr>
                      <a:r>
                        <a:rPr lang="en" sz="1400" u="none" strike="noStrike" cap="none">
                          <a:solidFill>
                            <a:schemeClr val="accent6"/>
                          </a:solidFill>
                        </a:rPr>
                        <a:t> Wearables</a:t>
                      </a:r>
                      <a:endParaRPr sz="1400" u="none" strike="noStrike" cap="none">
                        <a:solidFill>
                          <a:schemeClr val="accent6"/>
                        </a:solidFill>
                      </a:endParaRPr>
                    </a:p>
                  </a:txBody>
                  <a:tcPr marL="68575" marR="6857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5"/>
                  </a:ext>
                </a:extLst>
              </a:tr>
              <a:tr h="657225">
                <a:tc>
                  <a:txBody>
                    <a:bodyPr/>
                    <a:lstStyle/>
                    <a:p>
                      <a:pPr marL="0" marR="0" lvl="0" indent="0" algn="ctr" rtl="0">
                        <a:lnSpc>
                          <a:spcPct val="115000"/>
                        </a:lnSpc>
                        <a:spcBef>
                          <a:spcPts val="0"/>
                        </a:spcBef>
                        <a:spcAft>
                          <a:spcPts val="0"/>
                        </a:spcAft>
                        <a:buClr>
                          <a:srgbClr val="000000"/>
                        </a:buClr>
                        <a:buSzPts val="1400"/>
                        <a:buFont typeface="Arial"/>
                        <a:buNone/>
                      </a:pPr>
                      <a:r>
                        <a:rPr lang="en" sz="1400" u="none" strike="noStrike" cap="none">
                          <a:solidFill>
                            <a:schemeClr val="accent6"/>
                          </a:solidFill>
                        </a:rPr>
                        <a:t>Sports &amp; activewear</a:t>
                      </a:r>
                      <a:endParaRPr sz="1400" u="none" strike="noStrike" cap="none">
                        <a:solidFill>
                          <a:schemeClr val="accent6"/>
                        </a:solidFill>
                      </a:endParaRPr>
                    </a:p>
                  </a:txBody>
                  <a:tcPr marL="68575" marR="6857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400"/>
                        <a:buFont typeface="Arial"/>
                        <a:buNone/>
                      </a:pPr>
                      <a:r>
                        <a:rPr lang="en" sz="1400" u="none" strike="noStrike" cap="none">
                          <a:solidFill>
                            <a:schemeClr val="accent6"/>
                          </a:solidFill>
                        </a:rPr>
                        <a:t>Formal Shoes</a:t>
                      </a:r>
                      <a:endParaRPr sz="1400" u="none" strike="noStrike" cap="none">
                        <a:solidFill>
                          <a:schemeClr val="accent6"/>
                        </a:solidFill>
                      </a:endParaRPr>
                    </a:p>
                  </a:txBody>
                  <a:tcPr marL="68575" marR="6857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400"/>
                        <a:buFont typeface="Arial"/>
                        <a:buNone/>
                      </a:pPr>
                      <a:r>
                        <a:rPr lang="en" sz="1400" u="none" strike="noStrike" cap="none">
                          <a:solidFill>
                            <a:schemeClr val="accent6"/>
                          </a:solidFill>
                        </a:rPr>
                        <a:t>Furniture</a:t>
                      </a:r>
                      <a:endParaRPr sz="1400" u="none" strike="noStrike" cap="none">
                        <a:solidFill>
                          <a:schemeClr val="accent6"/>
                        </a:solidFill>
                      </a:endParaRPr>
                    </a:p>
                  </a:txBody>
                  <a:tcPr marL="68575" marR="6857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400"/>
                        <a:buFont typeface="Arial"/>
                        <a:buNone/>
                      </a:pPr>
                      <a:r>
                        <a:rPr lang="en">
                          <a:solidFill>
                            <a:schemeClr val="accent6"/>
                          </a:solidFill>
                        </a:rPr>
                        <a:t> </a:t>
                      </a:r>
                      <a:r>
                        <a:rPr lang="en" sz="1400" u="none" strike="noStrike" cap="none">
                          <a:solidFill>
                            <a:schemeClr val="accent6"/>
                          </a:solidFill>
                        </a:rPr>
                        <a:t>Hair Care</a:t>
                      </a:r>
                      <a:endParaRPr sz="1400" u="none" strike="noStrike" cap="none">
                        <a:solidFill>
                          <a:schemeClr val="accent6"/>
                        </a:solidFill>
                      </a:endParaRPr>
                    </a:p>
                  </a:txBody>
                  <a:tcPr marL="68575" marR="6857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400"/>
                        <a:buFont typeface="Arial"/>
                        <a:buNone/>
                      </a:pPr>
                      <a:r>
                        <a:rPr lang="en" sz="1400" u="none" strike="noStrike" cap="none">
                          <a:solidFill>
                            <a:schemeClr val="accent6"/>
                          </a:solidFill>
                        </a:rPr>
                        <a:t>Chargers</a:t>
                      </a:r>
                      <a:endParaRPr sz="1400" u="none" strike="noStrike" cap="none">
                        <a:solidFill>
                          <a:schemeClr val="accent6"/>
                        </a:solidFill>
                      </a:endParaRPr>
                    </a:p>
                  </a:txBody>
                  <a:tcPr marL="68575" marR="6857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Life Cycle </a:t>
            </a:r>
            <a:endParaRPr/>
          </a:p>
        </p:txBody>
      </p:sp>
      <p:sp>
        <p:nvSpPr>
          <p:cNvPr id="111" name="Google Shape;111;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rgbClr val="FFFF00"/>
                </a:solidFill>
              </a:rPr>
              <a:t>The Growth Phase</a:t>
            </a:r>
            <a:endParaRPr>
              <a:solidFill>
                <a:srgbClr val="FFFF00"/>
              </a:solidFill>
            </a:endParaRPr>
          </a:p>
          <a:p>
            <a:pPr marL="0" lvl="0" indent="0" algn="l" rtl="0">
              <a:spcBef>
                <a:spcPts val="1200"/>
              </a:spcBef>
              <a:spcAft>
                <a:spcPts val="1200"/>
              </a:spcAft>
              <a:buNone/>
            </a:pPr>
            <a:endParaRPr>
              <a:solidFill>
                <a:srgbClr val="FFFF00"/>
              </a:solidFill>
            </a:endParaRPr>
          </a:p>
        </p:txBody>
      </p:sp>
      <p:pic>
        <p:nvPicPr>
          <p:cNvPr id="112" name="Google Shape;112;p20"/>
          <p:cNvPicPr preferRelativeResize="0"/>
          <p:nvPr/>
        </p:nvPicPr>
        <p:blipFill>
          <a:blip r:embed="rId3">
            <a:alphaModFix/>
          </a:blip>
          <a:stretch>
            <a:fillRect/>
          </a:stretch>
        </p:blipFill>
        <p:spPr>
          <a:xfrm>
            <a:off x="2608325" y="1756025"/>
            <a:ext cx="4046224" cy="30903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1556D-E138-0563-E163-0BC8A59172E0}"/>
              </a:ext>
            </a:extLst>
          </p:cNvPr>
          <p:cNvSpPr>
            <a:spLocks noGrp="1"/>
          </p:cNvSpPr>
          <p:nvPr>
            <p:ph type="title"/>
          </p:nvPr>
        </p:nvSpPr>
        <p:spPr>
          <a:xfrm>
            <a:off x="311700" y="110488"/>
            <a:ext cx="8520600" cy="536283"/>
          </a:xfrm>
        </p:spPr>
        <p:txBody>
          <a:bodyPr>
            <a:normAutofit fontScale="90000"/>
          </a:bodyPr>
          <a:lstStyle/>
          <a:p>
            <a:r>
              <a:rPr lang="en-GB" sz="2200" b="1" dirty="0">
                <a:solidFill>
                  <a:srgbClr val="FFC000"/>
                </a:solidFill>
                <a:effectLst/>
                <a:latin typeface="Arial" panose="020B0604020202020204" pitchFamily="34" charset="0"/>
                <a:ea typeface="Arial" panose="020B0604020202020204" pitchFamily="34" charset="0"/>
              </a:rPr>
              <a:t>Detailed action plan to revive </a:t>
            </a:r>
            <a:r>
              <a:rPr lang="en-GB" sz="2200" b="1" dirty="0" err="1">
                <a:solidFill>
                  <a:srgbClr val="FFC000"/>
                </a:solidFill>
                <a:effectLst/>
                <a:latin typeface="Arial" panose="020B0604020202020204" pitchFamily="34" charset="0"/>
                <a:ea typeface="Arial" panose="020B0604020202020204" pitchFamily="34" charset="0"/>
              </a:rPr>
              <a:t>Ajio</a:t>
            </a:r>
            <a:br>
              <a:rPr lang="en-IN" sz="1800" dirty="0">
                <a:effectLst/>
                <a:latin typeface="Arial" panose="020B0604020202020204" pitchFamily="34" charset="0"/>
                <a:ea typeface="Arial" panose="020B0604020202020204" pitchFamily="34" charset="0"/>
              </a:rPr>
            </a:br>
            <a:endParaRPr lang="en-IN" dirty="0"/>
          </a:p>
        </p:txBody>
      </p:sp>
      <p:sp>
        <p:nvSpPr>
          <p:cNvPr id="3" name="Text Placeholder 2">
            <a:extLst>
              <a:ext uri="{FF2B5EF4-FFF2-40B4-BE49-F238E27FC236}">
                <a16:creationId xmlns:a16="http://schemas.microsoft.com/office/drawing/2014/main" id="{277642EF-496C-12C4-806F-16DF9ABA8566}"/>
              </a:ext>
            </a:extLst>
          </p:cNvPr>
          <p:cNvSpPr>
            <a:spLocks noGrp="1"/>
          </p:cNvSpPr>
          <p:nvPr>
            <p:ph type="body" idx="1"/>
          </p:nvPr>
        </p:nvSpPr>
        <p:spPr>
          <a:xfrm>
            <a:off x="311700" y="788020"/>
            <a:ext cx="8520600" cy="4185424"/>
          </a:xfrm>
        </p:spPr>
        <p:txBody>
          <a:bodyPr>
            <a:normAutofit/>
          </a:bodyPr>
          <a:lstStyle/>
          <a:p>
            <a:pPr marL="114300" indent="0">
              <a:lnSpc>
                <a:spcPct val="115000"/>
              </a:lnSpc>
              <a:buNone/>
            </a:pPr>
            <a:r>
              <a:rPr lang="en-GB" sz="1800" b="1" dirty="0">
                <a:solidFill>
                  <a:srgbClr val="92D050"/>
                </a:solidFill>
                <a:effectLst/>
                <a:latin typeface="Arial" panose="020B0604020202020204" pitchFamily="34" charset="0"/>
                <a:ea typeface="Arial" panose="020B0604020202020204" pitchFamily="34" charset="0"/>
              </a:rPr>
              <a:t>1. Conduct Market Research:</a:t>
            </a:r>
            <a:endParaRPr lang="en-IN" sz="1800" dirty="0">
              <a:solidFill>
                <a:srgbClr val="92D050"/>
              </a:solidFill>
              <a:effectLst/>
              <a:latin typeface="Arial" panose="020B0604020202020204" pitchFamily="34" charset="0"/>
              <a:ea typeface="Arial" panose="020B0604020202020204" pitchFamily="34" charset="0"/>
            </a:endParaRPr>
          </a:p>
          <a:p>
            <a:pPr marL="114300" indent="0">
              <a:lnSpc>
                <a:spcPct val="115000"/>
              </a:lnSpc>
              <a:buNone/>
            </a:pPr>
            <a:r>
              <a:rPr lang="en-GB" sz="1800" dirty="0">
                <a:solidFill>
                  <a:schemeClr val="tx1"/>
                </a:solidFill>
                <a:effectLst/>
                <a:latin typeface="Arial" panose="020B0604020202020204" pitchFamily="34" charset="0"/>
                <a:ea typeface="Arial" panose="020B0604020202020204" pitchFamily="34" charset="0"/>
              </a:rPr>
              <a:t>•    Analyse sales data, online traffic, and customer feedback to identify areas that need improvement.</a:t>
            </a:r>
            <a:endParaRPr lang="en-IN" sz="1800" dirty="0">
              <a:solidFill>
                <a:schemeClr val="tx1"/>
              </a:solidFill>
              <a:effectLst/>
              <a:latin typeface="Arial" panose="020B0604020202020204" pitchFamily="34" charset="0"/>
              <a:ea typeface="Arial" panose="020B0604020202020204" pitchFamily="34" charset="0"/>
            </a:endParaRPr>
          </a:p>
          <a:p>
            <a:pPr marL="114300" indent="0">
              <a:lnSpc>
                <a:spcPct val="115000"/>
              </a:lnSpc>
              <a:buNone/>
            </a:pPr>
            <a:r>
              <a:rPr lang="en-GB" sz="1800" b="1" dirty="0">
                <a:solidFill>
                  <a:srgbClr val="92D050"/>
                </a:solidFill>
                <a:effectLst/>
                <a:latin typeface="Arial" panose="020B0604020202020204" pitchFamily="34" charset="0"/>
                <a:ea typeface="Arial" panose="020B0604020202020204" pitchFamily="34" charset="0"/>
              </a:rPr>
              <a:t>2. Specialise and Niche Down:</a:t>
            </a:r>
            <a:endParaRPr lang="en-IN" sz="1800" dirty="0">
              <a:solidFill>
                <a:srgbClr val="92D050"/>
              </a:solidFill>
              <a:effectLst/>
              <a:latin typeface="Arial" panose="020B0604020202020204" pitchFamily="34" charset="0"/>
              <a:ea typeface="Arial" panose="020B0604020202020204" pitchFamily="34" charset="0"/>
            </a:endParaRPr>
          </a:p>
          <a:p>
            <a:pPr marL="114300" indent="0">
              <a:lnSpc>
                <a:spcPct val="115000"/>
              </a:lnSpc>
              <a:buNone/>
            </a:pPr>
            <a:r>
              <a:rPr lang="en-GB" sz="1800" dirty="0">
                <a:solidFill>
                  <a:schemeClr val="tx1"/>
                </a:solidFill>
                <a:effectLst/>
                <a:latin typeface="Arial" panose="020B0604020202020204" pitchFamily="34" charset="0"/>
                <a:ea typeface="Arial" panose="020B0604020202020204" pitchFamily="34" charset="0"/>
              </a:rPr>
              <a:t>•    Niche specialisation can help the product stand out in a crowded market and attract a dedicated customer base.</a:t>
            </a:r>
            <a:endParaRPr lang="en-IN" sz="1800" dirty="0">
              <a:solidFill>
                <a:schemeClr val="tx1"/>
              </a:solidFill>
              <a:effectLst/>
              <a:latin typeface="Arial" panose="020B0604020202020204" pitchFamily="34" charset="0"/>
              <a:ea typeface="Arial" panose="020B0604020202020204" pitchFamily="34" charset="0"/>
            </a:endParaRPr>
          </a:p>
          <a:p>
            <a:pPr marL="114300" indent="0">
              <a:lnSpc>
                <a:spcPct val="115000"/>
              </a:lnSpc>
              <a:buNone/>
            </a:pPr>
            <a:r>
              <a:rPr lang="en-GB" sz="1800" b="1" dirty="0">
                <a:solidFill>
                  <a:srgbClr val="92D050"/>
                </a:solidFill>
                <a:effectLst/>
                <a:latin typeface="Arial" panose="020B0604020202020204" pitchFamily="34" charset="0"/>
                <a:ea typeface="Arial" panose="020B0604020202020204" pitchFamily="34" charset="0"/>
              </a:rPr>
              <a:t>3. Leverage Social Media:</a:t>
            </a:r>
            <a:endParaRPr lang="en-IN" sz="1800" dirty="0">
              <a:solidFill>
                <a:srgbClr val="92D050"/>
              </a:solidFill>
              <a:effectLst/>
              <a:latin typeface="Arial" panose="020B0604020202020204" pitchFamily="34" charset="0"/>
              <a:ea typeface="Arial" panose="020B0604020202020204" pitchFamily="34" charset="0"/>
            </a:endParaRPr>
          </a:p>
          <a:p>
            <a:pPr marL="114300" indent="0">
              <a:lnSpc>
                <a:spcPct val="115000"/>
              </a:lnSpc>
              <a:buNone/>
            </a:pPr>
            <a:r>
              <a:rPr lang="en-GB" sz="1800" dirty="0">
                <a:solidFill>
                  <a:schemeClr val="tx1"/>
                </a:solidFill>
                <a:effectLst/>
                <a:latin typeface="Arial" panose="020B0604020202020204" pitchFamily="34" charset="0"/>
                <a:ea typeface="Arial" panose="020B0604020202020204" pitchFamily="34" charset="0"/>
              </a:rPr>
              <a:t>•    Create engaging content that showcases the product's unique features and benefits.</a:t>
            </a:r>
            <a:endParaRPr lang="en-IN" sz="1800" dirty="0">
              <a:solidFill>
                <a:schemeClr val="tx1"/>
              </a:solidFill>
              <a:effectLst/>
              <a:latin typeface="Arial" panose="020B0604020202020204" pitchFamily="34" charset="0"/>
              <a:ea typeface="Arial" panose="020B0604020202020204" pitchFamily="34" charset="0"/>
            </a:endParaRPr>
          </a:p>
          <a:p>
            <a:pPr marL="114300" indent="0">
              <a:lnSpc>
                <a:spcPct val="115000"/>
              </a:lnSpc>
              <a:buNone/>
            </a:pPr>
            <a:r>
              <a:rPr lang="en-GB" sz="1800" b="1" dirty="0">
                <a:solidFill>
                  <a:srgbClr val="92D050"/>
                </a:solidFill>
                <a:effectLst/>
                <a:latin typeface="Arial" panose="020B0604020202020204" pitchFamily="34" charset="0"/>
                <a:ea typeface="Arial" panose="020B0604020202020204" pitchFamily="34" charset="0"/>
              </a:rPr>
              <a:t>4. Collaborate with Influencers:</a:t>
            </a:r>
            <a:endParaRPr lang="en-IN" sz="1800" dirty="0">
              <a:solidFill>
                <a:srgbClr val="92D050"/>
              </a:solidFill>
              <a:effectLst/>
              <a:latin typeface="Arial" panose="020B0604020202020204" pitchFamily="34" charset="0"/>
              <a:ea typeface="Arial" panose="020B0604020202020204" pitchFamily="34" charset="0"/>
            </a:endParaRPr>
          </a:p>
          <a:p>
            <a:pPr marL="114300" indent="0">
              <a:lnSpc>
                <a:spcPct val="115000"/>
              </a:lnSpc>
              <a:buNone/>
            </a:pPr>
            <a:r>
              <a:rPr lang="en-GB" sz="1800" dirty="0">
                <a:solidFill>
                  <a:schemeClr val="tx1"/>
                </a:solidFill>
                <a:effectLst/>
                <a:latin typeface="Arial" panose="020B0604020202020204" pitchFamily="34" charset="0"/>
                <a:ea typeface="Arial" panose="020B0604020202020204" pitchFamily="34" charset="0"/>
              </a:rPr>
              <a:t>•    Identify influencers in your niche who have a genuine following that aligns with the target audience.</a:t>
            </a:r>
            <a:endParaRPr lang="en-IN" sz="1800" dirty="0">
              <a:solidFill>
                <a:schemeClr val="tx1"/>
              </a:solidFill>
              <a:effectLst/>
              <a:latin typeface="Arial" panose="020B0604020202020204" pitchFamily="34" charset="0"/>
              <a:ea typeface="Arial" panose="020B0604020202020204" pitchFamily="34" charset="0"/>
            </a:endParaRPr>
          </a:p>
          <a:p>
            <a:pPr marL="114300" indent="0">
              <a:buNone/>
            </a:pPr>
            <a:endParaRPr lang="en-IN" sz="1400" dirty="0"/>
          </a:p>
        </p:txBody>
      </p:sp>
    </p:spTree>
    <p:extLst>
      <p:ext uri="{BB962C8B-B14F-4D97-AF65-F5344CB8AC3E}">
        <p14:creationId xmlns:p14="http://schemas.microsoft.com/office/powerpoint/2010/main" val="3247354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00" b="1"/>
              <a:t>The Choice</a:t>
            </a:r>
            <a:endParaRPr sz="2800" b="1"/>
          </a:p>
        </p:txBody>
      </p:sp>
      <p:sp>
        <p:nvSpPr>
          <p:cNvPr id="70" name="Google Shape;70;p14"/>
          <p:cNvSpPr txBox="1">
            <a:spLocks noGrp="1"/>
          </p:cNvSpPr>
          <p:nvPr>
            <p:ph type="body" idx="1"/>
          </p:nvPr>
        </p:nvSpPr>
        <p:spPr>
          <a:xfrm>
            <a:off x="311700" y="1152475"/>
            <a:ext cx="8520600" cy="34164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fontScale="92500" lnSpcReduction="20000"/>
          </a:bodyPr>
          <a:lstStyle/>
          <a:p>
            <a:pPr marL="0" lvl="0" indent="0" algn="ctr" rtl="0">
              <a:spcBef>
                <a:spcPts val="0"/>
              </a:spcBef>
              <a:spcAft>
                <a:spcPts val="0"/>
              </a:spcAft>
              <a:buNone/>
            </a:pPr>
            <a:r>
              <a:rPr lang="en" b="1">
                <a:solidFill>
                  <a:srgbClr val="FF0000"/>
                </a:solidFill>
              </a:rPr>
              <a:t>Reliance (RIL)</a:t>
            </a:r>
            <a:endParaRPr b="1">
              <a:solidFill>
                <a:srgbClr val="FF0000"/>
              </a:solidFill>
            </a:endParaRPr>
          </a:p>
          <a:p>
            <a:pPr marL="0" lvl="0" indent="0" algn="ctr" rtl="0">
              <a:spcBef>
                <a:spcPts val="1200"/>
              </a:spcBef>
              <a:spcAft>
                <a:spcPts val="0"/>
              </a:spcAft>
              <a:buNone/>
            </a:pPr>
            <a:r>
              <a:rPr lang="en" b="1">
                <a:solidFill>
                  <a:schemeClr val="dk1"/>
                </a:solidFill>
              </a:rPr>
              <a:t>(Conglomerate)</a:t>
            </a:r>
            <a:endParaRPr b="1">
              <a:solidFill>
                <a:schemeClr val="dk1"/>
              </a:solidFill>
            </a:endParaRPr>
          </a:p>
          <a:p>
            <a:pPr marL="0" lvl="0" indent="0" algn="ctr" rtl="0">
              <a:spcBef>
                <a:spcPts val="1200"/>
              </a:spcBef>
              <a:spcAft>
                <a:spcPts val="0"/>
              </a:spcAft>
              <a:buNone/>
            </a:pPr>
            <a:endParaRPr b="1">
              <a:solidFill>
                <a:srgbClr val="FF0000"/>
              </a:solidFill>
            </a:endParaRPr>
          </a:p>
          <a:p>
            <a:pPr marL="0" lvl="0" indent="0" algn="ctr" rtl="0">
              <a:spcBef>
                <a:spcPts val="1200"/>
              </a:spcBef>
              <a:spcAft>
                <a:spcPts val="0"/>
              </a:spcAft>
              <a:buNone/>
            </a:pPr>
            <a:r>
              <a:rPr lang="en" b="1">
                <a:solidFill>
                  <a:srgbClr val="FF0000"/>
                </a:solidFill>
              </a:rPr>
              <a:t>Reliance Retail</a:t>
            </a:r>
            <a:endParaRPr b="1">
              <a:solidFill>
                <a:srgbClr val="FF0000"/>
              </a:solidFill>
            </a:endParaRPr>
          </a:p>
          <a:p>
            <a:pPr marL="0" lvl="0" indent="0" algn="ctr" rtl="0">
              <a:spcBef>
                <a:spcPts val="1200"/>
              </a:spcBef>
              <a:spcAft>
                <a:spcPts val="0"/>
              </a:spcAft>
              <a:buNone/>
            </a:pPr>
            <a:r>
              <a:rPr lang="en" b="1">
                <a:solidFill>
                  <a:schemeClr val="dk1"/>
                </a:solidFill>
              </a:rPr>
              <a:t>(Strategic Business Unit [i.e. SBU])</a:t>
            </a:r>
            <a:endParaRPr b="1">
              <a:solidFill>
                <a:schemeClr val="dk1"/>
              </a:solidFill>
            </a:endParaRPr>
          </a:p>
          <a:p>
            <a:pPr marL="0" lvl="0" indent="0" algn="ctr" rtl="0">
              <a:spcBef>
                <a:spcPts val="1200"/>
              </a:spcBef>
              <a:spcAft>
                <a:spcPts val="0"/>
              </a:spcAft>
              <a:buNone/>
            </a:pPr>
            <a:endParaRPr b="1">
              <a:solidFill>
                <a:schemeClr val="dk1"/>
              </a:solidFill>
            </a:endParaRPr>
          </a:p>
          <a:p>
            <a:pPr marL="0" lvl="0" indent="0" algn="ctr" rtl="0">
              <a:spcBef>
                <a:spcPts val="1200"/>
              </a:spcBef>
              <a:spcAft>
                <a:spcPts val="0"/>
              </a:spcAft>
              <a:buNone/>
            </a:pPr>
            <a:r>
              <a:rPr lang="en" b="1">
                <a:solidFill>
                  <a:srgbClr val="FF0000"/>
                </a:solidFill>
              </a:rPr>
              <a:t>AJIO</a:t>
            </a:r>
            <a:endParaRPr b="1">
              <a:solidFill>
                <a:srgbClr val="FF0000"/>
              </a:solidFill>
            </a:endParaRPr>
          </a:p>
          <a:p>
            <a:pPr marL="0" lvl="0" indent="0" algn="ctr" rtl="0">
              <a:spcBef>
                <a:spcPts val="1200"/>
              </a:spcBef>
              <a:spcAft>
                <a:spcPts val="1200"/>
              </a:spcAft>
              <a:buNone/>
            </a:pPr>
            <a:r>
              <a:rPr lang="en" b="1">
                <a:solidFill>
                  <a:schemeClr val="dk1"/>
                </a:solidFill>
              </a:rPr>
              <a:t>(Product)</a:t>
            </a:r>
            <a:endParaRPr b="1">
              <a:solidFill>
                <a:schemeClr val="dk1"/>
              </a:solidFill>
            </a:endParaRPr>
          </a:p>
        </p:txBody>
      </p:sp>
      <p:cxnSp>
        <p:nvCxnSpPr>
          <p:cNvPr id="71" name="Google Shape;71;p14"/>
          <p:cNvCxnSpPr/>
          <p:nvPr/>
        </p:nvCxnSpPr>
        <p:spPr>
          <a:xfrm>
            <a:off x="4574275" y="1947675"/>
            <a:ext cx="11400" cy="445800"/>
          </a:xfrm>
          <a:prstGeom prst="straightConnector1">
            <a:avLst/>
          </a:prstGeom>
          <a:noFill/>
          <a:ln w="38100" cap="flat" cmpd="sng">
            <a:solidFill>
              <a:srgbClr val="FFFF00"/>
            </a:solidFill>
            <a:prstDash val="dash"/>
            <a:round/>
            <a:headEnd type="none" w="med" len="med"/>
            <a:tailEnd type="triangle" w="med" len="med"/>
          </a:ln>
        </p:spPr>
      </p:cxnSp>
      <p:cxnSp>
        <p:nvCxnSpPr>
          <p:cNvPr id="72" name="Google Shape;72;p14"/>
          <p:cNvCxnSpPr/>
          <p:nvPr/>
        </p:nvCxnSpPr>
        <p:spPr>
          <a:xfrm>
            <a:off x="4597150" y="3216400"/>
            <a:ext cx="0" cy="377100"/>
          </a:xfrm>
          <a:prstGeom prst="straightConnector1">
            <a:avLst/>
          </a:prstGeom>
          <a:noFill/>
          <a:ln w="38100" cap="flat" cmpd="sng">
            <a:solidFill>
              <a:srgbClr val="FFFF00"/>
            </a:solidFill>
            <a:prstDash val="solid"/>
            <a:round/>
            <a:headEnd type="none" w="med" len="med"/>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p:nvPr/>
        </p:nvSpPr>
        <p:spPr>
          <a:xfrm>
            <a:off x="345175" y="804675"/>
            <a:ext cx="8366700" cy="9945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rgbClr val="00FFFF"/>
              </a:buClr>
              <a:buSzPts val="2400"/>
              <a:buFont typeface="Average"/>
              <a:buChar char="●"/>
            </a:pPr>
            <a:r>
              <a:rPr lang="en" sz="2400" b="1">
                <a:solidFill>
                  <a:schemeClr val="dk1"/>
                </a:solidFill>
                <a:latin typeface="Average"/>
                <a:ea typeface="Average"/>
                <a:cs typeface="Average"/>
                <a:sym typeface="Average"/>
              </a:rPr>
              <a:t>Marketing Management Philosophy : </a:t>
            </a:r>
            <a:r>
              <a:rPr lang="en" sz="2400" b="1">
                <a:solidFill>
                  <a:srgbClr val="FFFF00"/>
                </a:solidFill>
                <a:latin typeface="Average"/>
                <a:ea typeface="Average"/>
                <a:cs typeface="Average"/>
                <a:sym typeface="Average"/>
              </a:rPr>
              <a:t>Customer Centricity</a:t>
            </a:r>
            <a:endParaRPr sz="2400" b="1">
              <a:solidFill>
                <a:srgbClr val="FFFF00"/>
              </a:solidFill>
              <a:latin typeface="Average"/>
              <a:ea typeface="Average"/>
              <a:cs typeface="Average"/>
              <a:sym typeface="Average"/>
            </a:endParaRPr>
          </a:p>
        </p:txBody>
      </p:sp>
      <p:sp>
        <p:nvSpPr>
          <p:cNvPr id="78" name="Google Shape;78;p15"/>
          <p:cNvSpPr txBox="1"/>
          <p:nvPr/>
        </p:nvSpPr>
        <p:spPr>
          <a:xfrm>
            <a:off x="345175" y="1953463"/>
            <a:ext cx="7989600" cy="11256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rgbClr val="00FFFF"/>
              </a:buClr>
              <a:buSzPts val="2400"/>
              <a:buFont typeface="Average"/>
              <a:buChar char="●"/>
            </a:pPr>
            <a:r>
              <a:rPr lang="en" sz="2400" b="1">
                <a:solidFill>
                  <a:srgbClr val="0000FF"/>
                </a:solidFill>
                <a:latin typeface="Average"/>
                <a:ea typeface="Average"/>
                <a:cs typeface="Average"/>
                <a:sym typeface="Average"/>
              </a:rPr>
              <a:t>Reliance</a:t>
            </a:r>
            <a:r>
              <a:rPr lang="en" sz="2400" b="1">
                <a:solidFill>
                  <a:schemeClr val="dk1"/>
                </a:solidFill>
                <a:latin typeface="Average"/>
                <a:ea typeface="Average"/>
                <a:cs typeface="Average"/>
                <a:sym typeface="Average"/>
              </a:rPr>
              <a:t> </a:t>
            </a:r>
            <a:r>
              <a:rPr lang="en" sz="2400" b="1">
                <a:solidFill>
                  <a:srgbClr val="FF0000"/>
                </a:solidFill>
                <a:latin typeface="Average"/>
                <a:ea typeface="Average"/>
                <a:cs typeface="Average"/>
                <a:sym typeface="Average"/>
              </a:rPr>
              <a:t>detastes</a:t>
            </a:r>
            <a:r>
              <a:rPr lang="en" sz="2400" b="1">
                <a:solidFill>
                  <a:schemeClr val="dk1"/>
                </a:solidFill>
                <a:latin typeface="Average"/>
                <a:ea typeface="Average"/>
                <a:cs typeface="Average"/>
                <a:sym typeface="Average"/>
              </a:rPr>
              <a:t> the “Myopic Management Philosophy”. </a:t>
            </a:r>
            <a:endParaRPr sz="2400" b="1">
              <a:solidFill>
                <a:schemeClr val="dk1"/>
              </a:solidFill>
              <a:latin typeface="Average"/>
              <a:ea typeface="Average"/>
              <a:cs typeface="Average"/>
              <a:sym typeface="Average"/>
            </a:endParaRPr>
          </a:p>
        </p:txBody>
      </p:sp>
      <p:sp>
        <p:nvSpPr>
          <p:cNvPr id="79" name="Google Shape;79;p15"/>
          <p:cNvSpPr txBox="1"/>
          <p:nvPr/>
        </p:nvSpPr>
        <p:spPr>
          <a:xfrm>
            <a:off x="345175" y="3079075"/>
            <a:ext cx="8366700" cy="15774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rgbClr val="00FFFF"/>
              </a:buClr>
              <a:buSzPts val="2400"/>
              <a:buFont typeface="Average"/>
              <a:buChar char="●"/>
            </a:pPr>
            <a:r>
              <a:rPr lang="en" sz="2400" b="1">
                <a:solidFill>
                  <a:schemeClr val="dk1"/>
                </a:solidFill>
                <a:latin typeface="Average"/>
                <a:ea typeface="Average"/>
                <a:cs typeface="Average"/>
                <a:sym typeface="Average"/>
              </a:rPr>
              <a:t>Adaptability : </a:t>
            </a:r>
            <a:r>
              <a:rPr lang="en" sz="2400" b="1">
                <a:solidFill>
                  <a:srgbClr val="0000FF"/>
                </a:solidFill>
                <a:latin typeface="Average"/>
                <a:ea typeface="Average"/>
                <a:cs typeface="Average"/>
                <a:sym typeface="Average"/>
              </a:rPr>
              <a:t>Reliance</a:t>
            </a:r>
            <a:r>
              <a:rPr lang="en" sz="2400" b="1">
                <a:solidFill>
                  <a:schemeClr val="dk1"/>
                </a:solidFill>
                <a:latin typeface="Average"/>
                <a:ea typeface="Average"/>
                <a:cs typeface="Average"/>
                <a:sym typeface="Average"/>
              </a:rPr>
              <a:t> is </a:t>
            </a:r>
            <a:r>
              <a:rPr lang="en" sz="2400" b="1">
                <a:solidFill>
                  <a:srgbClr val="FF00FF"/>
                </a:solidFill>
                <a:latin typeface="Average"/>
                <a:ea typeface="Average"/>
                <a:cs typeface="Average"/>
                <a:sym typeface="Average"/>
              </a:rPr>
              <a:t>highly adaptable</a:t>
            </a:r>
            <a:r>
              <a:rPr lang="en" sz="2400" b="1">
                <a:solidFill>
                  <a:schemeClr val="dk1"/>
                </a:solidFill>
                <a:latin typeface="Average"/>
                <a:ea typeface="Average"/>
                <a:cs typeface="Average"/>
                <a:sym typeface="Average"/>
              </a:rPr>
              <a:t> to shifting paradigm. </a:t>
            </a:r>
            <a:endParaRPr sz="2400" b="1">
              <a:solidFill>
                <a:schemeClr val="dk1"/>
              </a:solidFill>
              <a:latin typeface="Average"/>
              <a:ea typeface="Average"/>
              <a:cs typeface="Average"/>
              <a:sym typeface="Average"/>
            </a:endParaRPr>
          </a:p>
          <a:p>
            <a:pPr marL="457200" lvl="0" indent="0" algn="l" rtl="0">
              <a:spcBef>
                <a:spcPts val="0"/>
              </a:spcBef>
              <a:spcAft>
                <a:spcPts val="0"/>
              </a:spcAft>
              <a:buNone/>
            </a:pPr>
            <a:endParaRPr b="1">
              <a:solidFill>
                <a:schemeClr val="dk1"/>
              </a:solidFill>
              <a:latin typeface="Average"/>
              <a:ea typeface="Average"/>
              <a:cs typeface="Average"/>
              <a:sym typeface="Average"/>
            </a:endParaRPr>
          </a:p>
          <a:p>
            <a:pPr marL="457200" lvl="0" indent="0" algn="l" rtl="0">
              <a:spcBef>
                <a:spcPts val="0"/>
              </a:spcBef>
              <a:spcAft>
                <a:spcPts val="0"/>
              </a:spcAft>
              <a:buNone/>
            </a:pPr>
            <a:r>
              <a:rPr lang="en" b="1">
                <a:solidFill>
                  <a:srgbClr val="00FFFF"/>
                </a:solidFill>
                <a:latin typeface="Average"/>
                <a:ea typeface="Average"/>
                <a:cs typeface="Average"/>
                <a:sym typeface="Average"/>
              </a:rPr>
              <a:t>Via  1) </a:t>
            </a:r>
            <a:r>
              <a:rPr lang="en" b="1" i="1">
                <a:solidFill>
                  <a:srgbClr val="00FFFF"/>
                </a:solidFill>
              </a:rPr>
              <a:t>Product Diversification, 2) New Product Development and 3) New SBU Development</a:t>
            </a:r>
            <a:endParaRPr sz="2400" b="1">
              <a:solidFill>
                <a:srgbClr val="00FFFF"/>
              </a:solidFill>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4000" b="1"/>
              <a:t>    </a:t>
            </a:r>
            <a:r>
              <a:rPr lang="en" sz="4000" b="1">
                <a:solidFill>
                  <a:srgbClr val="00FF00"/>
                </a:solidFill>
              </a:rPr>
              <a:t>Analysis of the Marketing Environment</a:t>
            </a:r>
            <a:r>
              <a:rPr lang="en">
                <a:solidFill>
                  <a:srgbClr val="00FF00"/>
                </a:solidFill>
              </a:rPr>
              <a:t> </a:t>
            </a:r>
            <a:endParaRPr>
              <a:solidFill>
                <a:srgbClr val="00FF00"/>
              </a:solidFill>
            </a:endParaRPr>
          </a:p>
        </p:txBody>
      </p:sp>
      <p:sp>
        <p:nvSpPr>
          <p:cNvPr id="85" name="Google Shape;85;p16"/>
          <p:cNvSpPr txBox="1">
            <a:spLocks noGrp="1"/>
          </p:cNvSpPr>
          <p:nvPr>
            <p:ph type="body" idx="1"/>
          </p:nvPr>
        </p:nvSpPr>
        <p:spPr>
          <a:xfrm>
            <a:off x="265175" y="1444750"/>
            <a:ext cx="8938200" cy="34290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endParaRPr b="1">
              <a:solidFill>
                <a:srgbClr val="FFFF00"/>
              </a:solidFill>
            </a:endParaRPr>
          </a:p>
          <a:p>
            <a:pPr marL="0" lvl="0" indent="0" algn="l" rtl="0">
              <a:spcBef>
                <a:spcPts val="1200"/>
              </a:spcBef>
              <a:spcAft>
                <a:spcPts val="0"/>
              </a:spcAft>
              <a:buNone/>
            </a:pPr>
            <a:r>
              <a:rPr lang="en" b="1">
                <a:solidFill>
                  <a:srgbClr val="FFFF00"/>
                </a:solidFill>
              </a:rPr>
              <a:t>SWOT Analysis</a:t>
            </a:r>
            <a:r>
              <a:rPr lang="en" b="1">
                <a:solidFill>
                  <a:schemeClr val="dk1"/>
                </a:solidFill>
              </a:rPr>
              <a:t> : Strength, Weakness, Opportunity, Threats </a:t>
            </a:r>
            <a:endParaRPr b="1">
              <a:solidFill>
                <a:schemeClr val="dk1"/>
              </a:solidFill>
            </a:endParaRPr>
          </a:p>
          <a:p>
            <a:pPr marL="0" lvl="0" indent="0" algn="l" rtl="0">
              <a:spcBef>
                <a:spcPts val="1200"/>
              </a:spcBef>
              <a:spcAft>
                <a:spcPts val="0"/>
              </a:spcAft>
              <a:buNone/>
            </a:pPr>
            <a:endParaRPr b="1">
              <a:solidFill>
                <a:schemeClr val="dk1"/>
              </a:solidFill>
            </a:endParaRPr>
          </a:p>
          <a:p>
            <a:pPr marL="0" lvl="0" indent="0" algn="l" rtl="0">
              <a:spcBef>
                <a:spcPts val="1200"/>
              </a:spcBef>
              <a:spcAft>
                <a:spcPts val="0"/>
              </a:spcAft>
              <a:buNone/>
            </a:pPr>
            <a:endParaRPr b="1">
              <a:solidFill>
                <a:schemeClr val="dk1"/>
              </a:solidFill>
            </a:endParaRPr>
          </a:p>
          <a:p>
            <a:pPr marL="0" lvl="0" indent="0" algn="l" rtl="0">
              <a:spcBef>
                <a:spcPts val="1200"/>
              </a:spcBef>
              <a:spcAft>
                <a:spcPts val="0"/>
              </a:spcAft>
              <a:buNone/>
            </a:pPr>
            <a:r>
              <a:rPr lang="en" b="1">
                <a:solidFill>
                  <a:srgbClr val="FFFF00"/>
                </a:solidFill>
              </a:rPr>
              <a:t>PESTEL Analysis</a:t>
            </a:r>
            <a:r>
              <a:rPr lang="en" b="1">
                <a:solidFill>
                  <a:schemeClr val="dk1"/>
                </a:solidFill>
              </a:rPr>
              <a:t> : Political, Economic, Socio-cultural, Technological, Environmental, Legal</a:t>
            </a:r>
            <a:endParaRPr b="1">
              <a:solidFill>
                <a:schemeClr val="dk1"/>
              </a:solidFill>
            </a:endParaRPr>
          </a:p>
          <a:p>
            <a:pPr marL="0" lvl="0" indent="0" algn="l" rtl="0">
              <a:spcBef>
                <a:spcPts val="1200"/>
              </a:spcBef>
              <a:spcAft>
                <a:spcPts val="0"/>
              </a:spcAft>
              <a:buNone/>
            </a:pPr>
            <a:endParaRPr b="1">
              <a:solidFill>
                <a:schemeClr val="dk1"/>
              </a:solidFill>
            </a:endParaRPr>
          </a:p>
          <a:p>
            <a:pPr marL="0" lvl="0" indent="0" algn="l" rtl="0">
              <a:spcBef>
                <a:spcPts val="1200"/>
              </a:spcBef>
              <a:spcAft>
                <a:spcPts val="0"/>
              </a:spcAft>
              <a:buNone/>
            </a:pPr>
            <a:endParaRPr b="1">
              <a:solidFill>
                <a:schemeClr val="dk1"/>
              </a:solidFill>
            </a:endParaRPr>
          </a:p>
          <a:p>
            <a:pPr marL="0" lvl="0" indent="0" algn="l" rtl="0">
              <a:spcBef>
                <a:spcPts val="1200"/>
              </a:spcBef>
              <a:spcAft>
                <a:spcPts val="0"/>
              </a:spcAft>
              <a:buNone/>
            </a:pPr>
            <a:r>
              <a:rPr lang="en" b="1">
                <a:solidFill>
                  <a:srgbClr val="FFFF00"/>
                </a:solidFill>
              </a:rPr>
              <a:t>5 C’s Analysis</a:t>
            </a:r>
            <a:r>
              <a:rPr lang="en" b="1">
                <a:solidFill>
                  <a:schemeClr val="dk1"/>
                </a:solidFill>
              </a:rPr>
              <a:t> : Company, Customers, Collaborators, Competitors, Context</a:t>
            </a:r>
            <a:endParaRPr b="1">
              <a:solidFill>
                <a:schemeClr val="dk1"/>
              </a:solidFill>
            </a:endParaRPr>
          </a:p>
          <a:p>
            <a:pPr marL="0" lvl="0" indent="0" algn="l" rtl="0">
              <a:spcBef>
                <a:spcPts val="1200"/>
              </a:spcBef>
              <a:spcAft>
                <a:spcPts val="1200"/>
              </a:spcAft>
              <a:buNone/>
            </a:pPr>
            <a:endParaRPr b="1">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9C00B-360A-D188-25D9-5A66A63AD273}"/>
              </a:ext>
            </a:extLst>
          </p:cNvPr>
          <p:cNvSpPr>
            <a:spLocks noGrp="1"/>
          </p:cNvSpPr>
          <p:nvPr>
            <p:ph type="title"/>
          </p:nvPr>
        </p:nvSpPr>
        <p:spPr>
          <a:xfrm>
            <a:off x="311700" y="415288"/>
            <a:ext cx="8520600" cy="572700"/>
          </a:xfrm>
        </p:spPr>
        <p:txBody>
          <a:bodyPr>
            <a:normAutofit fontScale="90000"/>
          </a:bodyPr>
          <a:lstStyle/>
          <a:p>
            <a:r>
              <a:rPr lang="en-IN" dirty="0">
                <a:solidFill>
                  <a:schemeClr val="accent4">
                    <a:lumMod val="75000"/>
                  </a:schemeClr>
                </a:solidFill>
              </a:rPr>
              <a:t>SWOT ANALYSIS</a:t>
            </a:r>
          </a:p>
        </p:txBody>
      </p:sp>
      <p:sp>
        <p:nvSpPr>
          <p:cNvPr id="3" name="Text Placeholder 2">
            <a:extLst>
              <a:ext uri="{FF2B5EF4-FFF2-40B4-BE49-F238E27FC236}">
                <a16:creationId xmlns:a16="http://schemas.microsoft.com/office/drawing/2014/main" id="{4997A070-50B2-5D28-8BDE-C1DC9E753305}"/>
              </a:ext>
            </a:extLst>
          </p:cNvPr>
          <p:cNvSpPr>
            <a:spLocks noGrp="1"/>
          </p:cNvSpPr>
          <p:nvPr>
            <p:ph type="body" idx="1"/>
          </p:nvPr>
        </p:nvSpPr>
        <p:spPr/>
        <p:txBody>
          <a:bodyPr>
            <a:normAutofit fontScale="92500" lnSpcReduction="20000"/>
          </a:bodyPr>
          <a:lstStyle/>
          <a:p>
            <a:pPr marL="11430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114300" indent="0">
              <a:lnSpc>
                <a:spcPct val="107000"/>
              </a:lnSpc>
              <a:spcAft>
                <a:spcPts val="800"/>
              </a:spcAft>
              <a:buNone/>
            </a:pPr>
            <a:r>
              <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Strengths (Internal):</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Strong financial backing from Reliance, enabling investment in technology and infrastructure.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Diverse product offerings in fashion and lifestyle.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Robust supply chain management.</a:t>
            </a:r>
          </a:p>
          <a:p>
            <a:pPr marL="114300" indent="0">
              <a:lnSpc>
                <a:spcPct val="107000"/>
              </a:lnSpc>
              <a:spcAft>
                <a:spcPts val="800"/>
              </a:spcAft>
              <a:buNone/>
            </a:pP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Weaknesses (Internal):</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Strong competition in the online fashion market.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Dependence on digital infrastructure, susceptible to cyber threats</a:t>
            </a:r>
          </a:p>
          <a:p>
            <a:pPr marL="114300" indent="0" algn="ctr">
              <a:buNone/>
            </a:pPr>
            <a:endParaRPr lang="en-IN" dirty="0"/>
          </a:p>
        </p:txBody>
      </p:sp>
    </p:spTree>
    <p:extLst>
      <p:ext uri="{BB962C8B-B14F-4D97-AF65-F5344CB8AC3E}">
        <p14:creationId xmlns:p14="http://schemas.microsoft.com/office/powerpoint/2010/main" val="3597564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DB849-2C62-D16C-2B42-A016E609EAEE}"/>
              </a:ext>
            </a:extLst>
          </p:cNvPr>
          <p:cNvSpPr>
            <a:spLocks noGrp="1"/>
          </p:cNvSpPr>
          <p:nvPr>
            <p:ph type="title"/>
          </p:nvPr>
        </p:nvSpPr>
        <p:spPr>
          <a:xfrm>
            <a:off x="1776227" y="147660"/>
            <a:ext cx="3241822" cy="45719"/>
          </a:xfrm>
        </p:spPr>
        <p:txBody>
          <a:bodyPr>
            <a:normAutofit fontScale="90000"/>
          </a:bodyPr>
          <a:lstStyle/>
          <a:p>
            <a:endParaRPr lang="en-IN" dirty="0"/>
          </a:p>
        </p:txBody>
      </p:sp>
      <p:sp>
        <p:nvSpPr>
          <p:cNvPr id="3" name="Text Placeholder 2">
            <a:extLst>
              <a:ext uri="{FF2B5EF4-FFF2-40B4-BE49-F238E27FC236}">
                <a16:creationId xmlns:a16="http://schemas.microsoft.com/office/drawing/2014/main" id="{34E913CB-7F1B-5272-0362-CB4FE7BECF34}"/>
              </a:ext>
            </a:extLst>
          </p:cNvPr>
          <p:cNvSpPr>
            <a:spLocks noGrp="1"/>
          </p:cNvSpPr>
          <p:nvPr>
            <p:ph type="body" idx="1"/>
          </p:nvPr>
        </p:nvSpPr>
        <p:spPr>
          <a:xfrm>
            <a:off x="311700" y="438614"/>
            <a:ext cx="8520600" cy="4557225"/>
          </a:xfrm>
        </p:spPr>
        <p:txBody>
          <a:bodyPr>
            <a:normAutofit/>
          </a:bodyPr>
          <a:lstStyle/>
          <a:p>
            <a:pPr marL="114300" indent="0">
              <a:lnSpc>
                <a:spcPct val="107000"/>
              </a:lnSpc>
              <a:spcAft>
                <a:spcPts val="800"/>
              </a:spcAft>
              <a:buNone/>
            </a:pPr>
            <a:r>
              <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Opportunities (External):</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Growing e-commerce market in India.</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Expansion of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Ajio's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private label brands.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Increasing digital adoption and e-payment systems.</a:t>
            </a:r>
          </a:p>
          <a:p>
            <a:pPr marL="114300" indent="0">
              <a:lnSpc>
                <a:spcPct val="107000"/>
              </a:lnSpc>
              <a:spcAft>
                <a:spcPts val="800"/>
              </a:spcAft>
              <a:buNone/>
            </a:pP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Threats (External):</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Intense competition from established e-commerce giants like Amazon and Flipkart.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Fluctuations in consumer preferences.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Regulatory changes in the e-commerce sector.</a:t>
            </a:r>
          </a:p>
          <a:p>
            <a:pPr marL="114300" indent="0">
              <a:buNone/>
            </a:pPr>
            <a:endParaRPr lang="en-IN" sz="1400" dirty="0"/>
          </a:p>
        </p:txBody>
      </p:sp>
    </p:spTree>
    <p:extLst>
      <p:ext uri="{BB962C8B-B14F-4D97-AF65-F5344CB8AC3E}">
        <p14:creationId xmlns:p14="http://schemas.microsoft.com/office/powerpoint/2010/main" val="1062507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31DDB-7F46-A6BC-A508-D1147740E83B}"/>
              </a:ext>
            </a:extLst>
          </p:cNvPr>
          <p:cNvSpPr>
            <a:spLocks noGrp="1"/>
          </p:cNvSpPr>
          <p:nvPr>
            <p:ph type="title"/>
          </p:nvPr>
        </p:nvSpPr>
        <p:spPr>
          <a:xfrm>
            <a:off x="311700" y="103054"/>
            <a:ext cx="8520600" cy="647795"/>
          </a:xfrm>
        </p:spPr>
        <p:txBody>
          <a:bodyPr>
            <a:noAutofit/>
          </a:bodyPr>
          <a:lstStyle/>
          <a:p>
            <a:r>
              <a:rPr lang="en-IN" sz="2400" b="1" kern="100" dirty="0">
                <a:solidFill>
                  <a:srgbClr val="FF33CC"/>
                </a:solidFill>
                <a:effectLst/>
                <a:latin typeface="Calibri" panose="020F0502020204030204" pitchFamily="34" charset="0"/>
                <a:ea typeface="Calibri" panose="020F0502020204030204" pitchFamily="34" charset="0"/>
                <a:cs typeface="Times New Roman" panose="02020603050405020304" pitchFamily="18" charset="0"/>
              </a:rPr>
              <a:t>PESTEL Analysis:</a:t>
            </a:r>
            <a:br>
              <a:rPr lang="en-IN" sz="2400" kern="100" dirty="0">
                <a:solidFill>
                  <a:srgbClr val="FF33CC"/>
                </a:solidFill>
                <a:effectLst/>
                <a:latin typeface="Calibri" panose="020F0502020204030204" pitchFamily="34" charset="0"/>
                <a:ea typeface="Calibri" panose="020F0502020204030204" pitchFamily="34" charset="0"/>
                <a:cs typeface="Times New Roman" panose="02020603050405020304" pitchFamily="18" charset="0"/>
              </a:rPr>
            </a:br>
            <a:endParaRPr lang="en-IN" sz="2400" dirty="0">
              <a:solidFill>
                <a:srgbClr val="FF33CC"/>
              </a:solidFill>
            </a:endParaRPr>
          </a:p>
        </p:txBody>
      </p:sp>
      <p:sp>
        <p:nvSpPr>
          <p:cNvPr id="3" name="Text Placeholder 2">
            <a:extLst>
              <a:ext uri="{FF2B5EF4-FFF2-40B4-BE49-F238E27FC236}">
                <a16:creationId xmlns:a16="http://schemas.microsoft.com/office/drawing/2014/main" id="{D82AF0F5-C689-4E20-2C09-67E33599C2A6}"/>
              </a:ext>
            </a:extLst>
          </p:cNvPr>
          <p:cNvSpPr>
            <a:spLocks noGrp="1"/>
          </p:cNvSpPr>
          <p:nvPr>
            <p:ph type="body" idx="1"/>
          </p:nvPr>
        </p:nvSpPr>
        <p:spPr>
          <a:xfrm>
            <a:off x="311700" y="895437"/>
            <a:ext cx="8520600" cy="3673437"/>
          </a:xfrm>
        </p:spPr>
        <p:txBody>
          <a:bodyPr>
            <a:normAutofit lnSpcReduction="10000"/>
          </a:bodyPr>
          <a:lstStyle/>
          <a:p>
            <a:pPr marL="114300" indent="0">
              <a:lnSpc>
                <a:spcPct val="107000"/>
              </a:lnSpc>
              <a:spcAft>
                <a:spcPts val="800"/>
              </a:spcAft>
              <a:buNone/>
            </a:pPr>
            <a:r>
              <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Political:</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Government policies and regulations affecting e-commerce.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Taxation policies.</a:t>
            </a:r>
          </a:p>
          <a:p>
            <a:pPr marL="114300" indent="0">
              <a:lnSpc>
                <a:spcPct val="107000"/>
              </a:lnSpc>
              <a:spcAft>
                <a:spcPts val="800"/>
              </a:spcAft>
              <a:buNone/>
            </a:pPr>
            <a:r>
              <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Economic:</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Economic conditions affecting consumer spending.</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Exchange rates impacting import costs.</a:t>
            </a:r>
          </a:p>
          <a:p>
            <a:pPr marL="114300" indent="0">
              <a:lnSpc>
                <a:spcPct val="107000"/>
              </a:lnSpc>
              <a:spcAft>
                <a:spcPts val="800"/>
              </a:spcAft>
              <a:buNone/>
            </a:pPr>
            <a:r>
              <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Sociocultural:</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Evolving consumer trends and preferences.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Cultural factors influencing fashion choices.</a:t>
            </a:r>
          </a:p>
          <a:p>
            <a:pPr marL="114300" indent="0">
              <a:buNone/>
            </a:pPr>
            <a:endParaRPr lang="en-IN" sz="1400" dirty="0"/>
          </a:p>
        </p:txBody>
      </p:sp>
    </p:spTree>
    <p:extLst>
      <p:ext uri="{BB962C8B-B14F-4D97-AF65-F5344CB8AC3E}">
        <p14:creationId xmlns:p14="http://schemas.microsoft.com/office/powerpoint/2010/main" val="676609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46B04-58B4-0935-578E-DD59D5064904}"/>
              </a:ext>
            </a:extLst>
          </p:cNvPr>
          <p:cNvSpPr>
            <a:spLocks noGrp="1"/>
          </p:cNvSpPr>
          <p:nvPr>
            <p:ph type="title"/>
          </p:nvPr>
        </p:nvSpPr>
        <p:spPr>
          <a:xfrm>
            <a:off x="140715" y="110488"/>
            <a:ext cx="8520600" cy="129600"/>
          </a:xfrm>
        </p:spPr>
        <p:txBody>
          <a:bodyPr>
            <a:noAutofit/>
          </a:bodyPr>
          <a:lstStyle/>
          <a:p>
            <a:endParaRPr lang="en-IN" sz="800" dirty="0"/>
          </a:p>
        </p:txBody>
      </p:sp>
      <p:sp>
        <p:nvSpPr>
          <p:cNvPr id="3" name="Text Placeholder 2">
            <a:extLst>
              <a:ext uri="{FF2B5EF4-FFF2-40B4-BE49-F238E27FC236}">
                <a16:creationId xmlns:a16="http://schemas.microsoft.com/office/drawing/2014/main" id="{6D785351-4DE3-BA84-BEBD-8BE2B32EE4B8}"/>
              </a:ext>
            </a:extLst>
          </p:cNvPr>
          <p:cNvSpPr>
            <a:spLocks noGrp="1"/>
          </p:cNvSpPr>
          <p:nvPr>
            <p:ph type="body" idx="1"/>
          </p:nvPr>
        </p:nvSpPr>
        <p:spPr>
          <a:xfrm>
            <a:off x="311700" y="364272"/>
            <a:ext cx="8520600" cy="4594303"/>
          </a:xfrm>
        </p:spPr>
        <p:txBody>
          <a:bodyPr>
            <a:normAutofit/>
          </a:bodyPr>
          <a:lstStyle/>
          <a:p>
            <a:pPr marL="114300" indent="0">
              <a:lnSpc>
                <a:spcPct val="107000"/>
              </a:lnSpc>
              <a:spcAft>
                <a:spcPts val="800"/>
              </a:spcAft>
              <a:buNone/>
            </a:pPr>
            <a:r>
              <a:rPr lang="en-IN"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Technological:</a:t>
            </a: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Advancements in e-commerce technology.</a:t>
            </a: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Potential for AI-driven personalization.</a:t>
            </a:r>
          </a:p>
          <a:p>
            <a:pPr marL="114300" indent="0">
              <a:lnSpc>
                <a:spcPct val="107000"/>
              </a:lnSpc>
              <a:spcAft>
                <a:spcPts val="800"/>
              </a:spcAft>
              <a:buNone/>
            </a:pPr>
            <a:r>
              <a:rPr lang="en-IN"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Environmental:</a:t>
            </a:r>
            <a:endParaRPr lang="en-IN"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Sustainability concerns impacting fashion choices.</a:t>
            </a: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Pressure for eco-friendly packaging and logistics.</a:t>
            </a:r>
          </a:p>
          <a:p>
            <a:pPr marL="114300" indent="0">
              <a:lnSpc>
                <a:spcPct val="107000"/>
              </a:lnSpc>
              <a:spcAft>
                <a:spcPts val="800"/>
              </a:spcAft>
              <a:buNone/>
            </a:pPr>
            <a:r>
              <a:rPr lang="en-IN"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Legal:</a:t>
            </a:r>
            <a:endParaRPr lang="en-IN"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Compliance with data privacy laws.</a:t>
            </a: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Intellectual property and trademark issues.</a:t>
            </a:r>
          </a:p>
          <a:p>
            <a:pPr marL="114300" indent="0">
              <a:buNone/>
            </a:pPr>
            <a:endParaRPr lang="en-IN" sz="1400" dirty="0"/>
          </a:p>
        </p:txBody>
      </p:sp>
    </p:spTree>
    <p:extLst>
      <p:ext uri="{BB962C8B-B14F-4D97-AF65-F5344CB8AC3E}">
        <p14:creationId xmlns:p14="http://schemas.microsoft.com/office/powerpoint/2010/main" val="1116768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7E467-057D-CD29-E5F8-781407122B02}"/>
              </a:ext>
            </a:extLst>
          </p:cNvPr>
          <p:cNvSpPr>
            <a:spLocks noGrp="1"/>
          </p:cNvSpPr>
          <p:nvPr>
            <p:ph type="title"/>
          </p:nvPr>
        </p:nvSpPr>
        <p:spPr>
          <a:xfrm>
            <a:off x="311700" y="133815"/>
            <a:ext cx="8520600" cy="669074"/>
          </a:xfrm>
        </p:spPr>
        <p:txBody>
          <a:bodyPr>
            <a:normAutofit/>
          </a:bodyPr>
          <a:lstStyle/>
          <a:p>
            <a:r>
              <a:rPr lang="en-IN" sz="2400" b="1" dirty="0">
                <a:solidFill>
                  <a:srgbClr val="6699FF"/>
                </a:solidFill>
                <a:effectLst/>
                <a:latin typeface="Calibri" panose="020F0502020204030204" pitchFamily="34" charset="0"/>
                <a:ea typeface="Calibri" panose="020F0502020204030204" pitchFamily="34" charset="0"/>
                <a:cs typeface="Times New Roman" panose="02020603050405020304" pitchFamily="18" charset="0"/>
              </a:rPr>
              <a:t>5C Analysis</a:t>
            </a:r>
            <a:endParaRPr lang="en-IN" sz="2400" dirty="0">
              <a:solidFill>
                <a:srgbClr val="6699FF"/>
              </a:solidFill>
            </a:endParaRPr>
          </a:p>
        </p:txBody>
      </p:sp>
      <p:sp>
        <p:nvSpPr>
          <p:cNvPr id="3" name="Text Placeholder 2">
            <a:extLst>
              <a:ext uri="{FF2B5EF4-FFF2-40B4-BE49-F238E27FC236}">
                <a16:creationId xmlns:a16="http://schemas.microsoft.com/office/drawing/2014/main" id="{CE040176-14DB-08A5-DB00-5F3E74334F48}"/>
              </a:ext>
            </a:extLst>
          </p:cNvPr>
          <p:cNvSpPr>
            <a:spLocks noGrp="1"/>
          </p:cNvSpPr>
          <p:nvPr>
            <p:ph type="body" idx="1"/>
          </p:nvPr>
        </p:nvSpPr>
        <p:spPr>
          <a:xfrm>
            <a:off x="311700" y="676506"/>
            <a:ext cx="8520600" cy="4386147"/>
          </a:xfrm>
        </p:spPr>
        <p:txBody>
          <a:bodyPr>
            <a:normAutofit/>
          </a:bodyPr>
          <a:lstStyle/>
          <a:p>
            <a:pPr>
              <a:lnSpc>
                <a:spcPct val="107000"/>
              </a:lnSpc>
              <a:spcAft>
                <a:spcPts val="800"/>
              </a:spcAft>
            </a:pPr>
            <a:r>
              <a:rPr lang="en-IN" sz="1600" b="1" kern="1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Company:</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Reliance has a strong presence and financial backing.</a:t>
            </a:r>
          </a:p>
          <a:p>
            <a:pPr marL="114300" indent="0">
              <a:lnSpc>
                <a:spcPct val="107000"/>
              </a:lnSpc>
              <a:spcAft>
                <a:spcPts val="800"/>
              </a:spcAft>
              <a:buNone/>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600" b="1" kern="1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Customers:</a:t>
            </a:r>
            <a:r>
              <a:rPr lang="en-IN" sz="1600" kern="1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Targeting a diverse customer base interested in fashion and lifestyle products.</a:t>
            </a:r>
          </a:p>
          <a:p>
            <a:pPr marL="114300" indent="0">
              <a:lnSpc>
                <a:spcPct val="107000"/>
              </a:lnSpc>
              <a:spcAft>
                <a:spcPts val="800"/>
              </a:spcAft>
              <a:buNone/>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600" b="1" kern="1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Collaborators:</a:t>
            </a:r>
            <a:r>
              <a:rPr lang="en-IN" sz="1600" kern="1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Collaborations with brands and logistics partners are crucial.</a:t>
            </a:r>
          </a:p>
          <a:p>
            <a:pPr marL="114300" indent="0">
              <a:lnSpc>
                <a:spcPct val="107000"/>
              </a:lnSpc>
              <a:spcAft>
                <a:spcPts val="800"/>
              </a:spcAft>
              <a:buNone/>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600" b="1" kern="1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Competitors:</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Facing competition from Amazon, Flipkart, and other e-commerce players.</a:t>
            </a:r>
          </a:p>
          <a:p>
            <a:pPr marL="114300" indent="0">
              <a:lnSpc>
                <a:spcPct val="107000"/>
              </a:lnSpc>
              <a:spcAft>
                <a:spcPts val="800"/>
              </a:spcAft>
              <a:buNone/>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600" b="1" kern="1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Context:</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Operating in the dynamic Indian e-commerce market with changing consumer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behaviors</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t>
            </a:r>
          </a:p>
          <a:p>
            <a:pPr marL="114300" indent="0">
              <a:buNone/>
            </a:pPr>
            <a:endParaRPr lang="en-IN" sz="1200" dirty="0"/>
          </a:p>
        </p:txBody>
      </p:sp>
    </p:spTree>
    <p:extLst>
      <p:ext uri="{BB962C8B-B14F-4D97-AF65-F5344CB8AC3E}">
        <p14:creationId xmlns:p14="http://schemas.microsoft.com/office/powerpoint/2010/main" val="906893247"/>
      </p:ext>
    </p:extLst>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769</Words>
  <Application>Microsoft Office PowerPoint</Application>
  <PresentationFormat>On-screen Show (16:9)</PresentationFormat>
  <Paragraphs>164</Paragraphs>
  <Slides>14</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Comfortaa</vt:lpstr>
      <vt:lpstr>Courier New</vt:lpstr>
      <vt:lpstr>Arial</vt:lpstr>
      <vt:lpstr>Calibri</vt:lpstr>
      <vt:lpstr>Average</vt:lpstr>
      <vt:lpstr>Oswald</vt:lpstr>
      <vt:lpstr>Slate</vt:lpstr>
      <vt:lpstr>PowerPoint Presentation</vt:lpstr>
      <vt:lpstr>The Choice</vt:lpstr>
      <vt:lpstr>PowerPoint Presentation</vt:lpstr>
      <vt:lpstr>    Analysis of the Marketing Environment </vt:lpstr>
      <vt:lpstr>SWOT ANALYSIS</vt:lpstr>
      <vt:lpstr>PowerPoint Presentation</vt:lpstr>
      <vt:lpstr>PESTEL Analysis: </vt:lpstr>
      <vt:lpstr>PowerPoint Presentation</vt:lpstr>
      <vt:lpstr>5C Analysis</vt:lpstr>
      <vt:lpstr>Consumer Feedback </vt:lpstr>
      <vt:lpstr>Analysis of the Marketing Environment after Consumer Feedback</vt:lpstr>
      <vt:lpstr>Product Mix and Product Line Analysis</vt:lpstr>
      <vt:lpstr>Project Life Cycle </vt:lpstr>
      <vt:lpstr>Detailed action plan to revive Ajio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Pragati Kumari</dc:creator>
  <cp:lastModifiedBy>Pragati Kumari</cp:lastModifiedBy>
  <cp:revision>1</cp:revision>
  <dcterms:modified xsi:type="dcterms:W3CDTF">2023-09-13T02:26:13Z</dcterms:modified>
</cp:coreProperties>
</file>