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701" r:id="rId2"/>
    <p:sldId id="1699" r:id="rId3"/>
    <p:sldId id="170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F3F"/>
    <a:srgbClr val="F18017"/>
    <a:srgbClr val="FF8400"/>
    <a:srgbClr val="FEEB02"/>
    <a:srgbClr val="F37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54944-D75A-41D0-A1C6-790925AACAFA}" type="datetimeFigureOut">
              <a:rPr lang="en-SG" smtClean="0"/>
              <a:t>25/10/2020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91A61-EEE0-4955-9FCB-064458E029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9142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AC22-2D90-405B-938B-0B48E830F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4C9B0-30E7-4DB5-A9AC-D11391003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CB82-0E66-466A-873F-9E932FF2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CB36-3CB9-4F2F-9C72-1FEAFFC03635}" type="datetimeFigureOut">
              <a:rPr lang="en-SG" smtClean="0"/>
              <a:t>25/10/2020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1AF27-EC64-4CD0-B96C-E745284AA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37E02-623E-4304-88AD-4FE89C3F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9B80-8477-40AD-B9AE-6E87F8BB9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689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ECDB-19AB-430C-BCA7-A9837610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9A717-2FDE-4584-8BB1-526021BEB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0881F-9FAE-4B5D-8B34-41571AF9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CB36-3CB9-4F2F-9C72-1FEAFFC03635}" type="datetimeFigureOut">
              <a:rPr lang="en-SG" smtClean="0"/>
              <a:t>25/10/2020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C0C7F-9BA7-440D-B2A0-9CEAA89F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DF954-5EAE-4805-8EB4-FE3120CD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9B80-8477-40AD-B9AE-6E87F8BB9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829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A612B-A309-4CB3-BC28-3FA9FA9BE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2C790-2253-4830-AB69-2A1C171E6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868DE-CA33-4EA2-B096-D8B9AE19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CB36-3CB9-4F2F-9C72-1FEAFFC03635}" type="datetimeFigureOut">
              <a:rPr lang="en-SG" smtClean="0"/>
              <a:t>25/10/2020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1CB73-B776-4137-B257-A3ED1F5AB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3969E-10B9-4358-BF7A-14A8EB34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9B80-8477-40AD-B9AE-6E87F8BB9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744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24A4-6E29-4637-96F8-06E37C1C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E6CAA-54FE-40B5-B711-0AA0872DF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B2FFC-72CA-4E99-8DFA-6412179AE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CB36-3CB9-4F2F-9C72-1FEAFFC03635}" type="datetimeFigureOut">
              <a:rPr lang="en-SG" smtClean="0"/>
              <a:t>25/10/2020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361D5-14E7-487D-8278-568D41AC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6C988-FD1D-44CB-ADAB-A820E1E5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9B80-8477-40AD-B9AE-6E87F8BB9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779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B2B7-A4B7-4CE5-B467-9B5691E68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C1F59-28F0-49DE-86B5-71DEC2768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00263-D4A5-44BC-B9E7-148491A94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CB36-3CB9-4F2F-9C72-1FEAFFC03635}" type="datetimeFigureOut">
              <a:rPr lang="en-SG" smtClean="0"/>
              <a:t>25/10/2020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229A1-DD20-4A63-8EA9-2BDD08F2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1A2BA-BD98-4A9F-B428-0814A596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9B80-8477-40AD-B9AE-6E87F8BB9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20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1A72-25BC-4628-A226-25327A57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B0780-1578-4910-ABB0-62CEF1C13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B8DFC-8318-4D2A-A784-FECD9C542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59194-5259-4467-B057-E6E52AA1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CB36-3CB9-4F2F-9C72-1FEAFFC03635}" type="datetimeFigureOut">
              <a:rPr lang="en-SG" smtClean="0"/>
              <a:t>25/10/2020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D29AF-C451-4D01-91CD-2420CE2F2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06DA2-1612-49D9-BB61-DB5309BE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9B80-8477-40AD-B9AE-6E87F8BB9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329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23DD-F742-46BF-954A-A7C629C38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4EB25-FDDB-41A3-83A5-4702FDA20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6955F-5847-40EA-A947-46077EE9B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47610-1F5F-4F1D-87DA-4D3AA30E8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9A943-562A-4988-BA5B-4EBC6EBD6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575AA3-2B1B-4D6F-8EAD-604DCD9E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CB36-3CB9-4F2F-9C72-1FEAFFC03635}" type="datetimeFigureOut">
              <a:rPr lang="en-SG" smtClean="0"/>
              <a:t>25/10/2020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E7D76-37B3-4FB7-870A-EF96CF44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115AF-09BE-4455-A24D-23BB5A34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9B80-8477-40AD-B9AE-6E87F8BB9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96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6E9B-E14C-419E-979B-0DEFE3F3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4F5B74-61CE-46BF-85ED-28384979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CB36-3CB9-4F2F-9C72-1FEAFFC03635}" type="datetimeFigureOut">
              <a:rPr lang="en-SG" smtClean="0"/>
              <a:t>25/10/2020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CD4D4-4343-443F-9A5F-42D4C944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98A2A-4A36-4BBE-B82F-46CB7AC1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9B80-8477-40AD-B9AE-6E87F8BB9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17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731ED3-6F8A-4AE8-B9AA-785A84B7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CB36-3CB9-4F2F-9C72-1FEAFFC03635}" type="datetimeFigureOut">
              <a:rPr lang="en-SG" smtClean="0"/>
              <a:t>25/10/2020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E0DA9-F58E-4644-8B20-1C359EF0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C2ADC-7C45-4A81-B695-26DF4E2C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9B80-8477-40AD-B9AE-6E87F8BB9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514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3DDE-300F-42E5-98E0-CE125C90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57451-C422-4BE3-A0DF-FC4B6260A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FDAC8-80B5-4F4F-9F74-C6B461AB9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B36E5-E111-4B36-B486-08B21FBC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CB36-3CB9-4F2F-9C72-1FEAFFC03635}" type="datetimeFigureOut">
              <a:rPr lang="en-SG" smtClean="0"/>
              <a:t>25/10/2020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5C32A-E0B8-4FD4-8D1D-9CE9E453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17634-334F-4288-82AE-DC3B956F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9B80-8477-40AD-B9AE-6E87F8BB9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884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2AA3-DA64-43FA-87D3-30B6CB7F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B24369-68AC-4F75-A956-513BFD3C7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4544F-D0BD-4301-B59B-E74E3F11D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8E29D-709E-4F42-8BD0-22BE993C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CB36-3CB9-4F2F-9C72-1FEAFFC03635}" type="datetimeFigureOut">
              <a:rPr lang="en-SG" smtClean="0"/>
              <a:t>25/10/2020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F782A-89E9-4C27-8991-BA75050A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1127E-258D-4133-83FF-E675EDE2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9B80-8477-40AD-B9AE-6E87F8BB9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744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AC6D4-A387-48FF-A886-28215BF96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F5E9D-CC42-4DE0-80D2-E2B9905AF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8DD03-1DC9-43EC-965C-1250C32BC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2CB36-3CB9-4F2F-9C72-1FEAFFC03635}" type="datetimeFigureOut">
              <a:rPr lang="en-SG" smtClean="0"/>
              <a:t>25/10/2020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7CBC0-0E1B-4B8B-BE47-86851DF3C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D3E81-55D2-45EE-9B91-2801EA0FF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29B80-8477-40AD-B9AE-6E87F8BB9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537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conomictimes.indiatimes.com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portrait">
            <a:extLst>
              <a:ext uri="{FF2B5EF4-FFF2-40B4-BE49-F238E27FC236}">
                <a16:creationId xmlns:a16="http://schemas.microsoft.com/office/drawing/2014/main" id="{81C80765-B74C-4780-A92D-43EEC24B7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707" y="2860363"/>
            <a:ext cx="3997637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AD4C86C-4BEF-47C7-A15E-3F5372D68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73" y="98431"/>
            <a:ext cx="11634053" cy="229772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9C9CF80-7E60-4C51-A07D-D6980EF4F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7" y="2860362"/>
            <a:ext cx="3997637" cy="149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C0D88FCC-86EB-4B28-BD6E-C2CB66328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570477"/>
              </p:ext>
            </p:extLst>
          </p:nvPr>
        </p:nvGraphicFramePr>
        <p:xfrm>
          <a:off x="6258358" y="2860362"/>
          <a:ext cx="5654668" cy="2549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125">
                  <a:extLst>
                    <a:ext uri="{9D8B030D-6E8A-4147-A177-3AD203B41FA5}">
                      <a16:colId xmlns:a16="http://schemas.microsoft.com/office/drawing/2014/main" val="2970816289"/>
                    </a:ext>
                  </a:extLst>
                </a:gridCol>
                <a:gridCol w="4019543">
                  <a:extLst>
                    <a:ext uri="{9D8B030D-6E8A-4147-A177-3AD203B41FA5}">
                      <a16:colId xmlns:a16="http://schemas.microsoft.com/office/drawing/2014/main" val="1389794540"/>
                    </a:ext>
                  </a:extLst>
                </a:gridCol>
              </a:tblGrid>
              <a:tr h="507031">
                <a:tc>
                  <a:txBody>
                    <a:bodyPr/>
                    <a:lstStyle/>
                    <a:p>
                      <a:r>
                        <a:rPr lang="en-US" sz="1800" b="0" dirty="0"/>
                        <a:t>Presented By</a:t>
                      </a:r>
                    </a:p>
                  </a:txBody>
                  <a:tcPr>
                    <a:solidFill>
                      <a:srgbClr val="FF84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Rahul Dhanawade</a:t>
                      </a:r>
                    </a:p>
                  </a:txBody>
                  <a:tcPr>
                    <a:solidFill>
                      <a:srgbClr val="FFC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34807"/>
                  </a:ext>
                </a:extLst>
              </a:tr>
              <a:tr h="519358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Registration ID</a:t>
                      </a:r>
                    </a:p>
                  </a:txBody>
                  <a:tcPr>
                    <a:solidFill>
                      <a:srgbClr val="F37F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RPACULT214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973859"/>
                  </a:ext>
                </a:extLst>
              </a:tr>
              <a:tr h="484734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Team Name</a:t>
                      </a:r>
                    </a:p>
                  </a:txBody>
                  <a:tcPr>
                    <a:solidFill>
                      <a:srgbClr val="F37F1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 RPA HUNTER</a:t>
                      </a:r>
                    </a:p>
                  </a:txBody>
                  <a:tcPr>
                    <a:solidFill>
                      <a:srgbClr val="FFC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984095"/>
                  </a:ext>
                </a:extLst>
              </a:tr>
              <a:tr h="1038715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Team Members</a:t>
                      </a:r>
                    </a:p>
                  </a:txBody>
                  <a:tcPr>
                    <a:solidFill>
                      <a:srgbClr val="F180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>
                    <a:solidFill>
                      <a:srgbClr val="FFC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29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46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EF1947-FAFD-4949-94CF-2B7E7D183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24722"/>
              </p:ext>
            </p:extLst>
          </p:nvPr>
        </p:nvGraphicFramePr>
        <p:xfrm>
          <a:off x="6400800" y="2992259"/>
          <a:ext cx="5311946" cy="1238197"/>
        </p:xfrm>
        <a:graphic>
          <a:graphicData uri="http://schemas.openxmlformats.org/drawingml/2006/table">
            <a:tbl>
              <a:tblPr/>
              <a:tblGrid>
                <a:gridCol w="2655973">
                  <a:extLst>
                    <a:ext uri="{9D8B030D-6E8A-4147-A177-3AD203B41FA5}">
                      <a16:colId xmlns:a16="http://schemas.microsoft.com/office/drawing/2014/main" val="4098734268"/>
                    </a:ext>
                  </a:extLst>
                </a:gridCol>
                <a:gridCol w="2655973">
                  <a:extLst>
                    <a:ext uri="{9D8B030D-6E8A-4147-A177-3AD203B41FA5}">
                      <a16:colId xmlns:a16="http://schemas.microsoft.com/office/drawing/2014/main" val="3533512649"/>
                    </a:ext>
                  </a:extLst>
                </a:gridCol>
              </a:tblGrid>
              <a:tr h="230021">
                <a:tc grid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Applications Used</a:t>
                      </a:r>
                      <a:endParaRPr lang="en-SG" sz="3200" dirty="0">
                        <a:effectLst/>
                      </a:endParaRPr>
                    </a:p>
                  </a:txBody>
                  <a:tcPr marL="6350" marR="6350" marT="6350" marB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69402"/>
                  </a:ext>
                </a:extLst>
              </a:tr>
              <a:tr h="23002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Name</a:t>
                      </a:r>
                      <a:endParaRPr lang="en-SG" sz="2800" dirty="0">
                        <a:effectLst/>
                      </a:endParaRPr>
                    </a:p>
                  </a:txBody>
                  <a:tcPr marL="6350" marR="6350" marT="6350" marB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Type</a:t>
                      </a:r>
                      <a:endParaRPr lang="en-SG" sz="2800" dirty="0">
                        <a:effectLst/>
                      </a:endParaRPr>
                    </a:p>
                  </a:txBody>
                  <a:tcPr marL="6350" marR="6350" marT="6350" marB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30843"/>
                  </a:ext>
                </a:extLst>
              </a:tr>
              <a:tr h="259385">
                <a:tc>
                  <a:txBody>
                    <a:bodyPr/>
                    <a:lstStyle/>
                    <a:p>
                      <a:pPr marL="0" algn="l" defTabSz="121917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           Google Chrome</a:t>
                      </a:r>
                      <a:endParaRPr lang="en-SG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Web Browser</a:t>
                      </a:r>
                      <a:endParaRPr lang="en-SG" sz="800" dirty="0">
                        <a:effectLst/>
                      </a:endParaRPr>
                    </a:p>
                  </a:txBody>
                  <a:tcPr marL="6350" marR="6350" marT="6350" marB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548316"/>
                  </a:ext>
                </a:extLst>
              </a:tr>
              <a:tr h="25938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            MS Excel</a:t>
                      </a:r>
                      <a:endParaRPr lang="en-SG" sz="800" dirty="0">
                        <a:effectLst/>
                      </a:endParaRPr>
                    </a:p>
                  </a:txBody>
                  <a:tcPr marL="6350" marR="6350" marT="6350" marB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Desktop Application</a:t>
                      </a:r>
                      <a:endParaRPr lang="en-SG" sz="800" dirty="0">
                        <a:effectLst/>
                      </a:endParaRPr>
                    </a:p>
                  </a:txBody>
                  <a:tcPr marL="6350" marR="6350" marT="6350" marB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339274"/>
                  </a:ext>
                </a:extLst>
              </a:tr>
              <a:tr h="25938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dirty="0">
                          <a:effectLst/>
                        </a:rPr>
                        <a:t>                      WhatsApp</a:t>
                      </a:r>
                    </a:p>
                  </a:txBody>
                  <a:tcPr marL="6350" marR="6350" marT="6350" marB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Web application</a:t>
                      </a:r>
                      <a:endParaRPr lang="en-SG" sz="800" dirty="0">
                        <a:effectLst/>
                      </a:endParaRPr>
                    </a:p>
                  </a:txBody>
                  <a:tcPr marL="6350" marR="6350" marT="6350" marB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489797"/>
                  </a:ext>
                </a:extLst>
              </a:tr>
            </a:tbl>
          </a:graphicData>
        </a:graphic>
      </p:graphicFrame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2820953A-94AF-414D-B477-66CE7B49C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76955"/>
              </p:ext>
            </p:extLst>
          </p:nvPr>
        </p:nvGraphicFramePr>
        <p:xfrm>
          <a:off x="6400800" y="4214898"/>
          <a:ext cx="5311945" cy="1839397"/>
        </p:xfrm>
        <a:graphic>
          <a:graphicData uri="http://schemas.openxmlformats.org/drawingml/2006/table">
            <a:tbl>
              <a:tblPr/>
              <a:tblGrid>
                <a:gridCol w="3983958">
                  <a:extLst>
                    <a:ext uri="{9D8B030D-6E8A-4147-A177-3AD203B41FA5}">
                      <a16:colId xmlns:a16="http://schemas.microsoft.com/office/drawing/2014/main" val="3589846913"/>
                    </a:ext>
                  </a:extLst>
                </a:gridCol>
                <a:gridCol w="1327987">
                  <a:extLst>
                    <a:ext uri="{9D8B030D-6E8A-4147-A177-3AD203B41FA5}">
                      <a16:colId xmlns:a16="http://schemas.microsoft.com/office/drawing/2014/main" val="3596061634"/>
                    </a:ext>
                  </a:extLst>
                </a:gridCol>
              </a:tblGrid>
              <a:tr h="197573">
                <a:tc grid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Estimated Benefits (Optional)</a:t>
                      </a:r>
                      <a:endParaRPr lang="en-SG" sz="3200" dirty="0">
                        <a:effectLst/>
                      </a:endParaRPr>
                    </a:p>
                  </a:txBody>
                  <a:tcPr marL="6350" marR="6350" marT="6350" marB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108380"/>
                  </a:ext>
                </a:extLst>
              </a:tr>
              <a:tr h="197573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Quantitative</a:t>
                      </a:r>
                      <a:endParaRPr lang="en-SG" sz="2800" dirty="0">
                        <a:effectLst/>
                      </a:endParaRPr>
                    </a:p>
                  </a:txBody>
                  <a:tcPr marL="6350" marR="6350" marT="6350" marB="63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113665"/>
                  </a:ext>
                </a:extLst>
              </a:tr>
              <a:tr h="1975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① Manual Processing time per case (min)</a:t>
                      </a:r>
                      <a:endParaRPr lang="en-US" sz="2800" dirty="0">
                        <a:effectLst/>
                      </a:endParaRPr>
                    </a:p>
                  </a:txBody>
                  <a:tcPr marL="6350" marR="6350" marT="6350" marB="63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30min approx.</a:t>
                      </a:r>
                      <a:endParaRPr lang="en-SG" sz="2800" dirty="0">
                        <a:effectLst/>
                      </a:endParaRPr>
                    </a:p>
                  </a:txBody>
                  <a:tcPr marL="6350" marR="6350" marT="6350" marB="63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309871"/>
                  </a:ext>
                </a:extLst>
              </a:tr>
              <a:tr h="1975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② Number of cases per month</a:t>
                      </a:r>
                      <a:endParaRPr lang="en-US" sz="2800" dirty="0">
                        <a:effectLst/>
                      </a:endParaRPr>
                    </a:p>
                  </a:txBody>
                  <a:tcPr marL="6350" marR="6350" marT="6350" marB="63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xx</a:t>
                      </a:r>
                      <a:endParaRPr lang="en-SG" sz="2800" dirty="0">
                        <a:effectLst/>
                      </a:endParaRPr>
                    </a:p>
                  </a:txBody>
                  <a:tcPr marL="6350" marR="6350" marT="6350" marB="63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55990"/>
                  </a:ext>
                </a:extLst>
              </a:tr>
              <a:tr h="1975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③ FTE capacity creation (①*②/9,600) </a:t>
                      </a:r>
                      <a:endParaRPr lang="en-SG" sz="2800" dirty="0">
                        <a:effectLst/>
                      </a:endParaRPr>
                    </a:p>
                  </a:txBody>
                  <a:tcPr marL="6350" marR="6350" marT="6350" marB="63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xx</a:t>
                      </a:r>
                      <a:endParaRPr lang="en-SG" sz="2800" dirty="0">
                        <a:effectLst/>
                      </a:endParaRPr>
                    </a:p>
                  </a:txBody>
                  <a:tcPr marL="6350" marR="6350" marT="6350" marB="63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610215"/>
                  </a:ext>
                </a:extLst>
              </a:tr>
              <a:tr h="197573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Qualitative</a:t>
                      </a:r>
                      <a:endParaRPr lang="en-SG" sz="2800" dirty="0">
                        <a:effectLst/>
                      </a:endParaRPr>
                    </a:p>
                  </a:txBody>
                  <a:tcPr marL="6350" marR="6350" marT="6350" marB="63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806337"/>
                  </a:ext>
                </a:extLst>
              </a:tr>
              <a:tr h="653959"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Comments:</a:t>
                      </a:r>
                      <a:endParaRPr lang="en-US" sz="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&lt;Reduced manual efforts in maintaining data integrity between legacy and modern systems&gt;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>
                        <a:effectLst/>
                      </a:endParaRPr>
                    </a:p>
                  </a:txBody>
                  <a:tcPr marL="6350" marR="6350" marT="6350" marB="63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547731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EDE585A0-1C3E-4083-B204-CC97C0428CB0}"/>
              </a:ext>
            </a:extLst>
          </p:cNvPr>
          <p:cNvSpPr/>
          <p:nvPr/>
        </p:nvSpPr>
        <p:spPr>
          <a:xfrm>
            <a:off x="762001" y="1676400"/>
            <a:ext cx="10950744" cy="2105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FFFFFF"/>
                </a:solidFill>
                <a:latin typeface="Verdana" panose="020B0604030504040204" pitchFamily="34" charset="0"/>
              </a:rPr>
              <a:t>Process</a:t>
            </a:r>
            <a:r>
              <a:rPr lang="en-US" sz="1100" dirty="0"/>
              <a:t> </a:t>
            </a:r>
            <a:r>
              <a:rPr lang="en-US" sz="900" b="1" dirty="0">
                <a:solidFill>
                  <a:srgbClr val="FFFFFF"/>
                </a:solidFill>
                <a:latin typeface="Verdana" panose="020B0604030504040204" pitchFamily="34" charset="0"/>
              </a:rPr>
              <a:t>Brief Description</a:t>
            </a:r>
            <a:endParaRPr lang="en-SG" sz="900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2" name="Title 3">
            <a:extLst>
              <a:ext uri="{FF2B5EF4-FFF2-40B4-BE49-F238E27FC236}">
                <a16:creationId xmlns:a16="http://schemas.microsoft.com/office/drawing/2014/main" id="{2A4DBDF8-7B85-4EC3-9DD3-5FD07FB2A1B0}"/>
              </a:ext>
            </a:extLst>
          </p:cNvPr>
          <p:cNvSpPr txBox="1">
            <a:spLocks/>
          </p:cNvSpPr>
          <p:nvPr/>
        </p:nvSpPr>
        <p:spPr>
          <a:xfrm>
            <a:off x="755575" y="39316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3600" b="1" kern="800" spc="-53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“The” RPACULT 2020 – Process Summary Report </a:t>
            </a:r>
            <a:endParaRPr lang="en-SG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C93769-86DF-4CE6-B347-4CA41FEE3BF5}"/>
              </a:ext>
            </a:extLst>
          </p:cNvPr>
          <p:cNvSpPr/>
          <p:nvPr/>
        </p:nvSpPr>
        <p:spPr>
          <a:xfrm>
            <a:off x="685801" y="762000"/>
            <a:ext cx="1219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900"/>
            </a:pPr>
            <a:r>
              <a:rPr lang="en-US" sz="1400" dirty="0"/>
              <a:t>Project Title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5B1E59-FE2B-4959-92DF-0D47B4B670F8}"/>
              </a:ext>
            </a:extLst>
          </p:cNvPr>
          <p:cNvSpPr txBox="1"/>
          <p:nvPr/>
        </p:nvSpPr>
        <p:spPr>
          <a:xfrm>
            <a:off x="2743201" y="782085"/>
            <a:ext cx="8963193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24292E"/>
                </a:solidFill>
                <a:effectLst/>
                <a:latin typeface="-apple-system"/>
              </a:rPr>
              <a:t>Get </a:t>
            </a:r>
            <a:r>
              <a:rPr lang="en-US" sz="1000" b="0" i="0">
                <a:solidFill>
                  <a:srgbClr val="24292E"/>
                </a:solidFill>
                <a:effectLst/>
                <a:latin typeface="-apple-system"/>
              </a:rPr>
              <a:t>stock prices </a:t>
            </a:r>
            <a:r>
              <a:rPr lang="en-US" sz="1000" b="0" i="0" dirty="0">
                <a:solidFill>
                  <a:srgbClr val="24292E"/>
                </a:solidFill>
                <a:effectLst/>
                <a:latin typeface="-apple-system"/>
              </a:rPr>
              <a:t>from web and send excel snap to </a:t>
            </a:r>
            <a:r>
              <a:rPr lang="en-US" sz="1000" dirty="0">
                <a:solidFill>
                  <a:srgbClr val="24292E"/>
                </a:solidFill>
                <a:latin typeface="-apple-system"/>
              </a:rPr>
              <a:t>user’s</a:t>
            </a:r>
            <a:r>
              <a:rPr lang="en-US" sz="1000" b="0" i="0" dirty="0">
                <a:solidFill>
                  <a:srgbClr val="24292E"/>
                </a:solidFill>
                <a:effectLst/>
                <a:latin typeface="-apple-system"/>
              </a:rPr>
              <a:t> WhatsApp.</a:t>
            </a:r>
            <a:endParaRPr lang="en-SG" sz="1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C018D3-F2BC-46F4-AEDC-5237754A7DA1}"/>
              </a:ext>
            </a:extLst>
          </p:cNvPr>
          <p:cNvSpPr/>
          <p:nvPr/>
        </p:nvSpPr>
        <p:spPr>
          <a:xfrm>
            <a:off x="762001" y="1886986"/>
            <a:ext cx="10944392" cy="87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i="0" dirty="0">
                <a:solidFill>
                  <a:srgbClr val="24292E"/>
                </a:solidFill>
                <a:effectLst/>
                <a:latin typeface="-apple-system"/>
              </a:rPr>
              <a:t>The aim of this project is to Open a browser, load web page: </a:t>
            </a:r>
            <a:r>
              <a:rPr lang="en-US" sz="1000" b="0" i="0" u="none" strike="noStrike" dirty="0">
                <a:effectLst/>
                <a:latin typeface="-apple-system"/>
                <a:hlinkClick r:id="rId2"/>
              </a:rPr>
              <a:t>https://economictimes.indiatimes.com</a:t>
            </a:r>
            <a:r>
              <a:rPr lang="en-US" sz="1000" b="0" i="0" dirty="0">
                <a:solidFill>
                  <a:srgbClr val="24292E"/>
                </a:solidFill>
                <a:effectLst/>
                <a:latin typeface="-apple-system"/>
              </a:rPr>
              <a:t>, search for stock prices of different companies and download there: face value, change, volume, open and previous close price and write back to Excel after writing take snap of this excel sheet and send to client on WhatsApp.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71BA47-0BB8-4D70-BA4E-F99537F49EF2}"/>
              </a:ext>
            </a:extLst>
          </p:cNvPr>
          <p:cNvSpPr/>
          <p:nvPr/>
        </p:nvSpPr>
        <p:spPr>
          <a:xfrm>
            <a:off x="685800" y="1216223"/>
            <a:ext cx="205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900"/>
            </a:pPr>
            <a:r>
              <a:rPr lang="en-US" sz="1400" dirty="0"/>
              <a:t>Automation Tool Used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3A813E-2F7A-4D33-840C-54C66920F378}"/>
              </a:ext>
            </a:extLst>
          </p:cNvPr>
          <p:cNvSpPr txBox="1"/>
          <p:nvPr/>
        </p:nvSpPr>
        <p:spPr>
          <a:xfrm>
            <a:off x="2743200" y="1203427"/>
            <a:ext cx="8963193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Techforce.ai</a:t>
            </a:r>
            <a:endParaRPr lang="en-SG" sz="10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60F432-C091-4CBF-B800-66CA2DD88C8D}"/>
              </a:ext>
            </a:extLst>
          </p:cNvPr>
          <p:cNvSpPr/>
          <p:nvPr/>
        </p:nvSpPr>
        <p:spPr>
          <a:xfrm>
            <a:off x="789075" y="3350684"/>
            <a:ext cx="1192126" cy="428984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Gathering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B6E83B2-3B73-4F1B-86E9-FDE21C7B1769}"/>
              </a:ext>
            </a:extLst>
          </p:cNvPr>
          <p:cNvSpPr/>
          <p:nvPr/>
        </p:nvSpPr>
        <p:spPr>
          <a:xfrm>
            <a:off x="1295400" y="3786145"/>
            <a:ext cx="228600" cy="300814"/>
          </a:xfrm>
          <a:prstGeom prst="downArrow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5A8FBC5-CDDD-449A-A0B8-E65FF33830FB}"/>
              </a:ext>
            </a:extLst>
          </p:cNvPr>
          <p:cNvSpPr/>
          <p:nvPr/>
        </p:nvSpPr>
        <p:spPr>
          <a:xfrm>
            <a:off x="789075" y="4091960"/>
            <a:ext cx="1192126" cy="428984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Processing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F52F301-CF33-4196-8FB3-57DF79E6D470}"/>
              </a:ext>
            </a:extLst>
          </p:cNvPr>
          <p:cNvSpPr/>
          <p:nvPr/>
        </p:nvSpPr>
        <p:spPr>
          <a:xfrm>
            <a:off x="1295400" y="4527421"/>
            <a:ext cx="228600" cy="300814"/>
          </a:xfrm>
          <a:prstGeom prst="downArrow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68D3A08-4083-4E7E-9BC4-5DBDFDAC9FDF}"/>
              </a:ext>
            </a:extLst>
          </p:cNvPr>
          <p:cNvSpPr/>
          <p:nvPr/>
        </p:nvSpPr>
        <p:spPr>
          <a:xfrm>
            <a:off x="789074" y="4858636"/>
            <a:ext cx="1192126" cy="428984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Application Interaction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22C24915-8C7D-49A0-81EA-B71B52170467}"/>
              </a:ext>
            </a:extLst>
          </p:cNvPr>
          <p:cNvSpPr/>
          <p:nvPr/>
        </p:nvSpPr>
        <p:spPr>
          <a:xfrm>
            <a:off x="1295399" y="5294097"/>
            <a:ext cx="228600" cy="300814"/>
          </a:xfrm>
          <a:prstGeom prst="downArrow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71FF4F2-6D70-4E85-A451-14FDAEAAFAB5}"/>
              </a:ext>
            </a:extLst>
          </p:cNvPr>
          <p:cNvSpPr/>
          <p:nvPr/>
        </p:nvSpPr>
        <p:spPr>
          <a:xfrm>
            <a:off x="789075" y="5614564"/>
            <a:ext cx="1192126" cy="428984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Robot Outcome</a:t>
            </a:r>
            <a:endParaRPr lang="en-SG" sz="1200" dirty="0">
              <a:solidFill>
                <a:schemeClr val="tx1"/>
              </a:solidFill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90F3E3BC-EC93-4740-AB51-ED550D71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107126"/>
              </p:ext>
            </p:extLst>
          </p:nvPr>
        </p:nvGraphicFramePr>
        <p:xfrm>
          <a:off x="770468" y="2986613"/>
          <a:ext cx="5325532" cy="230021"/>
        </p:xfrm>
        <a:graphic>
          <a:graphicData uri="http://schemas.openxmlformats.org/drawingml/2006/table">
            <a:tbl>
              <a:tblPr/>
              <a:tblGrid>
                <a:gridCol w="5325532">
                  <a:extLst>
                    <a:ext uri="{9D8B030D-6E8A-4147-A177-3AD203B41FA5}">
                      <a16:colId xmlns:a16="http://schemas.microsoft.com/office/drawing/2014/main" val="4098734268"/>
                    </a:ext>
                  </a:extLst>
                </a:gridCol>
              </a:tblGrid>
              <a:tr h="23002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Robot To-Be Design Insight</a:t>
                      </a:r>
                      <a:endParaRPr lang="en-SG" sz="3200" dirty="0">
                        <a:effectLst/>
                      </a:endParaRPr>
                    </a:p>
                  </a:txBody>
                  <a:tcPr marL="6350" marR="6350" marT="6350" marB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69402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11C3FD8C-075E-41D1-8709-955956A440CD}"/>
              </a:ext>
            </a:extLst>
          </p:cNvPr>
          <p:cNvSpPr/>
          <p:nvPr/>
        </p:nvSpPr>
        <p:spPr>
          <a:xfrm>
            <a:off x="2286000" y="3394159"/>
            <a:ext cx="3810000" cy="428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&lt;store company names In excel file &gt;</a:t>
            </a:r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534B1A-DE68-42E7-97C4-92C4415EE1E8}"/>
              </a:ext>
            </a:extLst>
          </p:cNvPr>
          <p:cNvSpPr/>
          <p:nvPr/>
        </p:nvSpPr>
        <p:spPr>
          <a:xfrm>
            <a:off x="2286000" y="4157654"/>
            <a:ext cx="3810000" cy="428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&lt;take this names and search for stock prices and different aspects on </a:t>
            </a:r>
            <a:r>
              <a:rPr lang="en-IN" sz="1000" b="0" i="0" dirty="0">
                <a:solidFill>
                  <a:srgbClr val="24292E"/>
                </a:solidFill>
                <a:effectLst/>
                <a:latin typeface="-apple-system"/>
              </a:rPr>
              <a:t> </a:t>
            </a:r>
            <a:r>
              <a:rPr lang="en-IN" sz="1000" dirty="0">
                <a:latin typeface="-apple-system"/>
                <a:hlinkClick r:id="rId2"/>
              </a:rPr>
              <a:t>https://economictimes.indiatimes.com</a:t>
            </a:r>
            <a:r>
              <a:rPr lang="en-US" sz="1000" dirty="0">
                <a:solidFill>
                  <a:schemeClr val="tx1"/>
                </a:solidFill>
                <a:latin typeface="-apple-system"/>
              </a:rPr>
              <a:t> and get all values from there&gt;</a:t>
            </a:r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902788-63BB-4582-BC65-0541C2AA21F8}"/>
              </a:ext>
            </a:extLst>
          </p:cNvPr>
          <p:cNvSpPr/>
          <p:nvPr/>
        </p:nvSpPr>
        <p:spPr>
          <a:xfrm>
            <a:off x="2286000" y="4858636"/>
            <a:ext cx="3810000" cy="428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&lt;excel is used to store input data and chrome is used for website operation and finally WhatsApp is used to send snap&gt;</a:t>
            </a:r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8F52D8-5EA1-41D1-B0F6-327B06E4B59D}"/>
              </a:ext>
            </a:extLst>
          </p:cNvPr>
          <p:cNvSpPr/>
          <p:nvPr/>
        </p:nvSpPr>
        <p:spPr>
          <a:xfrm>
            <a:off x="2286000" y="5527659"/>
            <a:ext cx="3810000" cy="428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&lt;Robot can send daily/periodically report of changes in stock prices and other elements so user can check accordingly through WhatsApp, so he doesn’t need to open sites and check again. &gt;</a:t>
            </a:r>
            <a:endParaRPr lang="en-SG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463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1C00CF-AEE6-442F-9E35-AB3CBF67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Diagrams</a:t>
            </a:r>
            <a:r>
              <a:rPr lang="en-US"/>
              <a:t>/Details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06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297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Additional Diagrams/Details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V. C. Goel</dc:creator>
  <cp:lastModifiedBy>Rahul S Dhanawade</cp:lastModifiedBy>
  <cp:revision>9</cp:revision>
  <dcterms:created xsi:type="dcterms:W3CDTF">2020-10-10T04:21:21Z</dcterms:created>
  <dcterms:modified xsi:type="dcterms:W3CDTF">2020-10-25T11:54:22Z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fae8262-b78e-4366-8929-a5d6aac95320_Enabled">
    <vt:lpwstr>true</vt:lpwstr>
  </property>
  <property fmtid="{D5CDD505-2E9C-101B-9397-08002B2CF9AE}" pid="3" name="MSIP_Label_5fae8262-b78e-4366-8929-a5d6aac95320_SetDate">
    <vt:lpwstr>2020-10-10T04:27:18Z</vt:lpwstr>
  </property>
  <property fmtid="{D5CDD505-2E9C-101B-9397-08002B2CF9AE}" pid="4" name="MSIP_Label_5fae8262-b78e-4366-8929-a5d6aac95320_Method">
    <vt:lpwstr>Standard</vt:lpwstr>
  </property>
  <property fmtid="{D5CDD505-2E9C-101B-9397-08002B2CF9AE}" pid="5" name="MSIP_Label_5fae8262-b78e-4366-8929-a5d6aac95320_Name">
    <vt:lpwstr>5fae8262-b78e-4366-8929-a5d6aac95320</vt:lpwstr>
  </property>
  <property fmtid="{D5CDD505-2E9C-101B-9397-08002B2CF9AE}" pid="6" name="MSIP_Label_5fae8262-b78e-4366-8929-a5d6aac95320_SiteId">
    <vt:lpwstr>cf36141c-ddd7-45a7-b073-111f66d0b30c</vt:lpwstr>
  </property>
  <property fmtid="{D5CDD505-2E9C-101B-9397-08002B2CF9AE}" pid="7" name="MSIP_Label_5fae8262-b78e-4366-8929-a5d6aac95320_ActionId">
    <vt:lpwstr>7c2104e4-6e0a-4850-8908-27263ef59ba5</vt:lpwstr>
  </property>
  <property fmtid="{D5CDD505-2E9C-101B-9397-08002B2CF9AE}" pid="8" name="MSIP_Label_5fae8262-b78e-4366-8929-a5d6aac95320_ContentBits">
    <vt:lpwstr>0</vt:lpwstr>
  </property>
</Properties>
</file>