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63f059a2e5bd79c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63f059a2e5bd79c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63f059a2e5bd79c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3f059a2e5bd79c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793954cd926d997d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93954cd926d997d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793954cd926d997d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93954cd926d997d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717583" y="0"/>
            <a:ext cx="914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u="sng">
                <a:latin typeface="Impact"/>
                <a:ea typeface="Impact"/>
                <a:cs typeface="Impact"/>
                <a:sym typeface="Impact"/>
              </a:rPr>
              <a:t>Smart Water Management</a:t>
            </a:r>
            <a:endParaRPr sz="2500" u="sng">
              <a:latin typeface="Impact"/>
              <a:ea typeface="Impact"/>
              <a:cs typeface="Impact"/>
              <a:sym typeface="Impact"/>
            </a:endParaRPr>
          </a:p>
        </p:txBody>
      </p:sp>
      <p:sp>
        <p:nvSpPr>
          <p:cNvPr id="55" name="Google Shape;55;p13"/>
          <p:cNvSpPr txBox="1"/>
          <p:nvPr/>
        </p:nvSpPr>
        <p:spPr>
          <a:xfrm>
            <a:off x="535213" y="1060187"/>
            <a:ext cx="914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t>What is IoT Smart Water Management?</a:t>
            </a:r>
            <a:endParaRPr sz="2000"/>
          </a:p>
        </p:txBody>
      </p:sp>
      <p:sp>
        <p:nvSpPr>
          <p:cNvPr id="56" name="Google Shape;56;p13"/>
          <p:cNvSpPr txBox="1"/>
          <p:nvPr/>
        </p:nvSpPr>
        <p:spPr>
          <a:xfrm>
            <a:off x="0" y="2043545"/>
            <a:ext cx="91440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7" name="Google Shape;57;p13"/>
          <p:cNvSpPr txBox="1"/>
          <p:nvPr/>
        </p:nvSpPr>
        <p:spPr>
          <a:xfrm>
            <a:off x="1093350" y="1719656"/>
            <a:ext cx="6957300" cy="81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IoT-based water management system is a process of planning, allocating, and monitoring water resources and maintaining related equipment like pipes and pumps through IoT hardware and software.</a:t>
            </a:r>
            <a:endParaRPr/>
          </a:p>
        </p:txBody>
      </p:sp>
      <p:sp>
        <p:nvSpPr>
          <p:cNvPr id="58" name="Google Shape;58;p13"/>
          <p:cNvSpPr txBox="1"/>
          <p:nvPr/>
        </p:nvSpPr>
        <p:spPr>
          <a:xfrm>
            <a:off x="1213225" y="3003030"/>
            <a:ext cx="77880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IoT-enabled water management systems use sensors, controllers, meters, and other devices connected to mobile, web apps, and data processing and analysis tools. All this creates a platform for efficient water supply management, freshwater quality checking, pollution detection, and more.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673633" y="282800"/>
            <a:ext cx="914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u="sng"/>
              <a:t>smart water management system work</a:t>
            </a:r>
            <a:endParaRPr sz="2000" u="sng"/>
          </a:p>
        </p:txBody>
      </p:sp>
      <p:sp>
        <p:nvSpPr>
          <p:cNvPr id="64" name="Google Shape;64;p14"/>
          <p:cNvSpPr txBox="1"/>
          <p:nvPr/>
        </p:nvSpPr>
        <p:spPr>
          <a:xfrm>
            <a:off x="1263851" y="775402"/>
            <a:ext cx="71238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IoT devices and sensors attached to the pipes and pumps collect real-time data on water temperature, level, flow, etc. Then, they transmit this data via the Internet to a cloud server for further processing and analysis. The insights obtained contribute to proper water resources management and equipment maintenance.</a:t>
            </a:r>
            <a:endParaRPr/>
          </a:p>
        </p:txBody>
      </p:sp>
      <p:sp>
        <p:nvSpPr>
          <p:cNvPr id="65" name="Google Shape;65;p14"/>
          <p:cNvSpPr txBox="1"/>
          <p:nvPr/>
        </p:nvSpPr>
        <p:spPr>
          <a:xfrm>
            <a:off x="673633" y="1806802"/>
            <a:ext cx="6473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u="sng"/>
              <a:t>Main Benefits of IoT Water Management Systems</a:t>
            </a:r>
            <a:endParaRPr sz="2000" u="sng"/>
          </a:p>
        </p:txBody>
      </p:sp>
      <p:sp>
        <p:nvSpPr>
          <p:cNvPr id="66" name="Google Shape;66;p14"/>
          <p:cNvSpPr txBox="1"/>
          <p:nvPr/>
        </p:nvSpPr>
        <p:spPr>
          <a:xfrm>
            <a:off x="1263850" y="2299400"/>
            <a:ext cx="7123800" cy="124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Internet of Things in smart water management works well for various stakeholders, including businesses, governments, and consumers. It facilitates sustainability and efficiency and provides valuable insights into water resources and associated equipment. Other benefits of IoT-powered smart water management systems for agriculture are as follows:</a:t>
            </a:r>
            <a:endParaRPr/>
          </a:p>
        </p:txBody>
      </p:sp>
      <p:sp>
        <p:nvSpPr>
          <p:cNvPr id="67" name="Google Shape;67;p14"/>
          <p:cNvSpPr txBox="1"/>
          <p:nvPr/>
        </p:nvSpPr>
        <p:spPr>
          <a:xfrm>
            <a:off x="899250" y="3542302"/>
            <a:ext cx="7345500" cy="1454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a:t>Real-Time Water Consumption Analysis</a:t>
            </a:r>
            <a:endParaRPr/>
          </a:p>
          <a:p>
            <a:pPr indent="-317500" lvl="0" marL="457200" rtl="0" algn="l">
              <a:spcBef>
                <a:spcPts val="0"/>
              </a:spcBef>
              <a:spcAft>
                <a:spcPts val="0"/>
              </a:spcAft>
              <a:buSzPts val="1400"/>
              <a:buAutoNum type="arabicPeriod"/>
            </a:pPr>
            <a:r>
              <a:rPr lang="en"/>
              <a:t>Reduced Equipment Maintenance Expenses</a:t>
            </a:r>
            <a:endParaRPr/>
          </a:p>
          <a:p>
            <a:pPr indent="-317500" lvl="0" marL="457200" rtl="0" algn="l">
              <a:spcBef>
                <a:spcPts val="0"/>
              </a:spcBef>
              <a:spcAft>
                <a:spcPts val="0"/>
              </a:spcAft>
              <a:buSzPts val="1400"/>
              <a:buAutoNum type="arabicPeriod"/>
            </a:pPr>
            <a:r>
              <a:rPr lang="en"/>
              <a:t>Transparency and Better Communication Among Stakeholders</a:t>
            </a:r>
            <a:endParaRPr/>
          </a:p>
          <a:p>
            <a:pPr indent="-317500" lvl="0" marL="457200" rtl="0" algn="l">
              <a:spcBef>
                <a:spcPts val="0"/>
              </a:spcBef>
              <a:spcAft>
                <a:spcPts val="0"/>
              </a:spcAft>
              <a:buSzPts val="1400"/>
              <a:buAutoNum type="arabicPeriod"/>
            </a:pPr>
            <a:r>
              <a:rPr lang="en"/>
              <a:t>Remote Monitoring</a:t>
            </a:r>
            <a:endParaRPr/>
          </a:p>
          <a:p>
            <a:pPr indent="-317500" lvl="0" marL="457200" rtl="0" algn="l">
              <a:spcBef>
                <a:spcPts val="0"/>
              </a:spcBef>
              <a:spcAft>
                <a:spcPts val="0"/>
              </a:spcAft>
              <a:buSzPts val="1400"/>
              <a:buAutoNum type="arabicPeriod"/>
            </a:pPr>
            <a:r>
              <a:rPr lang="en"/>
              <a:t>Automation and Optimized Human Resources Use</a:t>
            </a:r>
            <a:endParaRPr/>
          </a:p>
          <a:p>
            <a:pPr indent="-317500" lvl="0" marL="457200" rtl="0" algn="l">
              <a:spcBef>
                <a:spcPts val="0"/>
              </a:spcBef>
              <a:spcAft>
                <a:spcPts val="0"/>
              </a:spcAft>
              <a:buSzPts val="1400"/>
              <a:buAutoNum type="arabicPeriod"/>
            </a:pPr>
            <a:r>
              <a:rPr lang="en"/>
              <a:t>Reduced Risks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nvSpPr>
        <p:spPr>
          <a:xfrm rot="790">
            <a:off x="466048" y="509628"/>
            <a:ext cx="914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u="sng"/>
              <a:t>IoT Solutions in Water Management Systems</a:t>
            </a:r>
            <a:endParaRPr sz="2000" u="sng"/>
          </a:p>
        </p:txBody>
      </p:sp>
      <p:sp>
        <p:nvSpPr>
          <p:cNvPr id="73" name="Google Shape;73;p15"/>
          <p:cNvSpPr txBox="1"/>
          <p:nvPr/>
        </p:nvSpPr>
        <p:spPr>
          <a:xfrm>
            <a:off x="1056450" y="1003275"/>
            <a:ext cx="7031100" cy="60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There are various use cases of IoT water management solutions. Let’s consider the main ones.</a:t>
            </a:r>
            <a:endParaRPr/>
          </a:p>
        </p:txBody>
      </p:sp>
      <p:sp>
        <p:nvSpPr>
          <p:cNvPr id="74" name="Google Shape;74;p15"/>
          <p:cNvSpPr txBox="1"/>
          <p:nvPr/>
        </p:nvSpPr>
        <p:spPr>
          <a:xfrm>
            <a:off x="813750" y="1611375"/>
            <a:ext cx="7516500" cy="150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t>1. </a:t>
            </a:r>
            <a:r>
              <a:rPr lang="en" sz="1700"/>
              <a:t>Smart Irrigation</a:t>
            </a:r>
            <a:endParaRPr sz="1700"/>
          </a:p>
          <a:p>
            <a:pPr indent="0" lvl="0" marL="0" rtl="0" algn="l">
              <a:spcBef>
                <a:spcPts val="0"/>
              </a:spcBef>
              <a:spcAft>
                <a:spcPts val="0"/>
              </a:spcAft>
              <a:buNone/>
            </a:pPr>
            <a:r>
              <a:rPr lang="en"/>
              <a:t>          These IoT-based systems enable on-demand irrigation. They leverage sensors that check soil temperature and humidity, analyze weather forecasts, consider the watering calendar, and suggest the perfect irrigation strategy based on the collected data. Our 2Smart Standalone platform supports smart irrigation features, achieving the best plant health and yields.</a:t>
            </a:r>
            <a:endParaRPr/>
          </a:p>
        </p:txBody>
      </p:sp>
      <p:sp>
        <p:nvSpPr>
          <p:cNvPr id="75" name="Google Shape;75;p15"/>
          <p:cNvSpPr txBox="1"/>
          <p:nvPr/>
        </p:nvSpPr>
        <p:spPr>
          <a:xfrm>
            <a:off x="813750" y="3114075"/>
            <a:ext cx="6864300" cy="131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2. Water System Integrity</a:t>
            </a:r>
            <a:endParaRPr sz="1800"/>
          </a:p>
          <a:p>
            <a:pPr indent="0" lvl="0" marL="0" rtl="0" algn="l">
              <a:spcBef>
                <a:spcPts val="0"/>
              </a:spcBef>
              <a:spcAft>
                <a:spcPts val="0"/>
              </a:spcAft>
              <a:buNone/>
            </a:pPr>
            <a:r>
              <a:rPr lang="en"/>
              <a:t>          Other solutions in IoT smart water management include sensors that track damage in pipes and other assets. They help prevent leakages and water resource waste. There are plenty of such devices on the market, and Strips Drip by Sensative water leak and temperature sensor is one of them.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nvSpPr>
        <p:spPr>
          <a:xfrm>
            <a:off x="605249" y="378539"/>
            <a:ext cx="7933500" cy="173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3.</a:t>
            </a:r>
            <a:r>
              <a:rPr lang="en" sz="1800"/>
              <a:t>Smart Water Monitoring</a:t>
            </a:r>
            <a:endParaRPr sz="1800"/>
          </a:p>
          <a:p>
            <a:pPr indent="0" lvl="0" marL="0" rtl="0" algn="l">
              <a:spcBef>
                <a:spcPts val="0"/>
              </a:spcBef>
              <a:spcAft>
                <a:spcPts val="0"/>
              </a:spcAft>
              <a:buNone/>
            </a:pPr>
            <a:r>
              <a:rPr lang="en"/>
              <a:t>       Smart water monitoring systems include the water system integrity and irrigation features mentioned above. They also involve sensors for determining water quality, telemetry devices, tools for tracking rainwater, etc. All this enables water monitoring and subsequent effective decision-making based on the collected data. Our 2Smart Standalone solution is an example of such a system, as its architecture allows for connecting various water monitoring sensors via any protocol.</a:t>
            </a:r>
            <a:endParaRPr/>
          </a:p>
        </p:txBody>
      </p:sp>
      <p:sp>
        <p:nvSpPr>
          <p:cNvPr id="81" name="Google Shape;81;p16"/>
          <p:cNvSpPr txBox="1"/>
          <p:nvPr/>
        </p:nvSpPr>
        <p:spPr>
          <a:xfrm>
            <a:off x="717300" y="2111950"/>
            <a:ext cx="3854700" cy="279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4.Smart Water Management</a:t>
            </a:r>
            <a:endParaRPr sz="1800"/>
          </a:p>
          <a:p>
            <a:pPr indent="0" lvl="0" marL="0" rtl="0" algn="l">
              <a:spcBef>
                <a:spcPts val="0"/>
              </a:spcBef>
              <a:spcAft>
                <a:spcPts val="0"/>
              </a:spcAft>
              <a:buNone/>
            </a:pPr>
            <a:r>
              <a:rPr lang="en"/>
              <a:t>     A smart water management system using IoT technology includes various water monitoring devices and sensors combined with advanced data analytics tools. These can be smart metering, user dashboards, and custom solutions for water management automation. For example, 2Smart Standalone enables the creation of limitless automation scenarios like smart irrigation, leakage detection, or support of the required water condition parameters.</a:t>
            </a:r>
            <a:endParaRPr/>
          </a:p>
        </p:txBody>
      </p:sp>
      <p:pic>
        <p:nvPicPr>
          <p:cNvPr id="82" name="Google Shape;82;p16"/>
          <p:cNvPicPr preferRelativeResize="0"/>
          <p:nvPr/>
        </p:nvPicPr>
        <p:blipFill>
          <a:blip r:embed="rId3">
            <a:alphaModFix/>
          </a:blip>
          <a:stretch>
            <a:fillRect/>
          </a:stretch>
        </p:blipFill>
        <p:spPr>
          <a:xfrm>
            <a:off x="4724400" y="2264339"/>
            <a:ext cx="3409241" cy="27267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nvSpPr>
        <p:spPr>
          <a:xfrm>
            <a:off x="908702" y="344782"/>
            <a:ext cx="7326600" cy="197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u="sng"/>
              <a:t>Use Cases of Smart Water Management Systems Using IoT</a:t>
            </a:r>
            <a:endParaRPr sz="2000" u="sng"/>
          </a:p>
          <a:p>
            <a:pPr indent="0" lvl="0" marL="0" rtl="0" algn="l">
              <a:spcBef>
                <a:spcPts val="0"/>
              </a:spcBef>
              <a:spcAft>
                <a:spcPts val="0"/>
              </a:spcAft>
              <a:buNone/>
            </a:pPr>
            <a:r>
              <a:rPr lang="en"/>
              <a:t>      Applying IoT water management solutions in many sectors – from agriculture to urban management. Let’s look at some real-life examples of these technologies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1)Monitoring the Quality of River Water</a:t>
            </a:r>
            <a:endParaRPr/>
          </a:p>
          <a:p>
            <a:pPr indent="0" lvl="0" marL="0" rtl="0" algn="l">
              <a:spcBef>
                <a:spcPts val="0"/>
              </a:spcBef>
              <a:spcAft>
                <a:spcPts val="0"/>
              </a:spcAft>
              <a:buNone/>
            </a:pPr>
            <a:r>
              <a:rPr lang="en"/>
              <a:t>         2) Smart Dam Monitoring</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t/>
            </a:r>
            <a:endParaRPr/>
          </a:p>
        </p:txBody>
      </p:sp>
      <p:pic>
        <p:nvPicPr>
          <p:cNvPr id="88" name="Google Shape;88;p17"/>
          <p:cNvPicPr preferRelativeResize="0"/>
          <p:nvPr/>
        </p:nvPicPr>
        <p:blipFill>
          <a:blip r:embed="rId3">
            <a:alphaModFix/>
          </a:blip>
          <a:stretch>
            <a:fillRect/>
          </a:stretch>
        </p:blipFill>
        <p:spPr>
          <a:xfrm>
            <a:off x="842986" y="2318782"/>
            <a:ext cx="7458018" cy="25199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