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PT Sans Narrow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hzeiHsEeuctMKw3VRt+SrpcuFq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PTSansNarrow-bold.fntdata"/><Relationship Id="rId41" Type="http://schemas.openxmlformats.org/officeDocument/2006/relationships/font" Target="fonts/PTSansNarrow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NOTE: Arrow, and To-Be are animated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557b2e3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6b557b2e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b557b2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6b557b2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Shelby: As is, to be, full ERD, sql script for both reports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576cef2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7576cef2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576cef2c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7576cef2c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toy pictures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9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9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9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9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3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500900" y="1887237"/>
            <a:ext cx="76401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/>
              <a:t>School is Cool Inc. 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/>
              <a:t>Process &amp; Data Management </a:t>
            </a:r>
            <a:endParaRPr sz="4800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400"/>
              <a:t>Team 3: Abigail Guo, Shelby Iapoce-Lintz, Zhihao Jin, Giovana Kishi, Rahul Sinha, Haotian Zhao</a:t>
            </a:r>
            <a:endParaRPr b="1" sz="1400"/>
          </a:p>
        </p:txBody>
      </p:sp>
      <p:sp>
        <p:nvSpPr>
          <p:cNvPr id="68" name="Google Shape;6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5"/>
                </a:solidFill>
              </a:rPr>
              <a:t>As-Is</a:t>
            </a:r>
            <a:r>
              <a:rPr lang="en"/>
              <a:t>  								   </a:t>
            </a:r>
            <a:endParaRPr/>
          </a:p>
        </p:txBody>
      </p:sp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443325" y="1365575"/>
            <a:ext cx="3543300" cy="1624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Inefficient Order Placement:</a:t>
            </a:r>
            <a:endParaRPr b="1" i="0" sz="1400" u="sng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Sales reps do not have visibility  on available products before sales meetings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Need to involve order management team to check product availability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443325" y="3149425"/>
            <a:ext cx="3543300" cy="1353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High Cost Order Fulfillment:</a:t>
            </a:r>
            <a:endParaRPr b="1" i="0" sz="1400" u="sng" cap="none" strike="noStrike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Orders were sent out to customers in different shipments based on inventory levels in each warehouse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4870052" y="1360101"/>
            <a:ext cx="3462300" cy="1624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Seamless Order Placement:</a:t>
            </a:r>
            <a:endParaRPr b="1" i="0" sz="1400" u="sng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Grant sales teams access to inventory system or production schedule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Sales teams to have more autonomy in the entire process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4870052" y="3192069"/>
            <a:ext cx="3462300" cy="1348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Centralize Order Fulfillment:</a:t>
            </a:r>
            <a:endParaRPr b="1" i="0" sz="1400" u="sng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Designate one warehouse as a hub, and ship all products from that hub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Reduce costs and improve customer experience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4865151" y="445025"/>
            <a:ext cx="330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2"/>
                </a:solidFill>
              </a:rPr>
              <a:t>To-Be</a:t>
            </a:r>
            <a:r>
              <a:rPr lang="en"/>
              <a:t>								   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5400000">
            <a:off x="3942089" y="1945720"/>
            <a:ext cx="1050600" cy="4515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 rot="5400000">
            <a:off x="3953379" y="3530527"/>
            <a:ext cx="1050600" cy="4515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Management System</a:t>
            </a:r>
            <a:endParaRPr/>
          </a:p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ERD OVERVIEW </a:t>
            </a:r>
            <a:endParaRPr/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ERD Considerations</a:t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Ability to generate dynamic business reports for management/sales/warehouse teams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Database design, debugging and creation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Ease of viewing &amp; updating data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Reveal database problems easier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8775" y="660038"/>
            <a:ext cx="2548954" cy="382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Google Shape;191;p14"/>
          <p:cNvGrpSpPr/>
          <p:nvPr/>
        </p:nvGrpSpPr>
        <p:grpSpPr>
          <a:xfrm>
            <a:off x="227650" y="235500"/>
            <a:ext cx="2023800" cy="1127553"/>
            <a:chOff x="227650" y="387892"/>
            <a:chExt cx="2023800" cy="1188900"/>
          </a:xfrm>
        </p:grpSpPr>
        <p:sp>
          <p:nvSpPr>
            <p:cNvPr id="192" name="Google Shape;192;p14"/>
            <p:cNvSpPr txBox="1"/>
            <p:nvPr/>
          </p:nvSpPr>
          <p:spPr>
            <a:xfrm>
              <a:off x="227650" y="387892"/>
              <a:ext cx="2023800" cy="11889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</a:t>
              </a:r>
              <a:r>
                <a:rPr b="1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Sales_Rep_ID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Sales_Rep_Name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Sales_Rep_Salary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Sales_Rep_Email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227650" y="387892"/>
              <a:ext cx="2023800" cy="3372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SALES_REPRESENTATIVE</a:t>
              </a:r>
              <a:endParaRPr b="1" i="0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4" name="Google Shape;194;p14"/>
          <p:cNvGrpSpPr/>
          <p:nvPr/>
        </p:nvGrpSpPr>
        <p:grpSpPr>
          <a:xfrm>
            <a:off x="257200" y="1824889"/>
            <a:ext cx="1964700" cy="1045519"/>
            <a:chOff x="257200" y="1977300"/>
            <a:chExt cx="1964700" cy="1188900"/>
          </a:xfrm>
        </p:grpSpPr>
        <p:sp>
          <p:nvSpPr>
            <p:cNvPr id="195" name="Google Shape;195;p14"/>
            <p:cNvSpPr txBox="1"/>
            <p:nvPr/>
          </p:nvSpPr>
          <p:spPr>
            <a:xfrm>
              <a:off x="257200" y="1977300"/>
              <a:ext cx="1964700" cy="11889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</a:t>
              </a:r>
              <a:r>
                <a:rPr b="1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Customer_ID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Customer_Name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Customer_Email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FK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Sales_Rep_ID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14"/>
            <p:cNvSpPr txBox="1"/>
            <p:nvPr/>
          </p:nvSpPr>
          <p:spPr>
            <a:xfrm>
              <a:off x="257200" y="1977315"/>
              <a:ext cx="1964700" cy="3690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CUSTOMER</a:t>
              </a:r>
              <a:endParaRPr b="1" i="0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97" name="Google Shape;197;p14"/>
          <p:cNvCxnSpPr>
            <a:stCxn id="192" idx="2"/>
            <a:endCxn id="196" idx="0"/>
          </p:cNvCxnSpPr>
          <p:nvPr/>
        </p:nvCxnSpPr>
        <p:spPr>
          <a:xfrm>
            <a:off x="1239550" y="1363053"/>
            <a:ext cx="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4"/>
          <p:cNvSpPr txBox="1"/>
          <p:nvPr/>
        </p:nvSpPr>
        <p:spPr>
          <a:xfrm>
            <a:off x="6076400" y="1066513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1:M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6092950" y="1409250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1:1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0" name="Google Shape;200;p14"/>
          <p:cNvGrpSpPr/>
          <p:nvPr/>
        </p:nvGrpSpPr>
        <p:grpSpPr>
          <a:xfrm>
            <a:off x="257200" y="3374834"/>
            <a:ext cx="1964700" cy="1045519"/>
            <a:chOff x="-1121425" y="1952355"/>
            <a:chExt cx="1964700" cy="1188900"/>
          </a:xfrm>
        </p:grpSpPr>
        <p:sp>
          <p:nvSpPr>
            <p:cNvPr id="201" name="Google Shape;201;p14"/>
            <p:cNvSpPr txBox="1"/>
            <p:nvPr/>
          </p:nvSpPr>
          <p:spPr>
            <a:xfrm>
              <a:off x="-1121425" y="1952355"/>
              <a:ext cx="1964700" cy="1188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 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FK </a:t>
              </a:r>
              <a:r>
                <a:rPr b="1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Customer_ID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 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FK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Product_Quantity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Transaction_Revenue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-1121425" y="1952361"/>
              <a:ext cx="1964700" cy="3996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TRANSACTIONS</a:t>
              </a:r>
              <a:endParaRPr b="1" i="0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2732613" y="3130571"/>
            <a:ext cx="1964700" cy="1534056"/>
            <a:chOff x="-109612" y="2674095"/>
            <a:chExt cx="1964700" cy="874206"/>
          </a:xfrm>
        </p:grpSpPr>
        <p:sp>
          <p:nvSpPr>
            <p:cNvPr id="204" name="Google Shape;204;p14"/>
            <p:cNvSpPr txBox="1"/>
            <p:nvPr/>
          </p:nvSpPr>
          <p:spPr>
            <a:xfrm>
              <a:off x="-109612" y="2674101"/>
              <a:ext cx="1964700" cy="8742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 </a:t>
              </a:r>
              <a:r>
                <a:rPr b="1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Product_Name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Product_Launch_Date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Product_Price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 Product_Cost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Product_Line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FK         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Brand_ID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14"/>
            <p:cNvSpPr txBox="1"/>
            <p:nvPr/>
          </p:nvSpPr>
          <p:spPr>
            <a:xfrm>
              <a:off x="-109612" y="2674095"/>
              <a:ext cx="1964700" cy="1791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</a:t>
              </a:r>
              <a:endParaRPr b="1" i="0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7488574" y="2505675"/>
            <a:ext cx="1532185" cy="904910"/>
            <a:chOff x="2492756" y="2383874"/>
            <a:chExt cx="1964844" cy="1029009"/>
          </a:xfrm>
        </p:grpSpPr>
        <p:sp>
          <p:nvSpPr>
            <p:cNvPr id="207" name="Google Shape;207;p14"/>
            <p:cNvSpPr txBox="1"/>
            <p:nvPr/>
          </p:nvSpPr>
          <p:spPr>
            <a:xfrm>
              <a:off x="2492900" y="2383883"/>
              <a:ext cx="1964700" cy="10290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 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Brand_ID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Brand_Name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Brand_Category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208;p14"/>
            <p:cNvSpPr txBox="1"/>
            <p:nvPr/>
          </p:nvSpPr>
          <p:spPr>
            <a:xfrm>
              <a:off x="2492756" y="2383874"/>
              <a:ext cx="1964700" cy="3675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BRAND</a:t>
              </a:r>
              <a:endParaRPr b="1" i="0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5110600" y="1656538"/>
            <a:ext cx="1964700" cy="1045519"/>
            <a:chOff x="-1855500" y="1988601"/>
            <a:chExt cx="1964700" cy="1188900"/>
          </a:xfrm>
        </p:grpSpPr>
        <p:sp>
          <p:nvSpPr>
            <p:cNvPr id="210" name="Google Shape;210;p14"/>
            <p:cNvSpPr txBox="1"/>
            <p:nvPr/>
          </p:nvSpPr>
          <p:spPr>
            <a:xfrm>
              <a:off x="-1855500" y="1988601"/>
              <a:ext cx="1964700" cy="11889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 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Raw_Material_ID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Raw_Material_Name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Raw_Material_Cost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</a:t>
              </a:r>
              <a:endParaRPr b="1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FK        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Supplier_ID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-1855500" y="1988602"/>
              <a:ext cx="1964700" cy="4059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RAW_MATERIAL</a:t>
              </a:r>
              <a:endParaRPr b="1" i="0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2" name="Google Shape;212;p14"/>
          <p:cNvSpPr txBox="1"/>
          <p:nvPr/>
        </p:nvSpPr>
        <p:spPr>
          <a:xfrm>
            <a:off x="5110600" y="248875"/>
            <a:ext cx="1964700" cy="904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PK  </a:t>
            </a:r>
            <a:r>
              <a:rPr b="1" i="0" lang="en" sz="1000" u="none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Supplier_ID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Supplier_Name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Supplier_Quality_Evaluation</a:t>
            </a: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b="0" i="0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>
            <a:off x="2743413" y="245774"/>
            <a:ext cx="1964700" cy="904903"/>
            <a:chOff x="-433512" y="2406353"/>
            <a:chExt cx="1964700" cy="1029000"/>
          </a:xfrm>
        </p:grpSpPr>
        <p:sp>
          <p:nvSpPr>
            <p:cNvPr id="214" name="Google Shape;214;p14"/>
            <p:cNvSpPr txBox="1"/>
            <p:nvPr/>
          </p:nvSpPr>
          <p:spPr>
            <a:xfrm>
              <a:off x="-433512" y="2406353"/>
              <a:ext cx="1964700" cy="10290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</a:t>
              </a:r>
              <a:r>
                <a:rPr b="1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Warehouse_ID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Warehouse_Address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Warehouse_City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4"/>
            <p:cNvSpPr txBox="1"/>
            <p:nvPr/>
          </p:nvSpPr>
          <p:spPr>
            <a:xfrm>
              <a:off x="-433512" y="2406358"/>
              <a:ext cx="1964700" cy="3690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WAREHOUSE</a:t>
              </a:r>
              <a:endParaRPr b="1" i="0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6" name="Google Shape;216;p14"/>
          <p:cNvGrpSpPr/>
          <p:nvPr/>
        </p:nvGrpSpPr>
        <p:grpSpPr>
          <a:xfrm>
            <a:off x="2738025" y="1727577"/>
            <a:ext cx="1964700" cy="919376"/>
            <a:chOff x="-540575" y="2210863"/>
            <a:chExt cx="1964700" cy="1188900"/>
          </a:xfrm>
        </p:grpSpPr>
        <p:sp>
          <p:nvSpPr>
            <p:cNvPr id="217" name="Google Shape;217;p14"/>
            <p:cNvSpPr txBox="1"/>
            <p:nvPr/>
          </p:nvSpPr>
          <p:spPr>
            <a:xfrm>
              <a:off x="-540575" y="2210863"/>
              <a:ext cx="1964700" cy="1188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 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FK </a:t>
              </a: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Warehouse_ID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 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FK  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WH_Inventory_by_Product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4"/>
            <p:cNvSpPr txBox="1"/>
            <p:nvPr/>
          </p:nvSpPr>
          <p:spPr>
            <a:xfrm>
              <a:off x="-540575" y="2210878"/>
              <a:ext cx="1964700" cy="3690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WH_PRODUCT_DATA</a:t>
              </a:r>
              <a:endParaRPr b="1" i="0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9" name="Google Shape;219;p14"/>
          <p:cNvGrpSpPr/>
          <p:nvPr/>
        </p:nvGrpSpPr>
        <p:grpSpPr>
          <a:xfrm>
            <a:off x="5110600" y="3374827"/>
            <a:ext cx="1964700" cy="1045519"/>
            <a:chOff x="-154437" y="4008543"/>
            <a:chExt cx="1964700" cy="1188900"/>
          </a:xfrm>
        </p:grpSpPr>
        <p:sp>
          <p:nvSpPr>
            <p:cNvPr id="220" name="Google Shape;220;p14"/>
            <p:cNvSpPr txBox="1"/>
            <p:nvPr/>
          </p:nvSpPr>
          <p:spPr>
            <a:xfrm>
              <a:off x="-154437" y="4008543"/>
              <a:ext cx="1964700" cy="1188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 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FK </a:t>
              </a: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b="1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PK  </a:t>
              </a:r>
              <a:r>
                <a:rPr b="1" i="0" lang="en" sz="1000" u="none" cap="none" strike="noStrike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FK 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Raw_Material_ID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Product_RM_Quantity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Product_Cost_by_RM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Google Shape;221;p14"/>
            <p:cNvSpPr txBox="1"/>
            <p:nvPr/>
          </p:nvSpPr>
          <p:spPr>
            <a:xfrm>
              <a:off x="-154437" y="4008558"/>
              <a:ext cx="1964700" cy="369000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PRODUCT_COST</a:t>
              </a:r>
              <a:endParaRPr b="1" i="0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2" name="Google Shape;222;p14"/>
          <p:cNvSpPr txBox="1"/>
          <p:nvPr/>
        </p:nvSpPr>
        <p:spPr>
          <a:xfrm>
            <a:off x="5110600" y="248863"/>
            <a:ext cx="1964700" cy="3570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SUPPLIER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1239550" y="2810250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1:M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1239550" y="3162900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1:1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5" name="Google Shape;225;p14"/>
          <p:cNvCxnSpPr>
            <a:stCxn id="201" idx="3"/>
            <a:endCxn id="204" idx="1"/>
          </p:cNvCxnSpPr>
          <p:nvPr/>
        </p:nvCxnSpPr>
        <p:spPr>
          <a:xfrm>
            <a:off x="2221900" y="3897594"/>
            <a:ext cx="5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14"/>
          <p:cNvCxnSpPr>
            <a:stCxn id="223" idx="1"/>
            <a:endCxn id="202" idx="0"/>
          </p:cNvCxnSpPr>
          <p:nvPr/>
        </p:nvCxnSpPr>
        <p:spPr>
          <a:xfrm>
            <a:off x="1239550" y="2895000"/>
            <a:ext cx="0" cy="4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14"/>
          <p:cNvSpPr txBox="1"/>
          <p:nvPr/>
        </p:nvSpPr>
        <p:spPr>
          <a:xfrm>
            <a:off x="2521700" y="3430200"/>
            <a:ext cx="160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1:M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2172725" y="3413500"/>
            <a:ext cx="1608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1:1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4928550" y="3425300"/>
            <a:ext cx="1608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1:1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4655775" y="3408600"/>
            <a:ext cx="1608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1:M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1" name="Google Shape;231;p14"/>
          <p:cNvCxnSpPr>
            <a:stCxn id="204" idx="3"/>
            <a:endCxn id="220" idx="1"/>
          </p:cNvCxnSpPr>
          <p:nvPr/>
        </p:nvCxnSpPr>
        <p:spPr>
          <a:xfrm>
            <a:off x="4697313" y="3897604"/>
            <a:ext cx="41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14"/>
          <p:cNvCxnSpPr>
            <a:stCxn id="221" idx="0"/>
            <a:endCxn id="210" idx="2"/>
          </p:cNvCxnSpPr>
          <p:nvPr/>
        </p:nvCxnSpPr>
        <p:spPr>
          <a:xfrm rot="10800000">
            <a:off x="6092950" y="2701940"/>
            <a:ext cx="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4"/>
          <p:cNvSpPr txBox="1"/>
          <p:nvPr/>
        </p:nvSpPr>
        <p:spPr>
          <a:xfrm>
            <a:off x="6092900" y="3117150"/>
            <a:ext cx="451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1:1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6092950" y="2646950"/>
            <a:ext cx="413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1:M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5" name="Google Shape;235;p14"/>
          <p:cNvCxnSpPr>
            <a:stCxn id="212" idx="2"/>
            <a:endCxn id="211" idx="0"/>
          </p:cNvCxnSpPr>
          <p:nvPr/>
        </p:nvCxnSpPr>
        <p:spPr>
          <a:xfrm>
            <a:off x="6092950" y="1153675"/>
            <a:ext cx="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4"/>
          <p:cNvCxnSpPr>
            <a:stCxn id="214" idx="2"/>
            <a:endCxn id="218" idx="0"/>
          </p:cNvCxnSpPr>
          <p:nvPr/>
        </p:nvCxnSpPr>
        <p:spPr>
          <a:xfrm flipH="1">
            <a:off x="3720363" y="1150677"/>
            <a:ext cx="54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14"/>
          <p:cNvSpPr txBox="1"/>
          <p:nvPr/>
        </p:nvSpPr>
        <p:spPr>
          <a:xfrm>
            <a:off x="1239550" y="1313450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1:M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239550" y="1578738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1:1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3703075" y="1074438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1:M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3709275" y="1509300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1:1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1" name="Google Shape;241;p14"/>
          <p:cNvCxnSpPr>
            <a:stCxn id="217" idx="2"/>
            <a:endCxn id="205" idx="0"/>
          </p:cNvCxnSpPr>
          <p:nvPr/>
        </p:nvCxnSpPr>
        <p:spPr>
          <a:xfrm flipH="1">
            <a:off x="3714975" y="2646953"/>
            <a:ext cx="5400" cy="4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4"/>
          <p:cNvSpPr txBox="1"/>
          <p:nvPr/>
        </p:nvSpPr>
        <p:spPr>
          <a:xfrm>
            <a:off x="3703075" y="2549658"/>
            <a:ext cx="451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1:1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3714975" y="2885863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1:M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4" name="Google Shape;244;p14"/>
          <p:cNvCxnSpPr>
            <a:stCxn id="204" idx="2"/>
            <a:endCxn id="207" idx="2"/>
          </p:cNvCxnSpPr>
          <p:nvPr/>
        </p:nvCxnSpPr>
        <p:spPr>
          <a:xfrm rot="-5400000">
            <a:off x="5357913" y="1767677"/>
            <a:ext cx="1254000" cy="4539900"/>
          </a:xfrm>
          <a:prstGeom prst="bentConnector3">
            <a:avLst>
              <a:gd fmla="val -18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14"/>
          <p:cNvSpPr txBox="1"/>
          <p:nvPr/>
        </p:nvSpPr>
        <p:spPr>
          <a:xfrm>
            <a:off x="3647025" y="4664650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1:1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7955775" y="3353550"/>
            <a:ext cx="4515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1:M</a:t>
            </a:r>
            <a:endParaRPr b="0" i="0" sz="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7557613" y="317550"/>
            <a:ext cx="1394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ERD Key</a:t>
            </a:r>
            <a:endParaRPr b="1" i="0" sz="1200" u="sng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Associative Entity</a:t>
            </a:r>
            <a:endParaRPr b="1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Entity</a:t>
            </a:r>
            <a:endParaRPr b="0" i="0" sz="1000" u="none" cap="none" strike="noStrike">
              <a:solidFill>
                <a:schemeClr val="accent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Primary key</a:t>
            </a:r>
            <a:endParaRPr b="1" i="0" sz="1000" u="none" cap="none" strike="noStrike">
              <a:solidFill>
                <a:schemeClr val="accent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Foreign Key</a:t>
            </a:r>
            <a:endParaRPr b="1" i="0" sz="1000" u="none" cap="none" strike="noStrike">
              <a:solidFill>
                <a:schemeClr val="accent5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 1: Sales Representative Performance</a:t>
            </a:r>
            <a:endParaRPr/>
          </a:p>
        </p:txBody>
      </p:sp>
      <p:sp>
        <p:nvSpPr>
          <p:cNvPr id="259" name="Google Shape;259;p16"/>
          <p:cNvSpPr txBox="1"/>
          <p:nvPr>
            <p:ph idx="1" type="body"/>
          </p:nvPr>
        </p:nvSpPr>
        <p:spPr>
          <a:xfrm>
            <a:off x="261362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en" sz="1800"/>
              <a:t>Report Elements</a:t>
            </a:r>
            <a:endParaRPr b="1" sz="1800"/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1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Business Value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annual bonus compensation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Assess base salary compensation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training as needed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upselling &amp; cross-selling opportunities</a:t>
            </a:r>
            <a:endParaRPr sz="1800"/>
          </a:p>
        </p:txBody>
      </p:sp>
      <p:sp>
        <p:nvSpPr>
          <p:cNvPr id="262" name="Google Shape;262;p16"/>
          <p:cNvSpPr txBox="1"/>
          <p:nvPr>
            <p:ph idx="2" type="body"/>
          </p:nvPr>
        </p:nvSpPr>
        <p:spPr>
          <a:xfrm>
            <a:off x="607501" y="1324254"/>
            <a:ext cx="37041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Sales Rep ID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Sales Rep Name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Sales Rep Salary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Sales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% of Total Sales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Avg Sales/Customer</a:t>
            </a:r>
            <a:endParaRPr sz="1800"/>
          </a:p>
        </p:txBody>
      </p:sp>
      <p:sp>
        <p:nvSpPr>
          <p:cNvPr id="263" name="Google Shape;263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 2: Contribution Margin by Product</a:t>
            </a:r>
            <a:endParaRPr/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en" sz="1800"/>
              <a:t>Report Elements</a:t>
            </a:r>
            <a:endParaRPr b="1" sz="1800"/>
          </a:p>
        </p:txBody>
      </p:sp>
      <p:sp>
        <p:nvSpPr>
          <p:cNvPr id="270" name="Google Shape;2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Business Value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Assess portfolio to prioritize sales of higher contribution margin products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Allocate resources accordingly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Assess which variable costs most negatively impact CM</a:t>
            </a:r>
            <a:endParaRPr sz="1800"/>
          </a:p>
        </p:txBody>
      </p:sp>
      <p:sp>
        <p:nvSpPr>
          <p:cNvPr id="272" name="Google Shape;272;p17"/>
          <p:cNvSpPr txBox="1"/>
          <p:nvPr>
            <p:ph idx="2" type="body"/>
          </p:nvPr>
        </p:nvSpPr>
        <p:spPr>
          <a:xfrm>
            <a:off x="607500" y="1266175"/>
            <a:ext cx="37041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 ID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 Name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 Line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Price/Unit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Raw Material Cost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Labor Cost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Contribution Margin (CM)</a:t>
            </a:r>
            <a:endParaRPr sz="1800"/>
          </a:p>
        </p:txBody>
      </p:sp>
      <p:sp>
        <p:nvSpPr>
          <p:cNvPr id="273" name="Google Shape;273;p17"/>
          <p:cNvSpPr/>
          <p:nvPr/>
        </p:nvSpPr>
        <p:spPr>
          <a:xfrm>
            <a:off x="-75" y="5040563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b557b2e39_0_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 3: </a:t>
            </a:r>
            <a:r>
              <a:rPr lang="en"/>
              <a:t>Product Recommender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79" name="Google Shape;279;g6b557b2e39_0_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en" sz="1800"/>
              <a:t>Report Elements</a:t>
            </a:r>
            <a:endParaRPr b="1" sz="1800"/>
          </a:p>
        </p:txBody>
      </p:sp>
      <p:sp>
        <p:nvSpPr>
          <p:cNvPr id="280" name="Google Shape;280;g6b557b2e3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g6b557b2e39_0_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Business Value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Increases cross sell probability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Data-driven recommendations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value from Data Management Solution</a:t>
            </a:r>
            <a:endParaRPr sz="1800"/>
          </a:p>
        </p:txBody>
      </p:sp>
      <p:sp>
        <p:nvSpPr>
          <p:cNvPr id="282" name="Google Shape;282;g6b557b2e39_0_6"/>
          <p:cNvSpPr txBox="1"/>
          <p:nvPr>
            <p:ph idx="2" type="body"/>
          </p:nvPr>
        </p:nvSpPr>
        <p:spPr>
          <a:xfrm>
            <a:off x="607500" y="1266175"/>
            <a:ext cx="37041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Antecedent Product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 Recommendation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Lift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Parameters</a:t>
            </a:r>
            <a:endParaRPr sz="1800"/>
          </a:p>
        </p:txBody>
      </p:sp>
      <p:sp>
        <p:nvSpPr>
          <p:cNvPr id="283" name="Google Shape;283;g6b557b2e39_0_6"/>
          <p:cNvSpPr/>
          <p:nvPr/>
        </p:nvSpPr>
        <p:spPr>
          <a:xfrm>
            <a:off x="-75" y="5040563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b557b2e3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g6b557b2e3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0" cy="286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6b557b2e39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 3: Product Recommender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11700" y="1762550"/>
            <a:ext cx="8520600" cy="21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Background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Business Process Improvement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Management System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ERD Overview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Report Demonstration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Takeaways/Next Steps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050" y="1603250"/>
            <a:ext cx="3452604" cy="230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Key Takeaways/Next Steps</a:t>
            </a:r>
            <a:endParaRPr/>
          </a:p>
        </p:txBody>
      </p:sp>
      <p:sp>
        <p:nvSpPr>
          <p:cNvPr id="296" name="Google Shape;2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302" name="Google Shape;3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Project was an important first step for SIC data management improvement from old Excel system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Launching a new Data Management System and its reports improve SIC performance by using the following enablers: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Information Technology 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Motivation and Measurement 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Process and system improvements combined are powerful to improve business performance</a:t>
            </a:r>
            <a:endParaRPr b="1"/>
          </a:p>
        </p:txBody>
      </p:sp>
      <p:sp>
        <p:nvSpPr>
          <p:cNvPr id="303" name="Google Shape;3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09" name="Google Shape;309;p20"/>
          <p:cNvSpPr txBox="1"/>
          <p:nvPr>
            <p:ph idx="1" type="body"/>
          </p:nvPr>
        </p:nvSpPr>
        <p:spPr>
          <a:xfrm>
            <a:off x="311700" y="13605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Add more departments to the Data Management System (Finance)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Assess new opportunities in as-is processes for continuous process improvement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Build capacity to leverage Data Miner extension to create Predictive Reports</a:t>
            </a:r>
            <a:endParaRPr b="1"/>
          </a:p>
        </p:txBody>
      </p:sp>
      <p:sp>
        <p:nvSpPr>
          <p:cNvPr id="310" name="Google Shape;3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16" name="Google Shape;3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 Is Process</a:t>
            </a:r>
            <a:endParaRPr/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 b="0" l="0" r="0" t="950"/>
          <a:stretch/>
        </p:blipFill>
        <p:spPr>
          <a:xfrm>
            <a:off x="949475" y="1098600"/>
            <a:ext cx="7245075" cy="36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 Be Process</a:t>
            </a:r>
            <a:endParaRPr/>
          </a:p>
        </p:txBody>
      </p:sp>
      <p:pic>
        <p:nvPicPr>
          <p:cNvPr id="330" name="Google Shape;3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16475" cy="320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24"/>
          <p:cNvSpPr txBox="1"/>
          <p:nvPr>
            <p:ph type="title"/>
          </p:nvPr>
        </p:nvSpPr>
        <p:spPr>
          <a:xfrm>
            <a:off x="311700" y="445025"/>
            <a:ext cx="8596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 1: Sales Representative Performance (Script)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2229600" y="1432825"/>
            <a:ext cx="4684800" cy="3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s.sales_rep_id, s.sales_rep_name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s.sales_rep_salary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nvl(sum(t.transactions_revenue), 0) "TOTAL_SALES"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lpad(concat(round(nvl(sum(t.transactions_revenue)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	/(select sum(transactions_revenue)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	from transactions)*100, 0)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	, 2), '%'), 9, ' ') "PERCENTAGE_OF_TOTAL_SALES"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round(nvl(avg(t.transactions_revenue),0),2) "AvgSalesPerCustomer"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transactions t join customer 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(t.customer_id = c.customer_id)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outer join sales_representative 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(c.sales_rep_id = s.sales_rep_id)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s.sales_rep_id, s.sales_rep_name, s.sales_rep_salary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4 DESC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25"/>
          <p:cNvSpPr txBox="1"/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 1: Sales Representative Performance (Output)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345" name="Google Shape;3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58703"/>
            <a:ext cx="8709450" cy="224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 2: Contribution Margin by Product (Script)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353" name="Google Shape;353;p26"/>
          <p:cNvSpPr txBox="1"/>
          <p:nvPr/>
        </p:nvSpPr>
        <p:spPr>
          <a:xfrm>
            <a:off x="1222325" y="1461275"/>
            <a:ext cx="66591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p.product_id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p.product_name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p.product_line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p.product_price "Price per unit"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sum(c.product_cost_by_raw_material) "RawMaterialCostPerUnit"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sum(c.product_cost_by_labor) "LaborCostPerUnit"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round((p.product_price - sum(c.product_cost_by_raw_material) - sum(c.product_cost_by_labor)) * 100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	/(p.product_price), 2) "% ContributionMargin"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product_cost c, product 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p.product_id = c.product_id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p.product_id, p.product_name, p.product_line, p.product_price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 6 DESC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 2: Contribution Margin by Product (Output)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361" name="Google Shape;3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12" y="1785363"/>
            <a:ext cx="8460576" cy="15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576cef2cc_1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Recommendation Engine</a:t>
            </a:r>
            <a:endParaRPr/>
          </a:p>
        </p:txBody>
      </p:sp>
      <p:sp>
        <p:nvSpPr>
          <p:cNvPr id="368" name="Google Shape;368;g7576cef2cc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g7576cef2c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197" cy="2973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576cef2cc_1_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Recommendation Engine</a:t>
            </a:r>
            <a:endParaRPr/>
          </a:p>
        </p:txBody>
      </p:sp>
      <p:sp>
        <p:nvSpPr>
          <p:cNvPr id="375" name="Google Shape;375;g7576cef2cc_1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g7576cef2cc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0" cy="286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72250" y="1617675"/>
            <a:ext cx="41388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Toy company based in the U.S. and operates internationally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Large variety of toy products and brands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customers are retailer companies</a:t>
            </a:r>
            <a:endParaRPr b="1"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300" y="548313"/>
            <a:ext cx="2697926" cy="40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Challenges Overview</a:t>
            </a:r>
            <a:endParaRPr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458" y="158014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6398" y="158014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43800" y="158014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2279198" y="2801335"/>
            <a:ext cx="23088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Large amount of internal data stored in non-dynamic format </a:t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4563258" y="2801335"/>
            <a:ext cx="23088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Cross-functional teams cannot align on most up-to-date data</a:t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6846600" y="2801335"/>
            <a:ext cx="23088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Difficulty making high level strategic decisions in a timely manner</a:t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8472458" y="4587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1580147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-69596" y="2780448"/>
            <a:ext cx="2438986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Customers receiving orders in too many shipments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Inefficient Warehouse Management</a:t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3 Key Reasons for Business Challenges</a:t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1341250" y="1561672"/>
            <a:ext cx="891300" cy="89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4191100" y="1561672"/>
            <a:ext cx="891300" cy="89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6896844" y="1561672"/>
            <a:ext cx="891300" cy="89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25950" y="2656997"/>
            <a:ext cx="2588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Company Growth &amp; </a:t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Location Changes</a:t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➔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More employees hired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➔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Decentralization of information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3482350" y="2656997"/>
            <a:ext cx="23088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Large IP Sensitive Brand Portfolio</a:t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➔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IP sensitive properties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➔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Compliance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5867549" y="2656997"/>
            <a:ext cx="2949333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External </a:t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➔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Technology advances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➔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Consumer expectations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➔"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 concerns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Process Review</a:t>
            </a:r>
            <a:endParaRPr/>
          </a:p>
        </p:txBody>
      </p:sp>
      <p:sp>
        <p:nvSpPr>
          <p:cNvPr id="122" name="Google Shape;12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7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24" name="Google Shape;124;p7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7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Met as a management team to identify key business challenges for School is Cool Inc.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27" name="Google Shape;127;p7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7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Brainstormed key considerations for 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1. Customer shipment challenges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2. Data management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challenges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7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30" name="Google Shape;130;p7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7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Created as-is versus to-be business processes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Designed new data management system focusing on needs of sales team and warehouse team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33" name="Google Shape;133;p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7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Share business process improvement and new data management system + reports with broader team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36" name="Google Shape;136;p7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b="1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7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Assessed and refined the business process improvement and data management solution outputs 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Key Deliverables</a:t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1026300" y="1924500"/>
            <a:ext cx="2795100" cy="183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Improvement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5222475" y="1924500"/>
            <a:ext cx="2795100" cy="183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3972038" y="2291100"/>
            <a:ext cx="1099800" cy="1099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Business Process Improvement</a:t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 murara</dc:creator>
</cp:coreProperties>
</file>