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G Jory" charset="1" panose="02000000000000000000"/>
      <p:regular r:id="rId11"/>
    </p:embeddedFont>
    <p:embeddedFont>
      <p:font typeface="League Spartan" charset="1" panose="00000800000000000000"/>
      <p:regular r:id="rId12"/>
    </p:embeddedFont>
    <p:embeddedFont>
      <p:font typeface="Arial" charset="1" panose="020B0604020202020204"/>
      <p:regular r:id="rId13"/>
    </p:embeddedFont>
    <p:embeddedFont>
      <p:font typeface="Arial Bold" charset="1" panose="020B0704020202020204"/>
      <p:regular r:id="rId14"/>
    </p:embeddedFont>
    <p:embeddedFont>
      <p:font typeface="Roboto Mono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https://ibrahimarshath.github.io/Programming-with-web-course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107659" y="6423041"/>
            <a:ext cx="6072683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By:- Ibrahim, Rahul, Nitin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9093" y="7422630"/>
            <a:ext cx="11148840" cy="48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Sprint:  </a:t>
            </a: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</a:t>
            </a: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rogramming the Web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33354" y="2609850"/>
            <a:ext cx="10200318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72"/>
              </a:lnSpc>
            </a:pPr>
            <a:r>
              <a:rPr lang="en-US" sz="1064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SNAKE AND LADDER GAME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78233" y="2774889"/>
            <a:ext cx="5135856" cy="4935473"/>
          </a:xfrm>
          <a:custGeom>
            <a:avLst/>
            <a:gdLst/>
            <a:ahLst/>
            <a:cxnLst/>
            <a:rect r="r" b="b" t="t" l="l"/>
            <a:pathLst>
              <a:path h="4935473" w="5135856">
                <a:moveTo>
                  <a:pt x="0" y="0"/>
                </a:moveTo>
                <a:lnTo>
                  <a:pt x="5135856" y="0"/>
                </a:lnTo>
                <a:lnTo>
                  <a:pt x="5135856" y="4935473"/>
                </a:lnTo>
                <a:lnTo>
                  <a:pt x="0" y="4935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7035392" y="4172369"/>
            <a:ext cx="2707985" cy="47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3"/>
              </a:lnSpc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Project Expectations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31587" y="6018986"/>
            <a:ext cx="2533912" cy="47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3"/>
              </a:lnSpc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Project Deliverables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72455" y="1956382"/>
            <a:ext cx="511174" cy="511174"/>
            <a:chOff x="0" y="0"/>
            <a:chExt cx="777600" cy="777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7621" cy="777621"/>
            </a:xfrm>
            <a:custGeom>
              <a:avLst/>
              <a:gdLst/>
              <a:ahLst/>
              <a:cxnLst/>
              <a:rect r="r" b="b" t="t" l="l"/>
              <a:pathLst>
                <a:path h="777621" w="777621">
                  <a:moveTo>
                    <a:pt x="0" y="388747"/>
                  </a:moveTo>
                  <a:cubicBezTo>
                    <a:pt x="0" y="174117"/>
                    <a:pt x="174117" y="0"/>
                    <a:pt x="388747" y="0"/>
                  </a:cubicBezTo>
                  <a:cubicBezTo>
                    <a:pt x="603377" y="0"/>
                    <a:pt x="777621" y="174117"/>
                    <a:pt x="777621" y="388747"/>
                  </a:cubicBezTo>
                  <a:cubicBezTo>
                    <a:pt x="777621" y="603377"/>
                    <a:pt x="603504" y="777621"/>
                    <a:pt x="388747" y="777621"/>
                  </a:cubicBezTo>
                  <a:cubicBezTo>
                    <a:pt x="173990" y="777621"/>
                    <a:pt x="0" y="603504"/>
                    <a:pt x="0" y="388747"/>
                  </a:cubicBezTo>
                  <a:close/>
                </a:path>
              </a:pathLst>
            </a:custGeom>
            <a:solidFill>
              <a:srgbClr val="3FACE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363729" y="1865158"/>
            <a:ext cx="6773709" cy="6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b="true" sz="3155">
                <a:solidFill>
                  <a:srgbClr val="3FACE2"/>
                </a:solidFill>
                <a:latin typeface="Arial Bold"/>
                <a:ea typeface="Arial Bold"/>
                <a:cs typeface="Arial Bold"/>
                <a:sym typeface="Arial Bold"/>
              </a:rPr>
              <a:t>Team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5710" y="2486531"/>
            <a:ext cx="5462117" cy="181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18" indent="-356209" lvl="1">
              <a:lnSpc>
                <a:spcPts val="2103"/>
              </a:lnSpc>
              <a:buFont typeface="Arial"/>
              <a:buChar char="•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3–4 members collaborating on design, coding, and analysis</a:t>
            </a:r>
          </a:p>
          <a:p>
            <a:pPr algn="l" marL="712418" indent="-356209" lvl="1">
              <a:lnSpc>
                <a:spcPts val="2103"/>
              </a:lnSpc>
              <a:buFont typeface="Arial"/>
              <a:buChar char="•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Shared roles:</a:t>
            </a:r>
          </a:p>
          <a:p>
            <a:pPr algn="l" marL="1513887" indent="-504629" lvl="2">
              <a:lnSpc>
                <a:spcPts val="2103"/>
              </a:lnSpc>
              <a:buFont typeface="Arial"/>
              <a:buChar char="⚬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Ibrhaim : Would be part of everything </a:t>
            </a:r>
          </a:p>
          <a:p>
            <a:pPr algn="l" marL="1513887" indent="-504629" lvl="2">
              <a:lnSpc>
                <a:spcPts val="2103"/>
              </a:lnSpc>
              <a:buFont typeface="Arial"/>
              <a:buChar char="⚬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Rahul : Would be part of everything</a:t>
            </a:r>
          </a:p>
          <a:p>
            <a:pPr algn="l" marL="1513887" indent="-504629" lvl="2">
              <a:lnSpc>
                <a:spcPts val="2103"/>
              </a:lnSpc>
              <a:buFont typeface="Arial"/>
              <a:buChar char="⚬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Nitin : Would be part of everything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50960" y="4762233"/>
            <a:ext cx="511174" cy="511174"/>
            <a:chOff x="0" y="0"/>
            <a:chExt cx="777600" cy="777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7621" cy="777621"/>
            </a:xfrm>
            <a:custGeom>
              <a:avLst/>
              <a:gdLst/>
              <a:ahLst/>
              <a:cxnLst/>
              <a:rect r="r" b="b" t="t" l="l"/>
              <a:pathLst>
                <a:path h="777621" w="777621">
                  <a:moveTo>
                    <a:pt x="0" y="388747"/>
                  </a:moveTo>
                  <a:cubicBezTo>
                    <a:pt x="0" y="174117"/>
                    <a:pt x="174117" y="0"/>
                    <a:pt x="388747" y="0"/>
                  </a:cubicBezTo>
                  <a:cubicBezTo>
                    <a:pt x="603377" y="0"/>
                    <a:pt x="777621" y="174117"/>
                    <a:pt x="777621" y="388747"/>
                  </a:cubicBezTo>
                  <a:cubicBezTo>
                    <a:pt x="777621" y="603377"/>
                    <a:pt x="603504" y="777621"/>
                    <a:pt x="388747" y="777621"/>
                  </a:cubicBezTo>
                  <a:cubicBezTo>
                    <a:pt x="173990" y="777621"/>
                    <a:pt x="0" y="603504"/>
                    <a:pt x="0" y="388747"/>
                  </a:cubicBezTo>
                  <a:close/>
                </a:path>
              </a:pathLst>
            </a:custGeom>
            <a:solidFill>
              <a:srgbClr val="3FACE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142234" y="4671009"/>
            <a:ext cx="6773709" cy="6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b="true" sz="3155">
                <a:solidFill>
                  <a:srgbClr val="3FACE2"/>
                </a:solidFill>
                <a:latin typeface="Arial Bold"/>
                <a:ea typeface="Arial Bold"/>
                <a:cs typeface="Arial Bold"/>
                <a:sym typeface="Arial Bold"/>
              </a:rPr>
              <a:t>Goals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31829" y="5249235"/>
            <a:ext cx="5462117" cy="1731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✓ Build an interactive webpage using one/two public APIs</a:t>
            </a:r>
          </a:p>
          <a:p>
            <a:pPr algn="l">
              <a:lnSpc>
                <a:spcPts val="2419"/>
              </a:lnSpc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✓ Implement DOM manipulation and event listeners</a:t>
            </a:r>
          </a:p>
          <a:p>
            <a:pPr algn="l">
              <a:lnSpc>
                <a:spcPts val="2419"/>
              </a:lnSpc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✓ Analyze browser–server communication using Wireshark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50960" y="7219437"/>
            <a:ext cx="511174" cy="511174"/>
            <a:chOff x="0" y="0"/>
            <a:chExt cx="777600" cy="777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7621" cy="777621"/>
            </a:xfrm>
            <a:custGeom>
              <a:avLst/>
              <a:gdLst/>
              <a:ahLst/>
              <a:cxnLst/>
              <a:rect r="r" b="b" t="t" l="l"/>
              <a:pathLst>
                <a:path h="777621" w="777621">
                  <a:moveTo>
                    <a:pt x="0" y="388747"/>
                  </a:moveTo>
                  <a:cubicBezTo>
                    <a:pt x="0" y="174117"/>
                    <a:pt x="174117" y="0"/>
                    <a:pt x="388747" y="0"/>
                  </a:cubicBezTo>
                  <a:cubicBezTo>
                    <a:pt x="603377" y="0"/>
                    <a:pt x="777621" y="174117"/>
                    <a:pt x="777621" y="388747"/>
                  </a:cubicBezTo>
                  <a:cubicBezTo>
                    <a:pt x="777621" y="603377"/>
                    <a:pt x="603504" y="777621"/>
                    <a:pt x="388747" y="777621"/>
                  </a:cubicBezTo>
                  <a:cubicBezTo>
                    <a:pt x="173990" y="777621"/>
                    <a:pt x="0" y="603504"/>
                    <a:pt x="0" y="388747"/>
                  </a:cubicBezTo>
                  <a:close/>
                </a:path>
              </a:pathLst>
            </a:custGeom>
            <a:solidFill>
              <a:srgbClr val="3FACE2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142234" y="7128214"/>
            <a:ext cx="6773709" cy="6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b="true" sz="3155">
                <a:solidFill>
                  <a:srgbClr val="3FACE2"/>
                </a:solidFill>
                <a:latin typeface="Arial Bold"/>
                <a:ea typeface="Arial Bold"/>
                <a:cs typeface="Arial Bold"/>
                <a:sym typeface="Arial Bold"/>
              </a:rPr>
              <a:t>Tools &amp; Technologies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2268" y="7753595"/>
            <a:ext cx="5462117" cy="1731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18" indent="-356209" lvl="1">
              <a:lnSpc>
                <a:spcPts val="2419"/>
              </a:lnSpc>
              <a:buFont typeface="Arial"/>
              <a:buChar char="•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HTML, CSS, JavaScript (Fetch API, Async/Await)</a:t>
            </a:r>
          </a:p>
          <a:p>
            <a:pPr algn="l" marL="712418" indent="-356209" lvl="1">
              <a:lnSpc>
                <a:spcPts val="2419"/>
              </a:lnSpc>
              <a:buFont typeface="Arial"/>
              <a:buChar char="•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Wireshark for network packets tracing</a:t>
            </a:r>
          </a:p>
          <a:p>
            <a:pPr algn="l" marL="712418" indent="-356209" lvl="1">
              <a:lnSpc>
                <a:spcPts val="2419"/>
              </a:lnSpc>
              <a:buFont typeface="Arial"/>
              <a:buChar char="•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GitHub Pages / Netlify / Vercel for deployment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842848" y="1977363"/>
            <a:ext cx="511174" cy="511174"/>
            <a:chOff x="0" y="0"/>
            <a:chExt cx="777600" cy="777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7621" cy="777621"/>
            </a:xfrm>
            <a:custGeom>
              <a:avLst/>
              <a:gdLst/>
              <a:ahLst/>
              <a:cxnLst/>
              <a:rect r="r" b="b" t="t" l="l"/>
              <a:pathLst>
                <a:path h="777621" w="777621">
                  <a:moveTo>
                    <a:pt x="0" y="388747"/>
                  </a:moveTo>
                  <a:cubicBezTo>
                    <a:pt x="0" y="174117"/>
                    <a:pt x="174117" y="0"/>
                    <a:pt x="388747" y="0"/>
                  </a:cubicBezTo>
                  <a:cubicBezTo>
                    <a:pt x="603377" y="0"/>
                    <a:pt x="777621" y="174117"/>
                    <a:pt x="777621" y="388747"/>
                  </a:cubicBezTo>
                  <a:cubicBezTo>
                    <a:pt x="777621" y="603377"/>
                    <a:pt x="603504" y="777621"/>
                    <a:pt x="388747" y="777621"/>
                  </a:cubicBezTo>
                  <a:cubicBezTo>
                    <a:pt x="173990" y="777621"/>
                    <a:pt x="0" y="603504"/>
                    <a:pt x="0" y="388747"/>
                  </a:cubicBezTo>
                  <a:close/>
                </a:path>
              </a:pathLst>
            </a:custGeom>
            <a:solidFill>
              <a:srgbClr val="28B5A2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1434113" y="1886156"/>
            <a:ext cx="5187072" cy="6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b="true" sz="3155">
                <a:solidFill>
                  <a:srgbClr val="28B5A2"/>
                </a:solidFill>
                <a:latin typeface="Arial Bold"/>
                <a:ea typeface="Arial Bold"/>
                <a:cs typeface="Arial Bold"/>
                <a:sym typeface="Arial Bold"/>
              </a:rPr>
              <a:t>APIs Used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62299" y="2530716"/>
            <a:ext cx="5187072" cy="182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196" indent="-356098" lvl="1">
              <a:lnSpc>
                <a:spcPts val="2419"/>
              </a:lnSpc>
              <a:buAutoNum type="arabicPeriod" startAt="1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APIs: random.org (generates fair dice rolls) and Open Trivia DB (provides quiz questions). </a:t>
            </a:r>
          </a:p>
          <a:p>
            <a:pPr algn="l" marL="712196" indent="-356098" lvl="1">
              <a:lnSpc>
                <a:spcPts val="2419"/>
              </a:lnSpc>
              <a:buAutoNum type="arabicPeriod" startAt="1"/>
            </a:pPr>
            <a:r>
              <a:rPr lang="en-US" sz="1752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Enhancement: They enhance interactivity by replacing a simple click with a true random roll and adding a skill-based trivia challenge to the core snake/ladder mechanic.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163953" y="4705201"/>
            <a:ext cx="511174" cy="511174"/>
            <a:chOff x="0" y="0"/>
            <a:chExt cx="777600" cy="7776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77621" cy="777621"/>
            </a:xfrm>
            <a:custGeom>
              <a:avLst/>
              <a:gdLst/>
              <a:ahLst/>
              <a:cxnLst/>
              <a:rect r="r" b="b" t="t" l="l"/>
              <a:pathLst>
                <a:path h="777621" w="777621">
                  <a:moveTo>
                    <a:pt x="0" y="388747"/>
                  </a:moveTo>
                  <a:cubicBezTo>
                    <a:pt x="0" y="174117"/>
                    <a:pt x="174117" y="0"/>
                    <a:pt x="388747" y="0"/>
                  </a:cubicBezTo>
                  <a:cubicBezTo>
                    <a:pt x="603377" y="0"/>
                    <a:pt x="777621" y="174117"/>
                    <a:pt x="777621" y="388747"/>
                  </a:cubicBezTo>
                  <a:cubicBezTo>
                    <a:pt x="777621" y="603377"/>
                    <a:pt x="603504" y="777621"/>
                    <a:pt x="388747" y="777621"/>
                  </a:cubicBezTo>
                  <a:cubicBezTo>
                    <a:pt x="173990" y="777621"/>
                    <a:pt x="0" y="603504"/>
                    <a:pt x="0" y="388747"/>
                  </a:cubicBezTo>
                  <a:close/>
                </a:path>
              </a:pathLst>
            </a:custGeom>
            <a:solidFill>
              <a:srgbClr val="28B5A2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1755218" y="4613993"/>
            <a:ext cx="5187072" cy="6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b="true" sz="3155">
                <a:solidFill>
                  <a:srgbClr val="28B5A2"/>
                </a:solidFill>
                <a:latin typeface="Arial Bold"/>
                <a:ea typeface="Arial Bold"/>
                <a:cs typeface="Arial Bold"/>
                <a:sym typeface="Arial Bold"/>
              </a:rPr>
              <a:t>Deliverables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83404" y="5268079"/>
            <a:ext cx="4942003" cy="18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✓ Hosted webpage link</a:t>
            </a:r>
          </a:p>
          <a:p>
            <a:pPr algn="l">
              <a:lnSpc>
                <a:spcPts val="2661"/>
              </a:lnSpc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✓ Source code (index.html, style.css, script.js)</a:t>
            </a:r>
          </a:p>
          <a:p>
            <a:pPr algn="l">
              <a:lnSpc>
                <a:spcPts val="2661"/>
              </a:lnSpc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✓ Wireshark captures + 2–3 page analysis report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709270" y="7238149"/>
            <a:ext cx="511174" cy="511174"/>
            <a:chOff x="0" y="0"/>
            <a:chExt cx="777600" cy="7776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77621" cy="777621"/>
            </a:xfrm>
            <a:custGeom>
              <a:avLst/>
              <a:gdLst/>
              <a:ahLst/>
              <a:cxnLst/>
              <a:rect r="r" b="b" t="t" l="l"/>
              <a:pathLst>
                <a:path h="777621" w="777621">
                  <a:moveTo>
                    <a:pt x="0" y="388747"/>
                  </a:moveTo>
                  <a:cubicBezTo>
                    <a:pt x="0" y="174117"/>
                    <a:pt x="174117" y="0"/>
                    <a:pt x="388747" y="0"/>
                  </a:cubicBezTo>
                  <a:cubicBezTo>
                    <a:pt x="603377" y="0"/>
                    <a:pt x="777621" y="174117"/>
                    <a:pt x="777621" y="388747"/>
                  </a:cubicBezTo>
                  <a:cubicBezTo>
                    <a:pt x="777621" y="603377"/>
                    <a:pt x="603504" y="777621"/>
                    <a:pt x="388747" y="777621"/>
                  </a:cubicBezTo>
                  <a:cubicBezTo>
                    <a:pt x="173990" y="777621"/>
                    <a:pt x="0" y="603504"/>
                    <a:pt x="0" y="388747"/>
                  </a:cubicBezTo>
                  <a:close/>
                </a:path>
              </a:pathLst>
            </a:custGeom>
            <a:solidFill>
              <a:srgbClr val="28B5A2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1428721" y="7801027"/>
            <a:ext cx="5187072" cy="18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3586" indent="-371793" lvl="1">
              <a:lnSpc>
                <a:spcPts val="2661"/>
              </a:lnSpc>
              <a:buFont typeface="Arial"/>
              <a:buChar char="•"/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Use only open/free APIs</a:t>
            </a:r>
          </a:p>
          <a:p>
            <a:pPr algn="l" marL="743586" indent="-371793" lvl="1">
              <a:lnSpc>
                <a:spcPts val="2661"/>
              </a:lnSpc>
              <a:buFont typeface="Arial"/>
              <a:buChar char="•"/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Page must show clear DOM updates &amp; interactivity</a:t>
            </a:r>
          </a:p>
          <a:p>
            <a:pPr algn="l" marL="743586" indent="-371793" lvl="1">
              <a:lnSpc>
                <a:spcPts val="2661"/>
              </a:lnSpc>
              <a:buFont typeface="Arial"/>
              <a:buChar char="•"/>
            </a:pPr>
            <a:r>
              <a:rPr lang="en-US" sz="1928">
                <a:solidFill>
                  <a:srgbClr val="1B233F"/>
                </a:solidFill>
                <a:latin typeface="Arial"/>
                <a:ea typeface="Arial"/>
                <a:cs typeface="Arial"/>
                <a:sym typeface="Arial"/>
              </a:rPr>
              <a:t>Hosted version must load without any dependencies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300535" y="7146941"/>
            <a:ext cx="5187072" cy="6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6"/>
              </a:lnSpc>
            </a:pPr>
            <a:r>
              <a:rPr lang="en-US" b="true" sz="3155">
                <a:solidFill>
                  <a:srgbClr val="28B5A2"/>
                </a:solidFill>
                <a:latin typeface="Arial Bold"/>
                <a:ea typeface="Arial Bold"/>
                <a:cs typeface="Arial Bold"/>
                <a:sym typeface="Arial Bold"/>
              </a:rPr>
              <a:t>Constraints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6173468" y="407006"/>
            <a:ext cx="4735227" cy="1400886"/>
            <a:chOff x="0" y="0"/>
            <a:chExt cx="27474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173468" y="519328"/>
            <a:ext cx="4735227" cy="1400886"/>
            <a:chOff x="0" y="0"/>
            <a:chExt cx="27474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6160187" y="821285"/>
            <a:ext cx="4761789" cy="581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4"/>
              </a:lnSpc>
            </a:pPr>
            <a:r>
              <a:rPr lang="en-US" sz="389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SCOPE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54519" y="2270255"/>
            <a:ext cx="5710854" cy="1376299"/>
            <a:chOff x="0" y="0"/>
            <a:chExt cx="8414025" cy="2027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267" y="13431"/>
              <a:ext cx="8375516" cy="2000808"/>
            </a:xfrm>
            <a:custGeom>
              <a:avLst/>
              <a:gdLst/>
              <a:ahLst/>
              <a:cxnLst/>
              <a:rect r="r" b="b" t="t" l="l"/>
              <a:pathLst>
                <a:path h="2000808" w="8375516">
                  <a:moveTo>
                    <a:pt x="0" y="0"/>
                  </a:moveTo>
                  <a:lnTo>
                    <a:pt x="8375516" y="0"/>
                  </a:lnTo>
                  <a:lnTo>
                    <a:pt x="8375516" y="1300115"/>
                  </a:lnTo>
                  <a:lnTo>
                    <a:pt x="4549687" y="1300115"/>
                  </a:lnTo>
                  <a:lnTo>
                    <a:pt x="4549687" y="1500639"/>
                  </a:lnTo>
                  <a:lnTo>
                    <a:pt x="4911712" y="1500639"/>
                  </a:lnTo>
                  <a:lnTo>
                    <a:pt x="4187854" y="2000807"/>
                  </a:lnTo>
                  <a:lnTo>
                    <a:pt x="3463997" y="1500639"/>
                  </a:lnTo>
                  <a:lnTo>
                    <a:pt x="3826022" y="1500639"/>
                  </a:lnTo>
                  <a:lnTo>
                    <a:pt x="3826022" y="1300115"/>
                  </a:lnTo>
                  <a:lnTo>
                    <a:pt x="0" y="1300115"/>
                  </a:lnTo>
                  <a:close/>
                </a:path>
              </a:pathLst>
            </a:custGeom>
            <a:solidFill>
              <a:srgbClr val="08356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14041" cy="2028944"/>
            </a:xfrm>
            <a:custGeom>
              <a:avLst/>
              <a:gdLst/>
              <a:ahLst/>
              <a:cxnLst/>
              <a:rect r="r" b="b" t="t" l="l"/>
              <a:pathLst>
                <a:path h="2028944" w="8414041">
                  <a:moveTo>
                    <a:pt x="19267" y="0"/>
                  </a:moveTo>
                  <a:lnTo>
                    <a:pt x="8394783" y="0"/>
                  </a:lnTo>
                  <a:cubicBezTo>
                    <a:pt x="8405380" y="0"/>
                    <a:pt x="8414041" y="6044"/>
                    <a:pt x="8414041" y="13431"/>
                  </a:cubicBezTo>
                  <a:lnTo>
                    <a:pt x="8414041" y="1313546"/>
                  </a:lnTo>
                  <a:cubicBezTo>
                    <a:pt x="8414041" y="1320933"/>
                    <a:pt x="8405380" y="1326977"/>
                    <a:pt x="8394783" y="1326977"/>
                  </a:cubicBezTo>
                  <a:lnTo>
                    <a:pt x="4568954" y="1326977"/>
                  </a:lnTo>
                  <a:lnTo>
                    <a:pt x="4568954" y="1313546"/>
                  </a:lnTo>
                  <a:lnTo>
                    <a:pt x="4588221" y="1313546"/>
                  </a:lnTo>
                  <a:lnTo>
                    <a:pt x="4588221" y="1514070"/>
                  </a:lnTo>
                  <a:lnTo>
                    <a:pt x="4568954" y="1514070"/>
                  </a:lnTo>
                  <a:lnTo>
                    <a:pt x="4568954" y="1500639"/>
                  </a:lnTo>
                  <a:lnTo>
                    <a:pt x="4930979" y="1500639"/>
                  </a:lnTo>
                  <a:cubicBezTo>
                    <a:pt x="4938878" y="1500639"/>
                    <a:pt x="4945815" y="1503863"/>
                    <a:pt x="4948705" y="1508967"/>
                  </a:cubicBezTo>
                  <a:cubicBezTo>
                    <a:pt x="4951595" y="1514070"/>
                    <a:pt x="4950054" y="1519846"/>
                    <a:pt x="4944466" y="1523606"/>
                  </a:cubicBezTo>
                  <a:lnTo>
                    <a:pt x="4220608" y="2023775"/>
                  </a:lnTo>
                  <a:cubicBezTo>
                    <a:pt x="4213094" y="2028944"/>
                    <a:pt x="4200956" y="2028944"/>
                    <a:pt x="4193442" y="2023775"/>
                  </a:cubicBezTo>
                  <a:lnTo>
                    <a:pt x="3469584" y="1523606"/>
                  </a:lnTo>
                  <a:cubicBezTo>
                    <a:pt x="3463997" y="1519711"/>
                    <a:pt x="3462456" y="1513936"/>
                    <a:pt x="3465345" y="1508967"/>
                  </a:cubicBezTo>
                  <a:cubicBezTo>
                    <a:pt x="3468236" y="1503997"/>
                    <a:pt x="3475365" y="1500639"/>
                    <a:pt x="3483071" y="1500639"/>
                  </a:cubicBezTo>
                  <a:lnTo>
                    <a:pt x="3845096" y="1500639"/>
                  </a:lnTo>
                  <a:lnTo>
                    <a:pt x="3845096" y="1514070"/>
                  </a:lnTo>
                  <a:lnTo>
                    <a:pt x="3825830" y="1514070"/>
                  </a:lnTo>
                  <a:lnTo>
                    <a:pt x="3825830" y="1313546"/>
                  </a:lnTo>
                  <a:lnTo>
                    <a:pt x="3845096" y="1313546"/>
                  </a:lnTo>
                  <a:lnTo>
                    <a:pt x="3845096" y="1326977"/>
                  </a:lnTo>
                  <a:lnTo>
                    <a:pt x="19267" y="1326977"/>
                  </a:lnTo>
                  <a:cubicBezTo>
                    <a:pt x="8670" y="1326977"/>
                    <a:pt x="0" y="1320933"/>
                    <a:pt x="0" y="1313546"/>
                  </a:cubicBezTo>
                  <a:lnTo>
                    <a:pt x="0" y="13431"/>
                  </a:lnTo>
                  <a:cubicBezTo>
                    <a:pt x="0" y="6044"/>
                    <a:pt x="8670" y="0"/>
                    <a:pt x="19267" y="0"/>
                  </a:cubicBezTo>
                  <a:moveTo>
                    <a:pt x="19267" y="26862"/>
                  </a:moveTo>
                  <a:lnTo>
                    <a:pt x="19267" y="13431"/>
                  </a:lnTo>
                  <a:lnTo>
                    <a:pt x="38534" y="13431"/>
                  </a:lnTo>
                  <a:lnTo>
                    <a:pt x="38534" y="1313546"/>
                  </a:lnTo>
                  <a:lnTo>
                    <a:pt x="19267" y="1313546"/>
                  </a:lnTo>
                  <a:lnTo>
                    <a:pt x="19267" y="1300115"/>
                  </a:lnTo>
                  <a:lnTo>
                    <a:pt x="3845096" y="1300115"/>
                  </a:lnTo>
                  <a:cubicBezTo>
                    <a:pt x="3855693" y="1300115"/>
                    <a:pt x="3864363" y="1306159"/>
                    <a:pt x="3864363" y="1313546"/>
                  </a:cubicBezTo>
                  <a:lnTo>
                    <a:pt x="3864363" y="1514070"/>
                  </a:lnTo>
                  <a:cubicBezTo>
                    <a:pt x="3864363" y="1521457"/>
                    <a:pt x="3855693" y="1527501"/>
                    <a:pt x="3845096" y="1527501"/>
                  </a:cubicBezTo>
                  <a:lnTo>
                    <a:pt x="3483071" y="1527501"/>
                  </a:lnTo>
                  <a:lnTo>
                    <a:pt x="3483071" y="1514070"/>
                  </a:lnTo>
                  <a:lnTo>
                    <a:pt x="3496558" y="1504534"/>
                  </a:lnTo>
                  <a:lnTo>
                    <a:pt x="4220416" y="2004703"/>
                  </a:lnTo>
                  <a:lnTo>
                    <a:pt x="4206929" y="2014238"/>
                  </a:lnTo>
                  <a:lnTo>
                    <a:pt x="4193442" y="2004703"/>
                  </a:lnTo>
                  <a:lnTo>
                    <a:pt x="4917300" y="1504534"/>
                  </a:lnTo>
                  <a:lnTo>
                    <a:pt x="4930786" y="1514070"/>
                  </a:lnTo>
                  <a:lnTo>
                    <a:pt x="4930786" y="1527501"/>
                  </a:lnTo>
                  <a:lnTo>
                    <a:pt x="4568954" y="1527501"/>
                  </a:lnTo>
                  <a:cubicBezTo>
                    <a:pt x="4558357" y="1527501"/>
                    <a:pt x="4549687" y="1521457"/>
                    <a:pt x="4549687" y="1514070"/>
                  </a:cubicBezTo>
                  <a:lnTo>
                    <a:pt x="4549687" y="1313546"/>
                  </a:lnTo>
                  <a:cubicBezTo>
                    <a:pt x="4549687" y="1306159"/>
                    <a:pt x="4558357" y="1300115"/>
                    <a:pt x="4568954" y="1300115"/>
                  </a:cubicBezTo>
                  <a:lnTo>
                    <a:pt x="8394783" y="1300115"/>
                  </a:lnTo>
                  <a:lnTo>
                    <a:pt x="8394783" y="1313546"/>
                  </a:lnTo>
                  <a:lnTo>
                    <a:pt x="8375517" y="1313546"/>
                  </a:lnTo>
                  <a:lnTo>
                    <a:pt x="8375517" y="13431"/>
                  </a:lnTo>
                  <a:lnTo>
                    <a:pt x="8394783" y="13431"/>
                  </a:lnTo>
                  <a:lnTo>
                    <a:pt x="8394783" y="26862"/>
                  </a:lnTo>
                  <a:lnTo>
                    <a:pt x="19267" y="2686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414025" cy="2046805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ctr">
                <a:lnSpc>
                  <a:spcPts val="2823"/>
                </a:lnSpc>
              </a:pPr>
              <a:r>
                <a:rPr lang="en-US" sz="235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Scope </a:t>
              </a:r>
            </a:p>
            <a:p>
              <a:pPr algn="ctr">
                <a:lnSpc>
                  <a:spcPts val="2823"/>
                </a:lnSpc>
              </a:pPr>
              <a:r>
                <a:rPr lang="en-US" sz="235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(What you will do)</a:t>
              </a:r>
            </a:p>
            <a:p>
              <a:pPr algn="ctr">
                <a:lnSpc>
                  <a:spcPts val="282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89216" y="2270255"/>
            <a:ext cx="5710854" cy="1376299"/>
            <a:chOff x="0" y="0"/>
            <a:chExt cx="8414025" cy="20277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267" y="13431"/>
              <a:ext cx="8375516" cy="2000808"/>
            </a:xfrm>
            <a:custGeom>
              <a:avLst/>
              <a:gdLst/>
              <a:ahLst/>
              <a:cxnLst/>
              <a:rect r="r" b="b" t="t" l="l"/>
              <a:pathLst>
                <a:path h="2000808" w="8375516">
                  <a:moveTo>
                    <a:pt x="0" y="0"/>
                  </a:moveTo>
                  <a:lnTo>
                    <a:pt x="8375516" y="0"/>
                  </a:lnTo>
                  <a:lnTo>
                    <a:pt x="8375516" y="1300115"/>
                  </a:lnTo>
                  <a:lnTo>
                    <a:pt x="4549687" y="1300115"/>
                  </a:lnTo>
                  <a:lnTo>
                    <a:pt x="4549687" y="1500639"/>
                  </a:lnTo>
                  <a:lnTo>
                    <a:pt x="4911712" y="1500639"/>
                  </a:lnTo>
                  <a:lnTo>
                    <a:pt x="4187854" y="2000807"/>
                  </a:lnTo>
                  <a:lnTo>
                    <a:pt x="3463997" y="1500639"/>
                  </a:lnTo>
                  <a:lnTo>
                    <a:pt x="3826022" y="1500639"/>
                  </a:lnTo>
                  <a:lnTo>
                    <a:pt x="3826022" y="1300115"/>
                  </a:lnTo>
                  <a:lnTo>
                    <a:pt x="0" y="1300115"/>
                  </a:lnTo>
                  <a:close/>
                </a:path>
              </a:pathLst>
            </a:custGeom>
            <a:solidFill>
              <a:srgbClr val="CC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14041" cy="2028944"/>
            </a:xfrm>
            <a:custGeom>
              <a:avLst/>
              <a:gdLst/>
              <a:ahLst/>
              <a:cxnLst/>
              <a:rect r="r" b="b" t="t" l="l"/>
              <a:pathLst>
                <a:path h="2028944" w="8414041">
                  <a:moveTo>
                    <a:pt x="19267" y="0"/>
                  </a:moveTo>
                  <a:lnTo>
                    <a:pt x="8394783" y="0"/>
                  </a:lnTo>
                  <a:cubicBezTo>
                    <a:pt x="8405380" y="0"/>
                    <a:pt x="8414041" y="6044"/>
                    <a:pt x="8414041" y="13431"/>
                  </a:cubicBezTo>
                  <a:lnTo>
                    <a:pt x="8414041" y="1313546"/>
                  </a:lnTo>
                  <a:cubicBezTo>
                    <a:pt x="8414041" y="1320933"/>
                    <a:pt x="8405380" y="1326977"/>
                    <a:pt x="8394783" y="1326977"/>
                  </a:cubicBezTo>
                  <a:lnTo>
                    <a:pt x="4568954" y="1326977"/>
                  </a:lnTo>
                  <a:lnTo>
                    <a:pt x="4568954" y="1313546"/>
                  </a:lnTo>
                  <a:lnTo>
                    <a:pt x="4588221" y="1313546"/>
                  </a:lnTo>
                  <a:lnTo>
                    <a:pt x="4588221" y="1514070"/>
                  </a:lnTo>
                  <a:lnTo>
                    <a:pt x="4568954" y="1514070"/>
                  </a:lnTo>
                  <a:lnTo>
                    <a:pt x="4568954" y="1500639"/>
                  </a:lnTo>
                  <a:lnTo>
                    <a:pt x="4930979" y="1500639"/>
                  </a:lnTo>
                  <a:cubicBezTo>
                    <a:pt x="4938878" y="1500639"/>
                    <a:pt x="4945815" y="1503863"/>
                    <a:pt x="4948705" y="1508967"/>
                  </a:cubicBezTo>
                  <a:cubicBezTo>
                    <a:pt x="4951595" y="1514070"/>
                    <a:pt x="4950054" y="1519846"/>
                    <a:pt x="4944466" y="1523606"/>
                  </a:cubicBezTo>
                  <a:lnTo>
                    <a:pt x="4220608" y="2023775"/>
                  </a:lnTo>
                  <a:cubicBezTo>
                    <a:pt x="4213094" y="2028944"/>
                    <a:pt x="4200956" y="2028944"/>
                    <a:pt x="4193442" y="2023775"/>
                  </a:cubicBezTo>
                  <a:lnTo>
                    <a:pt x="3469584" y="1523606"/>
                  </a:lnTo>
                  <a:cubicBezTo>
                    <a:pt x="3463997" y="1519711"/>
                    <a:pt x="3462456" y="1513936"/>
                    <a:pt x="3465345" y="1508967"/>
                  </a:cubicBezTo>
                  <a:cubicBezTo>
                    <a:pt x="3468236" y="1503997"/>
                    <a:pt x="3475365" y="1500639"/>
                    <a:pt x="3483071" y="1500639"/>
                  </a:cubicBezTo>
                  <a:lnTo>
                    <a:pt x="3845096" y="1500639"/>
                  </a:lnTo>
                  <a:lnTo>
                    <a:pt x="3845096" y="1514070"/>
                  </a:lnTo>
                  <a:lnTo>
                    <a:pt x="3825830" y="1514070"/>
                  </a:lnTo>
                  <a:lnTo>
                    <a:pt x="3825830" y="1313546"/>
                  </a:lnTo>
                  <a:lnTo>
                    <a:pt x="3845096" y="1313546"/>
                  </a:lnTo>
                  <a:lnTo>
                    <a:pt x="3845096" y="1326977"/>
                  </a:lnTo>
                  <a:lnTo>
                    <a:pt x="19267" y="1326977"/>
                  </a:lnTo>
                  <a:cubicBezTo>
                    <a:pt x="8670" y="1326977"/>
                    <a:pt x="0" y="1320933"/>
                    <a:pt x="0" y="1313546"/>
                  </a:cubicBezTo>
                  <a:lnTo>
                    <a:pt x="0" y="13431"/>
                  </a:lnTo>
                  <a:cubicBezTo>
                    <a:pt x="0" y="6044"/>
                    <a:pt x="8670" y="0"/>
                    <a:pt x="19267" y="0"/>
                  </a:cubicBezTo>
                  <a:moveTo>
                    <a:pt x="19267" y="26862"/>
                  </a:moveTo>
                  <a:lnTo>
                    <a:pt x="19267" y="13431"/>
                  </a:lnTo>
                  <a:lnTo>
                    <a:pt x="38534" y="13431"/>
                  </a:lnTo>
                  <a:lnTo>
                    <a:pt x="38534" y="1313546"/>
                  </a:lnTo>
                  <a:lnTo>
                    <a:pt x="19267" y="1313546"/>
                  </a:lnTo>
                  <a:lnTo>
                    <a:pt x="19267" y="1300115"/>
                  </a:lnTo>
                  <a:lnTo>
                    <a:pt x="3845096" y="1300115"/>
                  </a:lnTo>
                  <a:cubicBezTo>
                    <a:pt x="3855693" y="1300115"/>
                    <a:pt x="3864363" y="1306159"/>
                    <a:pt x="3864363" y="1313546"/>
                  </a:cubicBezTo>
                  <a:lnTo>
                    <a:pt x="3864363" y="1514070"/>
                  </a:lnTo>
                  <a:cubicBezTo>
                    <a:pt x="3864363" y="1521457"/>
                    <a:pt x="3855693" y="1527501"/>
                    <a:pt x="3845096" y="1527501"/>
                  </a:cubicBezTo>
                  <a:lnTo>
                    <a:pt x="3483071" y="1527501"/>
                  </a:lnTo>
                  <a:lnTo>
                    <a:pt x="3483071" y="1514070"/>
                  </a:lnTo>
                  <a:lnTo>
                    <a:pt x="3496558" y="1504534"/>
                  </a:lnTo>
                  <a:lnTo>
                    <a:pt x="4220416" y="2004703"/>
                  </a:lnTo>
                  <a:lnTo>
                    <a:pt x="4206929" y="2014238"/>
                  </a:lnTo>
                  <a:lnTo>
                    <a:pt x="4193442" y="2004703"/>
                  </a:lnTo>
                  <a:lnTo>
                    <a:pt x="4917300" y="1504534"/>
                  </a:lnTo>
                  <a:lnTo>
                    <a:pt x="4930786" y="1514070"/>
                  </a:lnTo>
                  <a:lnTo>
                    <a:pt x="4930786" y="1527501"/>
                  </a:lnTo>
                  <a:lnTo>
                    <a:pt x="4568954" y="1527501"/>
                  </a:lnTo>
                  <a:cubicBezTo>
                    <a:pt x="4558357" y="1527501"/>
                    <a:pt x="4549687" y="1521457"/>
                    <a:pt x="4549687" y="1514070"/>
                  </a:cubicBezTo>
                  <a:lnTo>
                    <a:pt x="4549687" y="1313546"/>
                  </a:lnTo>
                  <a:cubicBezTo>
                    <a:pt x="4549687" y="1306159"/>
                    <a:pt x="4558357" y="1300115"/>
                    <a:pt x="4568954" y="1300115"/>
                  </a:cubicBezTo>
                  <a:lnTo>
                    <a:pt x="8394783" y="1300115"/>
                  </a:lnTo>
                  <a:lnTo>
                    <a:pt x="8394783" y="1313546"/>
                  </a:lnTo>
                  <a:lnTo>
                    <a:pt x="8375517" y="1313546"/>
                  </a:lnTo>
                  <a:lnTo>
                    <a:pt x="8375517" y="13431"/>
                  </a:lnTo>
                  <a:lnTo>
                    <a:pt x="8394783" y="13431"/>
                  </a:lnTo>
                  <a:lnTo>
                    <a:pt x="8394783" y="26862"/>
                  </a:lnTo>
                  <a:lnTo>
                    <a:pt x="19267" y="2686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414025" cy="2046805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ctr">
                <a:lnSpc>
                  <a:spcPts val="2823"/>
                </a:lnSpc>
              </a:pPr>
              <a:r>
                <a:rPr lang="en-US" sz="235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Deliverables </a:t>
              </a:r>
            </a:p>
            <a:p>
              <a:pPr algn="ctr">
                <a:lnSpc>
                  <a:spcPts val="2823"/>
                </a:lnSpc>
              </a:pPr>
              <a:r>
                <a:rPr lang="en-US" sz="235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(What you will produce)</a:t>
              </a:r>
            </a:p>
            <a:p>
              <a:pPr algn="ctr">
                <a:lnSpc>
                  <a:spcPts val="282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7339" y="3646554"/>
            <a:ext cx="5687923" cy="1967842"/>
            <a:chOff x="0" y="0"/>
            <a:chExt cx="8380240" cy="289929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380257" cy="2899302"/>
            </a:xfrm>
            <a:custGeom>
              <a:avLst/>
              <a:gdLst/>
              <a:ahLst/>
              <a:cxnLst/>
              <a:rect r="r" b="b" t="t" l="l"/>
              <a:pathLst>
                <a:path h="2899302" w="8380257">
                  <a:moveTo>
                    <a:pt x="0" y="0"/>
                  </a:moveTo>
                  <a:lnTo>
                    <a:pt x="8380257" y="0"/>
                  </a:lnTo>
                  <a:lnTo>
                    <a:pt x="8380257" y="2899302"/>
                  </a:lnTo>
                  <a:lnTo>
                    <a:pt x="0" y="2899302"/>
                  </a:lnTo>
                  <a:close/>
                </a:path>
              </a:pathLst>
            </a:custGeom>
            <a:solidFill>
              <a:srgbClr val="C1EAF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380240" cy="2918349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ctr">
                <a:lnSpc>
                  <a:spcPts val="3040"/>
                </a:lnSpc>
              </a:pPr>
              <a:r>
                <a:rPr lang="en-US" sz="253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Phase 1: Design &amp; Setup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37339" y="5769554"/>
            <a:ext cx="5710854" cy="1967842"/>
            <a:chOff x="0" y="0"/>
            <a:chExt cx="8414025" cy="28992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14041" cy="2899302"/>
            </a:xfrm>
            <a:custGeom>
              <a:avLst/>
              <a:gdLst/>
              <a:ahLst/>
              <a:cxnLst/>
              <a:rect r="r" b="b" t="t" l="l"/>
              <a:pathLst>
                <a:path h="2899302" w="8414041">
                  <a:moveTo>
                    <a:pt x="0" y="0"/>
                  </a:moveTo>
                  <a:lnTo>
                    <a:pt x="8414041" y="0"/>
                  </a:lnTo>
                  <a:lnTo>
                    <a:pt x="8414041" y="2899302"/>
                  </a:lnTo>
                  <a:lnTo>
                    <a:pt x="0" y="2899302"/>
                  </a:lnTo>
                  <a:close/>
                </a:path>
              </a:pathLst>
            </a:custGeom>
            <a:solidFill>
              <a:srgbClr val="B6E2B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414025" cy="2918349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ctr">
                <a:lnSpc>
                  <a:spcPts val="3040"/>
                </a:lnSpc>
              </a:pPr>
              <a:r>
                <a:rPr lang="en-US" sz="253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Phase 2: Development &amp; Integration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14408" y="7892554"/>
            <a:ext cx="5710854" cy="2057558"/>
            <a:chOff x="0" y="0"/>
            <a:chExt cx="8414025" cy="30314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14041" cy="3031484"/>
            </a:xfrm>
            <a:custGeom>
              <a:avLst/>
              <a:gdLst/>
              <a:ahLst/>
              <a:cxnLst/>
              <a:rect r="r" b="b" t="t" l="l"/>
              <a:pathLst>
                <a:path h="3031484" w="8414041">
                  <a:moveTo>
                    <a:pt x="0" y="0"/>
                  </a:moveTo>
                  <a:lnTo>
                    <a:pt x="8414041" y="0"/>
                  </a:lnTo>
                  <a:lnTo>
                    <a:pt x="8414041" y="3031484"/>
                  </a:lnTo>
                  <a:lnTo>
                    <a:pt x="0" y="3031484"/>
                  </a:lnTo>
                  <a:close/>
                </a:path>
              </a:pathLst>
            </a:custGeom>
            <a:solidFill>
              <a:srgbClr val="FEFBC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8414025" cy="3050531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ctr">
                <a:lnSpc>
                  <a:spcPts val="3040"/>
                </a:lnSpc>
              </a:pPr>
              <a:r>
                <a:rPr lang="en-US" sz="253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Phase 3: Testing, Analysis &amp; Hosting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254519" y="3646554"/>
            <a:ext cx="5710854" cy="1967842"/>
            <a:chOff x="0" y="0"/>
            <a:chExt cx="8414025" cy="289929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414041" cy="2899302"/>
            </a:xfrm>
            <a:custGeom>
              <a:avLst/>
              <a:gdLst/>
              <a:ahLst/>
              <a:cxnLst/>
              <a:rect r="r" b="b" t="t" l="l"/>
              <a:pathLst>
                <a:path h="2899302" w="8414041">
                  <a:moveTo>
                    <a:pt x="0" y="0"/>
                  </a:moveTo>
                  <a:lnTo>
                    <a:pt x="8414041" y="0"/>
                  </a:lnTo>
                  <a:lnTo>
                    <a:pt x="8414041" y="2899302"/>
                  </a:lnTo>
                  <a:lnTo>
                    <a:pt x="0" y="2899302"/>
                  </a:lnTo>
                  <a:close/>
                </a:path>
              </a:pathLst>
            </a:custGeom>
            <a:solidFill>
              <a:srgbClr val="C1EAF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414025" cy="2937399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l" marL="273537" indent="-136768" lvl="1">
                <a:lnSpc>
                  <a:spcPts val="1748"/>
                </a:lnSpc>
                <a:buFont typeface="Arial"/>
                <a:buChar char="•"/>
              </a:pPr>
              <a:r>
                <a:rPr lang="en-US" sz="12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 use the Open Trivia DB API to generate quizzes, requiring correct answers to climb ladders or avoid snakes.</a:t>
              </a:r>
            </a:p>
            <a:p>
              <a:pPr algn="l" marL="273537" indent="-136768" lvl="1">
                <a:lnSpc>
                  <a:spcPts val="1748"/>
                </a:lnSpc>
                <a:buFont typeface="Arial"/>
                <a:buChar char="•"/>
              </a:pPr>
              <a:r>
                <a:rPr lang="en-US" sz="12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Random.org for random dice roll </a:t>
              </a:r>
            </a:p>
            <a:p>
              <a:pPr algn="l" marL="273537" indent="-136768" lvl="1">
                <a:lnSpc>
                  <a:spcPts val="1748"/>
                </a:lnSpc>
                <a:buFont typeface="Arial"/>
                <a:buChar char="•"/>
              </a:pPr>
              <a:r>
                <a:rPr lang="en-US" sz="12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webpage will host an interactive 2-player Snakes and Ladders game where trivia questions from an API determine if you climb ladders or slide down snakes.</a:t>
              </a:r>
            </a:p>
            <a:p>
              <a:pPr algn="l">
                <a:lnSpc>
                  <a:spcPts val="1748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254519" y="5781119"/>
            <a:ext cx="5710854" cy="1967842"/>
            <a:chOff x="0" y="0"/>
            <a:chExt cx="7387600" cy="25456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387617" cy="2545617"/>
            </a:xfrm>
            <a:custGeom>
              <a:avLst/>
              <a:gdLst/>
              <a:ahLst/>
              <a:cxnLst/>
              <a:rect r="r" b="b" t="t" l="l"/>
              <a:pathLst>
                <a:path h="2545617" w="7387617">
                  <a:moveTo>
                    <a:pt x="0" y="0"/>
                  </a:moveTo>
                  <a:lnTo>
                    <a:pt x="7387617" y="0"/>
                  </a:lnTo>
                  <a:lnTo>
                    <a:pt x="7387617" y="2545617"/>
                  </a:lnTo>
                  <a:lnTo>
                    <a:pt x="0" y="2545617"/>
                  </a:lnTo>
                  <a:close/>
                </a:path>
              </a:pathLst>
            </a:custGeom>
            <a:solidFill>
              <a:srgbClr val="B6E2B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7387600" cy="2574190"/>
            </a:xfrm>
            <a:prstGeom prst="rect">
              <a:avLst/>
            </a:prstGeom>
          </p:spPr>
          <p:txBody>
            <a:bodyPr anchor="ctr" rtlCol="false" tIns="52360" lIns="52360" bIns="52360" rIns="52360"/>
            <a:lstStyle/>
            <a:p>
              <a:pPr algn="l" marL="311542" indent="-155771" lvl="1">
                <a:lnSpc>
                  <a:spcPts val="1991"/>
                </a:lnSpc>
                <a:buFont typeface="Arial"/>
                <a:buChar char="•"/>
              </a:pPr>
              <a:r>
                <a:rPr lang="en-US" sz="144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You'd use fetch() to make the request, .then() to parse the response as JSON, and another .then() to update the DOM (like setting innerHTML) with the data.</a:t>
              </a:r>
            </a:p>
            <a:p>
              <a:pPr algn="l" marL="311542" indent="-155771" lvl="1">
                <a:lnSpc>
                  <a:spcPts val="1991"/>
                </a:lnSpc>
                <a:buFont typeface="Arial"/>
                <a:buChar char="•"/>
              </a:pPr>
              <a:r>
                <a:rPr lang="en-US" sz="144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player piece positions, the dice display, the trivia modal (with question/answers), and the current turn/game status indicator.</a:t>
              </a:r>
            </a:p>
            <a:p>
              <a:pPr algn="l" marL="311542" indent="-155771" lvl="1">
                <a:lnSpc>
                  <a:spcPts val="1991"/>
                </a:lnSpc>
                <a:buFont typeface="Arial"/>
                <a:buChar char="•"/>
              </a:pPr>
              <a:r>
                <a:rPr lang="en-US" sz="144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Describe any event listeners or interactivity planned</a:t>
              </a:r>
            </a:p>
            <a:p>
              <a:pPr algn="l">
                <a:lnSpc>
                  <a:spcPts val="1991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54519" y="7915684"/>
            <a:ext cx="5710854" cy="2034428"/>
            <a:chOff x="0" y="0"/>
            <a:chExt cx="8414025" cy="29974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414041" cy="2997405"/>
            </a:xfrm>
            <a:custGeom>
              <a:avLst/>
              <a:gdLst/>
              <a:ahLst/>
              <a:cxnLst/>
              <a:rect r="r" b="b" t="t" l="l"/>
              <a:pathLst>
                <a:path h="2997405" w="8414041">
                  <a:moveTo>
                    <a:pt x="0" y="0"/>
                  </a:moveTo>
                  <a:lnTo>
                    <a:pt x="8414041" y="0"/>
                  </a:lnTo>
                  <a:lnTo>
                    <a:pt x="8414041" y="2997405"/>
                  </a:lnTo>
                  <a:lnTo>
                    <a:pt x="0" y="2997405"/>
                  </a:lnTo>
                  <a:close/>
                </a:path>
              </a:pathLst>
            </a:custGeom>
            <a:solidFill>
              <a:srgbClr val="FEFBC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414025" cy="3035502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l" marL="273537" indent="-136768" lvl="1">
                <a:lnSpc>
                  <a:spcPts val="1748"/>
                </a:lnSpc>
                <a:buFont typeface="Arial"/>
                <a:buChar char="•"/>
              </a:pPr>
              <a:r>
                <a:rPr lang="en-US" sz="12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I'll capture packets in Wireshark by applying a display filter for the APIs' hostnames (e.g., http.host contains "random.org").</a:t>
              </a:r>
            </a:p>
            <a:p>
              <a:pPr algn="l" marL="273537" indent="-136768" lvl="1">
                <a:lnSpc>
                  <a:spcPts val="1748"/>
                </a:lnSpc>
                <a:buFont typeface="Arial"/>
                <a:buChar char="•"/>
              </a:pPr>
              <a:r>
                <a:rPr lang="en-US" sz="12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will observe the GET request methods, 200 OK status codes, round-trip latency, and the JSON response payloads.</a:t>
              </a:r>
            </a:p>
            <a:p>
              <a:pPr algn="l" marL="273537" indent="-136768" lvl="1">
                <a:lnSpc>
                  <a:spcPts val="1748"/>
                </a:lnSpc>
                <a:buFont typeface="Arial"/>
                <a:buChar char="•"/>
              </a:pPr>
              <a:r>
                <a:rPr lang="en-US" sz="12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I'll use a static hosting platform like GitHub Pages or Netlify for deployment.</a:t>
              </a:r>
            </a:p>
            <a:p>
              <a:pPr algn="l">
                <a:lnSpc>
                  <a:spcPts val="1748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55084" y="3649590"/>
            <a:ext cx="5710854" cy="2096523"/>
            <a:chOff x="0" y="0"/>
            <a:chExt cx="8414025" cy="308889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414041" cy="3088893"/>
            </a:xfrm>
            <a:custGeom>
              <a:avLst/>
              <a:gdLst/>
              <a:ahLst/>
              <a:cxnLst/>
              <a:rect r="r" b="b" t="t" l="l"/>
              <a:pathLst>
                <a:path h="3088893" w="8414041">
                  <a:moveTo>
                    <a:pt x="0" y="0"/>
                  </a:moveTo>
                  <a:lnTo>
                    <a:pt x="8414041" y="0"/>
                  </a:lnTo>
                  <a:lnTo>
                    <a:pt x="8414041" y="3088893"/>
                  </a:lnTo>
                  <a:lnTo>
                    <a:pt x="0" y="3088893"/>
                  </a:lnTo>
                  <a:close/>
                </a:path>
              </a:pathLst>
            </a:custGeom>
            <a:solidFill>
              <a:srgbClr val="C1EAF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8414025" cy="3117465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l" marL="312614" indent="-156307" lvl="1">
                <a:lnSpc>
                  <a:spcPts val="1998"/>
                </a:lnSpc>
                <a:buFont typeface="Arial"/>
                <a:buChar char="•"/>
              </a:pPr>
              <a:r>
                <a:rPr lang="en-US" sz="144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APIs: We'll use Open Trivia DB's /api.php to fetch quiz questions and random.org's generateIntegers endpoint for a 1-6 dice roll.</a:t>
              </a:r>
            </a:p>
            <a:p>
              <a:pPr algn="l" marL="312614" indent="-156307" lvl="1">
                <a:lnSpc>
                  <a:spcPts val="1998"/>
                </a:lnSpc>
                <a:buFont typeface="Arial"/>
                <a:buChar char="•"/>
              </a:pPr>
              <a:r>
                <a:rPr lang="en-US" sz="144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Wireframe: The design is a single-screen app featuring the main game board, a side panel for dice/turn info, and a pop-up modal for trivia.</a:t>
              </a:r>
            </a:p>
            <a:p>
              <a:pPr algn="l" marL="312614" indent="-156307" lvl="1">
                <a:lnSpc>
                  <a:spcPts val="1998"/>
                </a:lnSpc>
                <a:buFont typeface="Arial"/>
                <a:buChar char="•"/>
              </a:pPr>
              <a:r>
                <a:rPr lang="en-US" sz="144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Folder Setup: A simple structure: a main project folder containing index.html, style.css, and script.js.</a:t>
              </a:r>
            </a:p>
            <a:p>
              <a:pPr algn="l">
                <a:lnSpc>
                  <a:spcPts val="1998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089216" y="5769554"/>
            <a:ext cx="5710854" cy="1979407"/>
            <a:chOff x="0" y="0"/>
            <a:chExt cx="7960156" cy="27590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960173" cy="2759029"/>
            </a:xfrm>
            <a:custGeom>
              <a:avLst/>
              <a:gdLst/>
              <a:ahLst/>
              <a:cxnLst/>
              <a:rect r="r" b="b" t="t" l="l"/>
              <a:pathLst>
                <a:path h="2759029" w="7960173">
                  <a:moveTo>
                    <a:pt x="0" y="0"/>
                  </a:moveTo>
                  <a:lnTo>
                    <a:pt x="7960173" y="0"/>
                  </a:lnTo>
                  <a:lnTo>
                    <a:pt x="7960173" y="2759029"/>
                  </a:lnTo>
                  <a:lnTo>
                    <a:pt x="0" y="2759029"/>
                  </a:lnTo>
                  <a:close/>
                </a:path>
              </a:pathLst>
            </a:custGeom>
            <a:solidFill>
              <a:srgbClr val="B6E2B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7960156" cy="2806651"/>
            </a:xfrm>
            <a:prstGeom prst="rect">
              <a:avLst/>
            </a:prstGeom>
          </p:spPr>
          <p:txBody>
            <a:bodyPr anchor="ctr" rtlCol="false" tIns="48594" lIns="48594" bIns="48594" rIns="48594"/>
            <a:lstStyle/>
            <a:p>
              <a:pPr algn="l" marL="774130" indent="-387065" lvl="1">
                <a:lnSpc>
                  <a:spcPts val="2304"/>
                </a:lnSpc>
                <a:buFont typeface="Arial"/>
                <a:buChar char="•"/>
              </a:pPr>
              <a:r>
                <a:rPr lang="en-US" sz="167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Working prototype showing API data updates </a:t>
              </a:r>
            </a:p>
            <a:p>
              <a:pPr algn="l" marL="774130" indent="-387065" lvl="1">
                <a:lnSpc>
                  <a:spcPts val="2304"/>
                </a:lnSpc>
                <a:buFont typeface="Arial"/>
                <a:buChar char="•"/>
              </a:pPr>
              <a:r>
                <a:rPr lang="en-US" sz="167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Code files (</a:t>
              </a:r>
              <a:r>
                <a:rPr lang="en-US" sz="1670">
                  <a:solidFill>
                    <a:srgbClr val="1880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index.html</a:t>
              </a:r>
              <a:r>
                <a:rPr lang="en-US" sz="167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lang="en-US" sz="1670">
                  <a:solidFill>
                    <a:srgbClr val="1880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style.css</a:t>
              </a:r>
              <a:r>
                <a:rPr lang="en-US" sz="167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lang="en-US" sz="1670">
                  <a:solidFill>
                    <a:srgbClr val="1880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script.js</a:t>
              </a:r>
              <a:r>
                <a:rPr lang="en-US" sz="167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 </a:t>
              </a:r>
            </a:p>
            <a:p>
              <a:pPr algn="l" marL="774130" indent="-387065" lvl="1">
                <a:lnSpc>
                  <a:spcPts val="2004"/>
                </a:lnSpc>
                <a:buFont typeface="Arial"/>
                <a:buChar char="•"/>
              </a:pPr>
              <a:r>
                <a:rPr lang="en-US" sz="167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Screenshots of web page functionality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089216" y="7915684"/>
            <a:ext cx="5710854" cy="2034428"/>
            <a:chOff x="0" y="0"/>
            <a:chExt cx="8414025" cy="299740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414041" cy="2997405"/>
            </a:xfrm>
            <a:custGeom>
              <a:avLst/>
              <a:gdLst/>
              <a:ahLst/>
              <a:cxnLst/>
              <a:rect r="r" b="b" t="t" l="l"/>
              <a:pathLst>
                <a:path h="2997405" w="8414041">
                  <a:moveTo>
                    <a:pt x="0" y="0"/>
                  </a:moveTo>
                  <a:lnTo>
                    <a:pt x="8414041" y="0"/>
                  </a:lnTo>
                  <a:lnTo>
                    <a:pt x="8414041" y="2997405"/>
                  </a:lnTo>
                  <a:lnTo>
                    <a:pt x="0" y="2997405"/>
                  </a:lnTo>
                  <a:close/>
                </a:path>
              </a:pathLst>
            </a:custGeom>
            <a:solidFill>
              <a:srgbClr val="FEFBC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8414025" cy="3045027"/>
            </a:xfrm>
            <a:prstGeom prst="rect">
              <a:avLst/>
            </a:prstGeom>
          </p:spPr>
          <p:txBody>
            <a:bodyPr anchor="ctr" rtlCol="false" tIns="45973" lIns="45973" bIns="45973" rIns="45973"/>
            <a:lstStyle/>
            <a:p>
              <a:pPr algn="l" marL="774130" indent="-387065" lvl="1">
                <a:lnSpc>
                  <a:spcPts val="2304"/>
                </a:lnSpc>
                <a:buFont typeface="Arial"/>
                <a:buChar char="•"/>
              </a:pPr>
              <a:r>
                <a:rPr lang="en-US" sz="167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Wireshark capture (.pcapng or screenshots) </a:t>
              </a:r>
            </a:p>
            <a:p>
              <a:pPr algn="l" marL="774130" indent="-387065" lvl="1">
                <a:lnSpc>
                  <a:spcPts val="2304"/>
                </a:lnSpc>
                <a:buFont typeface="Arial"/>
                <a:buChar char="•"/>
              </a:pPr>
              <a:r>
                <a:rPr lang="en-US" sz="167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Hosted </a:t>
              </a:r>
              <a:r>
                <a:rPr lang="en-US" sz="1670">
                  <a:solidFill>
                    <a:srgbClr val="188038"/>
                  </a:solidFill>
                  <a:latin typeface="Arial"/>
                  <a:ea typeface="Arial"/>
                  <a:cs typeface="Arial"/>
                  <a:sym typeface="Arial"/>
                </a:rPr>
                <a:t>webpage</a:t>
              </a:r>
              <a:r>
                <a:rPr lang="en-US" sz="167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link </a:t>
              </a:r>
            </a:p>
            <a:p>
              <a:pPr algn="l" marL="774130" indent="-387065" lvl="1">
                <a:lnSpc>
                  <a:spcPts val="2004"/>
                </a:lnSpc>
                <a:buFont typeface="Arial"/>
                <a:buChar char="•"/>
              </a:pPr>
              <a:r>
                <a:rPr lang="en-US" sz="167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2–3 page report with screenshots and findings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14408" y="2270255"/>
            <a:ext cx="5710854" cy="1376299"/>
            <a:chOff x="0" y="0"/>
            <a:chExt cx="7210759" cy="173777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210776" cy="1737697"/>
            </a:xfrm>
            <a:custGeom>
              <a:avLst/>
              <a:gdLst/>
              <a:ahLst/>
              <a:cxnLst/>
              <a:rect r="r" b="b" t="t" l="l"/>
              <a:pathLst>
                <a:path h="1737697" w="7210776">
                  <a:moveTo>
                    <a:pt x="0" y="0"/>
                  </a:moveTo>
                  <a:lnTo>
                    <a:pt x="7210776" y="0"/>
                  </a:lnTo>
                  <a:lnTo>
                    <a:pt x="7210776" y="1129148"/>
                  </a:lnTo>
                  <a:lnTo>
                    <a:pt x="3914334" y="1129148"/>
                  </a:lnTo>
                  <a:lnTo>
                    <a:pt x="3914334" y="1303302"/>
                  </a:lnTo>
                  <a:lnTo>
                    <a:pt x="4223195" y="1303302"/>
                  </a:lnTo>
                  <a:lnTo>
                    <a:pt x="3605474" y="1737697"/>
                  </a:lnTo>
                  <a:lnTo>
                    <a:pt x="2987753" y="1303302"/>
                  </a:lnTo>
                  <a:lnTo>
                    <a:pt x="3296614" y="1303302"/>
                  </a:lnTo>
                  <a:lnTo>
                    <a:pt x="3296614" y="1129148"/>
                  </a:lnTo>
                  <a:lnTo>
                    <a:pt x="0" y="1129148"/>
                  </a:lnTo>
                  <a:close/>
                </a:path>
              </a:pathLst>
            </a:custGeom>
            <a:solidFill>
              <a:srgbClr val="3FACE2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9050"/>
              <a:ext cx="7210759" cy="1756822"/>
            </a:xfrm>
            <a:prstGeom prst="rect">
              <a:avLst/>
            </a:prstGeom>
          </p:spPr>
          <p:txBody>
            <a:bodyPr anchor="ctr" rtlCol="false" tIns="53644" lIns="53644" bIns="53644" rIns="53644"/>
            <a:lstStyle/>
            <a:p>
              <a:pPr algn="ctr">
                <a:lnSpc>
                  <a:spcPts val="3548"/>
                </a:lnSpc>
              </a:pPr>
              <a:r>
                <a:rPr lang="en-US" sz="2956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</a:p>
            <a:p>
              <a:pPr algn="ctr">
                <a:lnSpc>
                  <a:spcPts val="3548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192320" y="164018"/>
            <a:ext cx="5395606" cy="1723874"/>
            <a:chOff x="0" y="0"/>
            <a:chExt cx="2544007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544007" cy="812800"/>
            </a:xfrm>
            <a:custGeom>
              <a:avLst/>
              <a:gdLst/>
              <a:ahLst/>
              <a:cxnLst/>
              <a:rect r="r" b="b" t="t" l="l"/>
              <a:pathLst>
                <a:path h="812800" w="2544007">
                  <a:moveTo>
                    <a:pt x="254400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544007" y="624840"/>
                  </a:lnTo>
                  <a:lnTo>
                    <a:pt x="254400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254400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192320" y="302237"/>
            <a:ext cx="5395606" cy="1723874"/>
            <a:chOff x="0" y="0"/>
            <a:chExt cx="2544007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544007" cy="812800"/>
            </a:xfrm>
            <a:custGeom>
              <a:avLst/>
              <a:gdLst/>
              <a:ahLst/>
              <a:cxnLst/>
              <a:rect r="r" b="b" t="t" l="l"/>
              <a:pathLst>
                <a:path h="812800" w="2544007">
                  <a:moveTo>
                    <a:pt x="254400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544007" y="624840"/>
                  </a:lnTo>
                  <a:lnTo>
                    <a:pt x="254400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254400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6349053" y="422326"/>
            <a:ext cx="4850838" cy="117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4"/>
              </a:lnSpc>
            </a:pPr>
            <a:r>
              <a:rPr lang="en-US" sz="389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SCOPE &amp; DELIVERABLES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7915" y="1525605"/>
            <a:ext cx="3934482" cy="6486416"/>
          </a:xfrm>
          <a:custGeom>
            <a:avLst/>
            <a:gdLst/>
            <a:ahLst/>
            <a:cxnLst/>
            <a:rect r="r" b="b" t="t" l="l"/>
            <a:pathLst>
              <a:path h="6486416" w="3934482">
                <a:moveTo>
                  <a:pt x="0" y="0"/>
                </a:moveTo>
                <a:lnTo>
                  <a:pt x="3934482" y="0"/>
                </a:lnTo>
                <a:lnTo>
                  <a:pt x="3934482" y="6486416"/>
                </a:lnTo>
                <a:lnTo>
                  <a:pt x="0" y="6486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52" t="0" r="-2652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4946" y="2598707"/>
            <a:ext cx="5151179" cy="5151179"/>
          </a:xfrm>
          <a:custGeom>
            <a:avLst/>
            <a:gdLst/>
            <a:ahLst/>
            <a:cxnLst/>
            <a:rect r="r" b="b" t="t" l="l"/>
            <a:pathLst>
              <a:path h="5151179" w="5151179">
                <a:moveTo>
                  <a:pt x="0" y="0"/>
                </a:moveTo>
                <a:lnTo>
                  <a:pt x="5151179" y="0"/>
                </a:lnTo>
                <a:lnTo>
                  <a:pt x="5151179" y="5151179"/>
                </a:lnTo>
                <a:lnTo>
                  <a:pt x="0" y="5151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065" t="-46422" r="-36727" b="-437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17083" y="8454463"/>
            <a:ext cx="3215433" cy="61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3"/>
              </a:lnSpc>
              <a:spcBef>
                <a:spcPct val="0"/>
              </a:spcBef>
            </a:pPr>
            <a:r>
              <a:rPr lang="en-US" b="true" sz="3885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  <a:hlinkClick r:id="rId3" tooltip="https://ibrahimarshath.github.io/Programming-with-web-course/"/>
              </a:rPr>
              <a:t>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DAG29NYX5nk</dc:identifier>
  <dcterms:modified xsi:type="dcterms:W3CDTF">2011-08-01T06:04:30Z</dcterms:modified>
  <cp:revision>1</cp:revision>
  <dc:title>Project Scope </dc:title>
</cp:coreProperties>
</file>