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bold r:id="rId15"/>
      <p:boldItalic r:id="rId16"/>
    </p:embeddedFont>
    <p:embeddedFont>
      <p:font typeface="Oswald"/>
      <p:bold r:id="rId17"/>
    </p:embeddedFont>
    <p:embeddedFont>
      <p:font typeface="Archivo Black"/>
      <p:regular r:id="rId18"/>
    </p:embeddedFont>
    <p:embeddedFont>
      <p:font typeface="DM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.fntdata"/><Relationship Id="rId11" Type="http://schemas.openxmlformats.org/officeDocument/2006/relationships/slide" Target="slides/slide5.xml"/><Relationship Id="rId22" Type="http://schemas.openxmlformats.org/officeDocument/2006/relationships/font" Target="fonts/DMSans-boldItalic.fntdata"/><Relationship Id="rId10" Type="http://schemas.openxmlformats.org/officeDocument/2006/relationships/slide" Target="slides/slide4.xml"/><Relationship Id="rId21" Type="http://schemas.openxmlformats.org/officeDocument/2006/relationships/font" Target="fonts/DM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DMSans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chivoBlack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b88b1778b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db88b1778b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b88b1778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db88b1778b_1_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b88b1778b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db88b1778b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b88b1778b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db88b1778b_1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b88b1778b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db88b1778b_1_10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b88b1778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db88b1778b_1_1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b88b1778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db88b1778b_1_1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b88b1778b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2db88b1778b_1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9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30" name="Google Shape;130;p25"/>
          <p:cNvSpPr/>
          <p:nvPr/>
        </p:nvSpPr>
        <p:spPr>
          <a:xfrm rot="7659121">
            <a:off x="7545516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25"/>
          <p:cNvSpPr/>
          <p:nvPr/>
        </p:nvSpPr>
        <p:spPr>
          <a:xfrm>
            <a:off x="-1629035" y="-2314575"/>
            <a:ext cx="4511317" cy="462915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25"/>
          <p:cNvSpPr txBox="1"/>
          <p:nvPr/>
        </p:nvSpPr>
        <p:spPr>
          <a:xfrm>
            <a:off x="2118174" y="999309"/>
            <a:ext cx="4907654" cy="12104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PROGRAMMING ASSIGNMENT 4</a:t>
            </a:r>
            <a:endParaRPr sz="700"/>
          </a:p>
        </p:txBody>
      </p:sp>
      <p:sp>
        <p:nvSpPr>
          <p:cNvPr id="133" name="Google Shape;133;p25"/>
          <p:cNvSpPr txBox="1"/>
          <p:nvPr/>
        </p:nvSpPr>
        <p:spPr>
          <a:xfrm>
            <a:off x="1359798" y="3264062"/>
            <a:ext cx="64245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Rahul Kumar</a:t>
            </a:r>
            <a:r>
              <a:rPr b="1" i="0" lang="en" sz="130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 (2020</a:t>
            </a:r>
            <a:r>
              <a:rPr b="1" lang="en" sz="13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110</a:t>
            </a:r>
            <a:r>
              <a:rPr b="1" i="0" lang="en" sz="130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Mohd Shakir	</a:t>
            </a:r>
            <a:r>
              <a:rPr b="1" i="0" lang="en" sz="130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(2020</a:t>
            </a:r>
            <a:r>
              <a:rPr b="1" lang="en" sz="1300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524</a:t>
            </a:r>
            <a:r>
              <a:rPr b="1" i="0" lang="en" sz="130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700"/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231F2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231F2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1: DIGITALLY SIGNED DEGREE CERTIFICATES</a:t>
            </a:r>
            <a:endParaRPr sz="700"/>
          </a:p>
        </p:txBody>
      </p:sp>
      <p:sp>
        <p:nvSpPr>
          <p:cNvPr id="134" name="Google Shape;134;p25"/>
          <p:cNvSpPr txBox="1"/>
          <p:nvPr/>
        </p:nvSpPr>
        <p:spPr>
          <a:xfrm>
            <a:off x="2984277" y="2557463"/>
            <a:ext cx="3175446" cy="1420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900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CSE 350 NETWORK SECURITY WINTER 2024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26"/>
          <p:cNvSpPr txBox="1"/>
          <p:nvPr/>
        </p:nvSpPr>
        <p:spPr>
          <a:xfrm>
            <a:off x="1668178" y="1312625"/>
            <a:ext cx="5807644" cy="24944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We made a web server using Flask that necessitates individuals to input their full name, enrollment ID, birthdate, and password. Upon enrollment in our database, users will obtain a grade card and a degree certificate, which bear the signatures of the Director and Registrar and be authenticated using public keys on the backend. Subsequent to a successful verification process, users can retrieve both documents.</a:t>
            </a:r>
            <a:endParaRPr sz="700"/>
          </a:p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2615677" y="151632"/>
            <a:ext cx="3708471" cy="658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9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INTRODUCTION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27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7"/>
          <p:cNvSpPr/>
          <p:nvPr/>
        </p:nvSpPr>
        <p:spPr>
          <a:xfrm>
            <a:off x="0" y="-135317"/>
            <a:ext cx="4061426" cy="2280187"/>
          </a:xfrm>
          <a:custGeom>
            <a:rect b="b" l="l" r="r" t="t"/>
            <a:pathLst>
              <a:path extrusionOk="0" h="4560373" w="8122852">
                <a:moveTo>
                  <a:pt x="0" y="0"/>
                </a:moveTo>
                <a:lnTo>
                  <a:pt x="8122852" y="0"/>
                </a:lnTo>
                <a:lnTo>
                  <a:pt x="8122852" y="4560373"/>
                </a:lnTo>
                <a:lnTo>
                  <a:pt x="0" y="45603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27"/>
          <p:cNvSpPr/>
          <p:nvPr/>
        </p:nvSpPr>
        <p:spPr>
          <a:xfrm>
            <a:off x="146392" y="2312132"/>
            <a:ext cx="4143753" cy="2532294"/>
          </a:xfrm>
          <a:custGeom>
            <a:rect b="b" l="l" r="r" t="t"/>
            <a:pathLst>
              <a:path extrusionOk="0" h="5064587" w="8287506">
                <a:moveTo>
                  <a:pt x="0" y="0"/>
                </a:moveTo>
                <a:lnTo>
                  <a:pt x="8287507" y="0"/>
                </a:lnTo>
                <a:lnTo>
                  <a:pt x="8287507" y="5064587"/>
                </a:lnTo>
                <a:lnTo>
                  <a:pt x="0" y="5064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7"/>
          <p:cNvSpPr/>
          <p:nvPr/>
        </p:nvSpPr>
        <p:spPr>
          <a:xfrm>
            <a:off x="6571374" y="1513957"/>
            <a:ext cx="2455958" cy="3236042"/>
          </a:xfrm>
          <a:custGeom>
            <a:rect b="b" l="l" r="r" t="t"/>
            <a:pathLst>
              <a:path extrusionOk="0" h="6472084" w="4911916">
                <a:moveTo>
                  <a:pt x="0" y="0"/>
                </a:moveTo>
                <a:lnTo>
                  <a:pt x="4911916" y="0"/>
                </a:lnTo>
                <a:lnTo>
                  <a:pt x="4911916" y="6472084"/>
                </a:lnTo>
                <a:lnTo>
                  <a:pt x="0" y="64720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27"/>
          <p:cNvSpPr/>
          <p:nvPr/>
        </p:nvSpPr>
        <p:spPr>
          <a:xfrm>
            <a:off x="4178094" y="68772"/>
            <a:ext cx="2393281" cy="3222599"/>
          </a:xfrm>
          <a:custGeom>
            <a:rect b="b" l="l" r="r" t="t"/>
            <a:pathLst>
              <a:path extrusionOk="0" h="6445197" w="4786562">
                <a:moveTo>
                  <a:pt x="0" y="0"/>
                </a:moveTo>
                <a:lnTo>
                  <a:pt x="4786562" y="0"/>
                </a:lnTo>
                <a:lnTo>
                  <a:pt x="4786562" y="6445197"/>
                </a:lnTo>
                <a:lnTo>
                  <a:pt x="0" y="6445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/>
          <p:nvPr/>
        </p:nvSpPr>
        <p:spPr>
          <a:xfrm rot="10800000"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58" name="Google Shape;158;p28"/>
          <p:cNvSpPr/>
          <p:nvPr/>
        </p:nvSpPr>
        <p:spPr>
          <a:xfrm rot="3407869">
            <a:off x="6026083" y="559442"/>
            <a:ext cx="6235835" cy="267574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28"/>
          <p:cNvSpPr/>
          <p:nvPr/>
        </p:nvSpPr>
        <p:spPr>
          <a:xfrm rot="3407869">
            <a:off x="-2348473" y="5075229"/>
            <a:ext cx="6235835" cy="2675740"/>
          </a:xfrm>
          <a:custGeom>
            <a:rect b="b" l="l" r="r" t="t"/>
            <a:pathLst>
              <a:path extrusionOk="0" h="5351480" w="12471670">
                <a:moveTo>
                  <a:pt x="0" y="0"/>
                </a:moveTo>
                <a:lnTo>
                  <a:pt x="12471670" y="0"/>
                </a:lnTo>
                <a:lnTo>
                  <a:pt x="12471670" y="5351480"/>
                </a:lnTo>
                <a:lnTo>
                  <a:pt x="0" y="5351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28"/>
          <p:cNvSpPr txBox="1"/>
          <p:nvPr/>
        </p:nvSpPr>
        <p:spPr>
          <a:xfrm>
            <a:off x="1221178" y="310837"/>
            <a:ext cx="6878251" cy="4594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WORKING FLOW</a:t>
            </a:r>
            <a:endParaRPr sz="700"/>
          </a:p>
        </p:txBody>
      </p:sp>
      <p:sp>
        <p:nvSpPr>
          <p:cNvPr id="161" name="Google Shape;161;p28"/>
          <p:cNvSpPr txBox="1"/>
          <p:nvPr/>
        </p:nvSpPr>
        <p:spPr>
          <a:xfrm>
            <a:off x="769444" y="1593645"/>
            <a:ext cx="7329985" cy="2225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generation of the documents is being performed in the following manner :-</a:t>
            </a:r>
            <a:endParaRPr sz="700"/>
          </a:p>
          <a:p>
            <a:pPr indent="0" lvl="0" marL="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Creation of the PDF with the premade template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Defining the location of the text fields on the PDF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Adding of info and time on it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Hashing the pdf using SHA256() hash library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Signing the hashed pdf with the private keys of the respective authorities.</a:t>
            </a:r>
            <a:endParaRPr sz="700"/>
          </a:p>
          <a:p>
            <a:pPr indent="-133350" lvl="1" marL="27940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1300"/>
              <a:buFont typeface="DM Sans"/>
              <a:buAutoNum type="arabicPeriod"/>
            </a:pPr>
            <a:r>
              <a:rPr b="0" i="0" lang="en" sz="13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Adding a watermark to it to track the origin of the document.</a:t>
            </a:r>
            <a:endParaRPr sz="700"/>
          </a:p>
          <a:p>
            <a:pPr indent="0" lvl="0" marL="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/>
          <p:nvPr/>
        </p:nvSpPr>
        <p:spPr>
          <a:xfrm rot="7659121">
            <a:off x="-2006301" y="2792857"/>
            <a:ext cx="3814647" cy="3914283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29"/>
          <p:cNvSpPr/>
          <p:nvPr/>
        </p:nvSpPr>
        <p:spPr>
          <a:xfrm rot="2016048">
            <a:off x="6121744" y="-502652"/>
            <a:ext cx="5374732" cy="1343683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29"/>
          <p:cNvSpPr/>
          <p:nvPr/>
        </p:nvSpPr>
        <p:spPr>
          <a:xfrm>
            <a:off x="2325483" y="2727439"/>
            <a:ext cx="6304168" cy="1263897"/>
          </a:xfrm>
          <a:custGeom>
            <a:rect b="b" l="l" r="r" t="t"/>
            <a:pathLst>
              <a:path extrusionOk="0" h="2527795" w="12608335">
                <a:moveTo>
                  <a:pt x="0" y="0"/>
                </a:moveTo>
                <a:lnTo>
                  <a:pt x="12608335" y="0"/>
                </a:lnTo>
                <a:lnTo>
                  <a:pt x="12608335" y="2527795"/>
                </a:lnTo>
                <a:lnTo>
                  <a:pt x="0" y="25277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29"/>
          <p:cNvSpPr txBox="1"/>
          <p:nvPr/>
        </p:nvSpPr>
        <p:spPr>
          <a:xfrm>
            <a:off x="1492320" y="235818"/>
            <a:ext cx="6159361" cy="929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7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GENERATION OF PRIVATE-PUBLIC KEYS</a:t>
            </a:r>
            <a:endParaRPr sz="700"/>
          </a:p>
        </p:txBody>
      </p:sp>
      <p:sp>
        <p:nvSpPr>
          <p:cNvPr id="170" name="Google Shape;170;p29"/>
          <p:cNvSpPr txBox="1"/>
          <p:nvPr/>
        </p:nvSpPr>
        <p:spPr>
          <a:xfrm>
            <a:off x="112889" y="1454123"/>
            <a:ext cx="9144000" cy="5902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We have used the RSA library to generate the public and private key pair for registrar and the director.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/>
          <p:nvPr/>
        </p:nvSpPr>
        <p:spPr>
          <a:xfrm>
            <a:off x="2914202" y="1183053"/>
            <a:ext cx="3315596" cy="2777394"/>
          </a:xfrm>
          <a:custGeom>
            <a:rect b="b" l="l" r="r" t="t"/>
            <a:pathLst>
              <a:path extrusionOk="0" h="5554787" w="6631193">
                <a:moveTo>
                  <a:pt x="0" y="0"/>
                </a:moveTo>
                <a:lnTo>
                  <a:pt x="6631194" y="0"/>
                </a:lnTo>
                <a:lnTo>
                  <a:pt x="6631194" y="5554788"/>
                </a:lnTo>
                <a:lnTo>
                  <a:pt x="0" y="5554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30"/>
          <p:cNvSpPr txBox="1"/>
          <p:nvPr/>
        </p:nvSpPr>
        <p:spPr>
          <a:xfrm>
            <a:off x="971605" y="425823"/>
            <a:ext cx="7200790" cy="907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4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VERIFICATION OF THE DOCUMENTS</a:t>
            </a:r>
            <a:endParaRPr sz="700"/>
          </a:p>
          <a:p>
            <a:pPr indent="0" lvl="0" marL="0" marR="0" rtl="0" algn="l">
              <a:lnSpc>
                <a:spcPct val="104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400" u="none" cap="none" strike="noStrike">
              <a:solidFill>
                <a:srgbClr val="231F2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804925" y="4227849"/>
            <a:ext cx="7534149" cy="6199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This method is used to verify the provided signature against the document using specified padding and hashing algorithm. It returns true if the signature verification succeeds else returns False.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/>
          <p:nvPr/>
        </p:nvSpPr>
        <p:spPr>
          <a:xfrm>
            <a:off x="1230697" y="2221267"/>
            <a:ext cx="3750610" cy="2636483"/>
          </a:xfrm>
          <a:custGeom>
            <a:rect b="b" l="l" r="r" t="t"/>
            <a:pathLst>
              <a:path extrusionOk="0" h="5272966" w="7501219">
                <a:moveTo>
                  <a:pt x="0" y="0"/>
                </a:moveTo>
                <a:lnTo>
                  <a:pt x="7501219" y="0"/>
                </a:lnTo>
                <a:lnTo>
                  <a:pt x="7501219" y="5272966"/>
                </a:lnTo>
                <a:lnTo>
                  <a:pt x="0" y="5272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31"/>
          <p:cNvSpPr/>
          <p:nvPr/>
        </p:nvSpPr>
        <p:spPr>
          <a:xfrm>
            <a:off x="5349499" y="1832088"/>
            <a:ext cx="2775894" cy="3157935"/>
          </a:xfrm>
          <a:custGeom>
            <a:rect b="b" l="l" r="r" t="t"/>
            <a:pathLst>
              <a:path extrusionOk="0" h="6315870" w="5551788">
                <a:moveTo>
                  <a:pt x="0" y="0"/>
                </a:moveTo>
                <a:lnTo>
                  <a:pt x="5551788" y="0"/>
                </a:lnTo>
                <a:lnTo>
                  <a:pt x="5551788" y="6315870"/>
                </a:lnTo>
                <a:lnTo>
                  <a:pt x="0" y="63158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31"/>
          <p:cNvSpPr txBox="1"/>
          <p:nvPr/>
        </p:nvSpPr>
        <p:spPr>
          <a:xfrm>
            <a:off x="1113825" y="218106"/>
            <a:ext cx="6878251" cy="8251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BONUS PART - DIGITAL SIGNING OF DOCUMENT</a:t>
            </a:r>
            <a:endParaRPr sz="700"/>
          </a:p>
        </p:txBody>
      </p:sp>
      <p:sp>
        <p:nvSpPr>
          <p:cNvPr id="185" name="Google Shape;185;p31"/>
          <p:cNvSpPr txBox="1"/>
          <p:nvPr/>
        </p:nvSpPr>
        <p:spPr>
          <a:xfrm>
            <a:off x="804925" y="1213234"/>
            <a:ext cx="7534149" cy="829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For signing the documents, we have used padding with the MGF1 masking and SHA256() hash function. This code block is digitally signing the certificate using the provided private_key.</a:t>
            </a:r>
            <a:endParaRPr sz="700"/>
          </a:p>
          <a:p>
            <a:pPr indent="0" lvl="0" marL="0" marR="0" rtl="0" algn="l">
              <a:lnSpc>
                <a:spcPct val="13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231F2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/>
          <p:nvPr/>
        </p:nvSpPr>
        <p:spPr>
          <a:xfrm>
            <a:off x="514350" y="1460255"/>
            <a:ext cx="2242619" cy="3117556"/>
          </a:xfrm>
          <a:custGeom>
            <a:rect b="b" l="l" r="r" t="t"/>
            <a:pathLst>
              <a:path extrusionOk="0" h="6235111" w="4485237">
                <a:moveTo>
                  <a:pt x="0" y="0"/>
                </a:moveTo>
                <a:lnTo>
                  <a:pt x="4485237" y="0"/>
                </a:lnTo>
                <a:lnTo>
                  <a:pt x="4485237" y="6235111"/>
                </a:lnTo>
                <a:lnTo>
                  <a:pt x="0" y="62351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875" l="-1711" r="-2366" t="-1328"/>
            </a:stretch>
          </a:blipFill>
          <a:ln>
            <a:noFill/>
          </a:ln>
        </p:spPr>
      </p:sp>
      <p:sp>
        <p:nvSpPr>
          <p:cNvPr id="191" name="Google Shape;191;p32"/>
          <p:cNvSpPr/>
          <p:nvPr/>
        </p:nvSpPr>
        <p:spPr>
          <a:xfrm>
            <a:off x="3301763" y="1460254"/>
            <a:ext cx="2238894" cy="3168896"/>
          </a:xfrm>
          <a:custGeom>
            <a:rect b="b" l="l" r="r" t="t"/>
            <a:pathLst>
              <a:path extrusionOk="0" h="6337791" w="4477787">
                <a:moveTo>
                  <a:pt x="0" y="0"/>
                </a:moveTo>
                <a:lnTo>
                  <a:pt x="4477787" y="0"/>
                </a:lnTo>
                <a:lnTo>
                  <a:pt x="4477787" y="6337791"/>
                </a:lnTo>
                <a:lnTo>
                  <a:pt x="0" y="63377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32"/>
          <p:cNvSpPr/>
          <p:nvPr/>
        </p:nvSpPr>
        <p:spPr>
          <a:xfrm>
            <a:off x="6083582" y="1423621"/>
            <a:ext cx="2268172" cy="3205529"/>
          </a:xfrm>
          <a:custGeom>
            <a:rect b="b" l="l" r="r" t="t"/>
            <a:pathLst>
              <a:path extrusionOk="0" h="6411058" w="4536344">
                <a:moveTo>
                  <a:pt x="0" y="0"/>
                </a:moveTo>
                <a:lnTo>
                  <a:pt x="4536345" y="0"/>
                </a:lnTo>
                <a:lnTo>
                  <a:pt x="4536345" y="6411058"/>
                </a:lnTo>
                <a:lnTo>
                  <a:pt x="0" y="64110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32"/>
          <p:cNvSpPr txBox="1"/>
          <p:nvPr/>
        </p:nvSpPr>
        <p:spPr>
          <a:xfrm>
            <a:off x="1113825" y="218106"/>
            <a:ext cx="6878251" cy="42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1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OUTPUT</a:t>
            </a:r>
            <a:endParaRPr sz="700"/>
          </a:p>
        </p:txBody>
      </p:sp>
      <p:sp>
        <p:nvSpPr>
          <p:cNvPr id="194" name="Google Shape;194;p32"/>
          <p:cNvSpPr txBox="1"/>
          <p:nvPr/>
        </p:nvSpPr>
        <p:spPr>
          <a:xfrm>
            <a:off x="3837300" y="941638"/>
            <a:ext cx="1167820" cy="28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Grade Card</a:t>
            </a:r>
            <a:endParaRPr sz="700"/>
          </a:p>
        </p:txBody>
      </p:sp>
      <p:sp>
        <p:nvSpPr>
          <p:cNvPr id="195" name="Google Shape;195;p32"/>
          <p:cNvSpPr txBox="1"/>
          <p:nvPr/>
        </p:nvSpPr>
        <p:spPr>
          <a:xfrm>
            <a:off x="1051844" y="742050"/>
            <a:ext cx="1167630" cy="5812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Graduation</a:t>
            </a:r>
            <a:endParaRPr sz="700"/>
          </a:p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Certificate</a:t>
            </a:r>
            <a:endParaRPr sz="700"/>
          </a:p>
        </p:txBody>
      </p:sp>
      <p:sp>
        <p:nvSpPr>
          <p:cNvPr id="196" name="Google Shape;196;p32"/>
          <p:cNvSpPr txBox="1"/>
          <p:nvPr/>
        </p:nvSpPr>
        <p:spPr>
          <a:xfrm>
            <a:off x="6720870" y="941638"/>
            <a:ext cx="993596" cy="28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Signature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