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71" r:id="rId5"/>
    <p:sldId id="267" r:id="rId6"/>
    <p:sldId id="259" r:id="rId7"/>
    <p:sldId id="272" r:id="rId8"/>
    <p:sldId id="260" r:id="rId9"/>
    <p:sldId id="261" r:id="rId10"/>
    <p:sldId id="270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EB448-544F-1163-CF6D-D801EF6DA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40B45-37FF-28D2-69C1-D8842A0F2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1B0F3-96B9-62B2-E1C5-4D3D4823B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B3F67-E836-5AA2-B32D-A0C3A9333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EEA5E-DC19-ABCD-6267-C545BA777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107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011F1-D172-AE20-8D21-0A938E210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E52B7-EB5E-AF2A-3525-5B4BBFD15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D7DCF-1783-47F8-CDB8-8B7167ECD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968A7-C083-F20B-0369-2067E75DE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5429C-96E8-1064-0F87-6D95D15F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71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A47F57-697A-B97E-DD3A-2910D126C5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F252A-D3F9-0BB4-D962-668169761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93D65-8824-8EBE-4CB8-E4D7750FE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EA1BA-06A5-9F5B-136C-80EDFD72E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3C8CA-61F8-0704-0F6E-DDDD2B998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279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50CDE-F21A-AC1C-7DD9-906370B0F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39EE0-A89B-B238-94A4-DB32BBD14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AB674-71DE-8BA7-9D0E-C99F6B3C0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2554B-0ACB-E334-5BBE-7A83BFE37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062A5-E36B-5C05-6C36-F8372F2C1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26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2CC90-B089-5E25-D480-B40D5123B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71185-327E-E435-EB8B-F143CAF78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DDF86-F686-ACE8-6852-5CEADD9A2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8F106-1FED-5AA1-CFDF-7FE210507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5F0D7-F550-D351-1F6B-36B665CA0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072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98191-3055-3CE7-ABAB-BF5225568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7F01E-C1BB-CFE3-1062-5A8CAD20F5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F16ED-635D-3C12-AE3C-37A43EAF1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0B84D-A3CA-9B7E-B7BB-4C18C1812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81B66-06CA-0AE9-B95B-21A45DC5B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7665D-74F3-FC85-8C37-77F440223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67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1306E-11E1-8AB1-AF32-6F074D3C8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E7AAE-4628-F916-89C8-10A970EC9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7C0B7-4F02-5995-1FB1-8FB2DD125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504026-A61A-C06F-3EA6-94F595A47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FF7FD0-380B-75A4-D9B0-F7EBC341DD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0AA233-A9EB-E98D-4DDF-BC4B72808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E8074-1361-E322-F42C-F5D714099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B9FECA-EE46-D87A-F259-E8022C362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86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B92FB-DA41-9013-AE3A-5882CEEE8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2620A1-C0CA-1D0E-E85E-5C1326F8C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3BD8B1-5363-075D-CDCC-8CAC0A6A7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E4555F-1DC7-94CF-74D7-21521EE93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1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97F04-5F5B-E4F7-0A48-A1FBAC01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DCC3BA-DF88-8CE4-AB31-983A3C796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7982A-25A2-0FA2-0BC4-48C8775F8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1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17936-1384-3D53-34C7-E638688EF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08029-8ADE-BDA5-4C8D-31C361556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CB47A-C96A-8918-E1EB-9A8DBEC72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5CB0D-C5CF-96B6-5923-222D7E403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0E17E-D21B-9F95-DB42-019C9AB1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1A4E0-3F3F-3857-C2B7-EEDD3DF99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869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EDF05-F2AE-B072-8E2E-CB4CF5B08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0EF8F1-DFA6-282F-E8CD-83826A12E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08D68-B430-9A5B-4A9B-8549EA20A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02EBD-67C3-A4B8-A83C-896997C53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00B68-5333-C602-6799-3D1B2E434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925F4-1AF9-E8B5-0534-4714B5FAF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84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09843D-C7AC-7DCA-D2A1-30C29BBAB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A0867-11DA-F019-8907-1B3D8BD7C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DD53F-CA45-CCAE-9ADB-5B0F61393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4CE30-7D40-4BC0-BA0D-56C992D5B4BD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1FF70-F320-3E09-D811-B610D38CE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947EA-7073-9466-0549-46E86F1C8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502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mc/articles/PMC8850169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4464" y="1596789"/>
            <a:ext cx="10363200" cy="573849"/>
          </a:xfrm>
        </p:spPr>
        <p:txBody>
          <a:bodyPr>
            <a:normAutofit/>
          </a:bodyPr>
          <a:lstStyle/>
          <a:p>
            <a:r>
              <a:rPr lang="en-GB" sz="3200" b="1" dirty="0">
                <a:latin typeface="Verdana" panose="020B0604030504040204" pitchFamily="34" charset="0"/>
                <a:ea typeface="Verdana" panose="020B0604030504040204" pitchFamily="34" charset="0"/>
              </a:rPr>
              <a:t>PROJECT TITLE-HOSPITAL FINDER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0469" y="2721956"/>
            <a:ext cx="3970594" cy="552184"/>
          </a:xfrm>
        </p:spPr>
        <p:txBody>
          <a:bodyPr>
            <a:noAutofit/>
          </a:bodyPr>
          <a:lstStyle/>
          <a:p>
            <a:pPr algn="l"/>
            <a:r>
              <a:rPr lang="en-GB" sz="1600" b="1" dirty="0"/>
              <a:t>Batch Number:    30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916590"/>
              </p:ext>
            </p:extLst>
          </p:nvPr>
        </p:nvGraphicFramePr>
        <p:xfrm>
          <a:off x="630904" y="3352800"/>
          <a:ext cx="5418666" cy="41351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3331634959"/>
                    </a:ext>
                  </a:extLst>
                </a:gridCol>
                <a:gridCol w="3333666">
                  <a:extLst>
                    <a:ext uri="{9D8B030D-6E8A-4147-A177-3AD203B41FA5}">
                      <a16:colId xmlns:a16="http://schemas.microsoft.com/office/drawing/2014/main" val="2054911721"/>
                    </a:ext>
                  </a:extLst>
                </a:gridCol>
              </a:tblGrid>
              <a:tr h="1925283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Roll Number </a:t>
                      </a:r>
                    </a:p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20201CSD0158</a:t>
                      </a:r>
                    </a:p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20201CSD0161</a:t>
                      </a:r>
                    </a:p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20201CSD0196</a:t>
                      </a:r>
                    </a:p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20201CSD0204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Student Name :</a:t>
                      </a:r>
                    </a:p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Rahul A</a:t>
                      </a:r>
                    </a:p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Satish Babu G </a:t>
                      </a:r>
                    </a:p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Nitish K</a:t>
                      </a:r>
                    </a:p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Manoj </a:t>
                      </a:r>
                      <a:r>
                        <a:rPr lang="en-GB" sz="2000" b="1" dirty="0" err="1">
                          <a:solidFill>
                            <a:schemeClr val="tx1"/>
                          </a:solidFill>
                        </a:rPr>
                        <a:t>kumar</a:t>
                      </a:r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 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405261"/>
                  </a:ext>
                </a:extLst>
              </a:tr>
              <a:tr h="441967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3651183"/>
                  </a:ext>
                </a:extLst>
              </a:tr>
              <a:tr h="441967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3141741"/>
                  </a:ext>
                </a:extLst>
              </a:tr>
              <a:tr h="441967"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9541891"/>
                  </a:ext>
                </a:extLst>
              </a:tr>
              <a:tr h="441967"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7888934"/>
                  </a:ext>
                </a:extLst>
              </a:tr>
              <a:tr h="441967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0820719"/>
                  </a:ext>
                </a:extLst>
              </a:tr>
            </a:tbl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6454795" y="3274140"/>
            <a:ext cx="5514292" cy="2433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Under the Supervision of,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pPr algn="l"/>
            <a:r>
              <a:rPr lang="en-GB" sz="1700" dirty="0">
                <a:solidFill>
                  <a:schemeClr val="tx1"/>
                </a:solidFill>
              </a:rPr>
              <a:t> Mr. </a:t>
            </a:r>
            <a:r>
              <a:rPr lang="en-GB" sz="1700" dirty="0" err="1">
                <a:solidFill>
                  <a:schemeClr val="tx1"/>
                </a:solidFill>
              </a:rPr>
              <a:t>Shobhit</a:t>
            </a:r>
            <a:r>
              <a:rPr lang="en-GB" sz="1700" dirty="0">
                <a:solidFill>
                  <a:schemeClr val="tx1"/>
                </a:solidFill>
              </a:rPr>
              <a:t> </a:t>
            </a:r>
            <a:r>
              <a:rPr lang="en-GB" sz="1700" dirty="0" err="1">
                <a:solidFill>
                  <a:schemeClr val="tx1"/>
                </a:solidFill>
              </a:rPr>
              <a:t>Tembhre</a:t>
            </a:r>
            <a:endParaRPr lang="en-GB" sz="1700" dirty="0">
              <a:solidFill>
                <a:schemeClr val="tx1"/>
              </a:solidFill>
            </a:endParaRPr>
          </a:p>
          <a:p>
            <a:pPr algn="l"/>
            <a:r>
              <a:rPr lang="en-GB" sz="1700" dirty="0">
                <a:solidFill>
                  <a:schemeClr val="tx1"/>
                </a:solidFill>
              </a:rPr>
              <a:t>School of Computer Science Engineering</a:t>
            </a:r>
          </a:p>
          <a:p>
            <a:pPr algn="l"/>
            <a:r>
              <a:rPr lang="en-GB" sz="1700" dirty="0">
                <a:solidFill>
                  <a:schemeClr val="tx1"/>
                </a:solidFill>
              </a:rPr>
              <a:t>Presidency University</a:t>
            </a:r>
          </a:p>
          <a:p>
            <a:pPr algn="l"/>
            <a:endParaRPr lang="en-GB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90469" y="334088"/>
            <a:ext cx="10700946" cy="103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</a:rPr>
              <a:t>PIP104 PROFESSIONAL PRACTICE-II</a:t>
            </a:r>
          </a:p>
          <a:p>
            <a:r>
              <a:rPr lang="en-GB" sz="2800" dirty="0">
                <a:solidFill>
                  <a:schemeClr val="tx1"/>
                </a:solidFill>
              </a:rPr>
              <a:t>VIVA-VOCE</a:t>
            </a:r>
          </a:p>
        </p:txBody>
      </p:sp>
    </p:spTree>
    <p:extLst>
      <p:ext uri="{BB962C8B-B14F-4D97-AF65-F5344CB8AC3E}">
        <p14:creationId xmlns:p14="http://schemas.microsoft.com/office/powerpoint/2010/main" val="3122649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B2416-46B0-16D7-226F-FA40A7398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Design And Implementations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BCA3D-D263-D08C-CE9D-937DC1FF5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creating a data access layer that talks to the database, all the way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creating an n-tier architecture approach that consists of multiple layers, and use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data-transfer objects to pass data back and forth.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609E02F-E385-3D0D-812E-8F26F6F8AB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388" y="2366962"/>
            <a:ext cx="4495800" cy="2114550"/>
          </a:xfrm>
        </p:spPr>
      </p:pic>
    </p:spTree>
    <p:extLst>
      <p:ext uri="{BB962C8B-B14F-4D97-AF65-F5344CB8AC3E}">
        <p14:creationId xmlns:p14="http://schemas.microsoft.com/office/powerpoint/2010/main" val="2627369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Timeline of Project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C3D67CB-5046-B33F-7E0A-4568C9965C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112" y="1409065"/>
            <a:ext cx="5448016" cy="4351338"/>
          </a:xfrm>
        </p:spPr>
      </p:pic>
    </p:spTree>
    <p:extLst>
      <p:ext uri="{BB962C8B-B14F-4D97-AF65-F5344CB8AC3E}">
        <p14:creationId xmlns:p14="http://schemas.microsoft.com/office/powerpoint/2010/main" val="3677332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Outcomes / Results Obtained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patient appointments, access lab test details, and provide doctor information.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can streamline administrative tasks and improve the overall efficiency of healthcare service delivery.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Accessible healthcare information : Users can access and read healthcare articles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from the app, promoting health education and awareness among patients.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"Buy Medicine" module allows users to purchase medicines directly through the app. This can provide a convenient and time-saving option for patients to fulfill their medication needs.</a:t>
            </a:r>
          </a:p>
        </p:txBody>
      </p:sp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conclusion, the research on Hospital Finder applications underscores their pivotal role in reshaping the landscape of healthcare accessibility and patient-centric services. </a:t>
            </a:r>
          </a:p>
          <a:p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These applications have emerged as harnessing the power of technology to address critical challenges in navigating the complex healthcare system. </a:t>
            </a:r>
          </a:p>
          <a:p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Through their intuitive interfaces and real-time information, Hospital Finder apps empower individuals to make informed decisions about their healthcare providers, optimize emergency response times, and contribute to the overall efficiency of healthcare services. </a:t>
            </a:r>
          </a:p>
          <a:p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integration of telehealth services further exemplifies their innovative approach to expanding healthcare access, especially in remote or underserved areas. 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571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Agarwal, S., &amp; LeFevre, A. E. (2017). Finding healthcare at your fingertips: A case study of apps addressing healthcare needs in India. In Proceedings of the Ninth International Conference on Information and Communication Technologies and Development (ICTD).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Hossain, M. S., &amp; Ahmed, K. (2019). Telemedicine system using Hospital Finder app. In 2019 3rd International Conference on Electrical, Computer &amp; Telecommunication Engineering (ICECTE).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Lasierra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N.,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Alesanco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Á., Guillén, S., García-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Sáez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G., &amp; García-Gómez, J. M. (2014). A survey on mobile phone tools for Hospital Finder. Journal of medical systems, 38(1), 1-9.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Lloréns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-Montes, F. J., Ruiz-Moreno, A., &amp; del Barrio-García, S. (2015). Hospital Finder applications and service quality: Influencing patient loyalty and recommendation. Computers in Human Behavior, 48, 542-549.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Mehta, N., Pandit, A., &amp; Shukla, S. (2016). Hospital Finder mobile applications: a systematic review. International Journal of Pharmacy &amp; Technology, 8(3), 16065-16073.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National Institute of Standards and Technology (NIST). (2020). Digital Identity Guidelines: Authentication and Lifecycle Management. Retrieved from https://nvlpubs.nist.gov/nistpubs/SpecialPublications/NIST.SP.800-63b.pdf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3863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9120" y="2076401"/>
            <a:ext cx="5468203" cy="94169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9600" dirty="0"/>
              <a:t>Thank You</a:t>
            </a:r>
          </a:p>
        </p:txBody>
      </p:sp>
      <p:pic>
        <p:nvPicPr>
          <p:cNvPr id="4" name="Picture 6" descr="http://cdn.worldofflowers.eu/media/productphotos/114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81" b="8089"/>
          <a:stretch>
            <a:fillRect/>
          </a:stretch>
        </p:blipFill>
        <p:spPr bwMode="auto">
          <a:xfrm>
            <a:off x="694805" y="1025204"/>
            <a:ext cx="4493025" cy="3861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I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contemporary era of digitization and increased reliance on technology, the healthcare sector is undergoing a transformative shift towards providing more accessible and efficient services. </a:t>
            </a: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I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 significant aspect of healthcare accessibility is the ability for individuals to promptly locate and access nearby medical facilities. </a:t>
            </a: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I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 to timely and quality healthcare is paramount for overall well-being, especially in emergency situations or when individuals are in need of specific medical services. </a:t>
            </a:r>
            <a:endParaRPr lang="en-I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Evolving Landscape of Healthcare Accessibility: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seminal work by </a:t>
            </a:r>
            <a:r>
              <a:rPr lang="en-IN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Beratarrechea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et al. (2013), the authors emphasize the critical importance of accessible healthcare in improving health outcomes.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They argue that spatial accessibility is a key determinant of healthcare utilization, and technology-driven solutions, such as Hospital Finder applications, have the potential to bridge geographical gaps between individuals and medical facilities.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Geospatial Technologies in Healthcare Navigation: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Geospatial technologies have been integral to the development of Hospital Finder applications. Li et al. (2018) highlight the significance of Geographic Information Systems (GIS) in enhancing healthcare navigation. 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71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CEADC-3974-7B3D-4343-E0C512F08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Literature Review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EEAF1-B2D0-90F6-6A20-21666957E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7604"/>
            <a:ext cx="10515600" cy="4351338"/>
          </a:xfrm>
        </p:spPr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Frost &amp; Sullivan [</a:t>
            </a:r>
            <a:r>
              <a:rPr lang="en-IN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9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 (2017) -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prevent medical accidents in advance by using an integrated solution based on information and communication.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Karen Taylor [</a:t>
            </a:r>
            <a:r>
              <a:rPr lang="en-IN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10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 (2017) -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improving treatment procedures for existing patients and introducing new functions.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European Union Agency for Network and Information Security [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11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 (2016) - A hospital that improves the patient treatment process based on IoT.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Korea Embedded Software and System Industry Association [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12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 (2018)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Seoul Asan Hospital Innovation Design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Center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r>
              <a:rPr lang="en-IN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2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 (2020) -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next-generation hospital that exceeds the limits of existing hospitals in terms of quality of care.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Ministry of Health and Welfare [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13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 (2020) - provides medical services by  applying ICT such as 5G and IoT to improve medical services such as enhancing patient safety.</a:t>
            </a:r>
          </a:p>
        </p:txBody>
      </p:sp>
    </p:spTree>
    <p:extLst>
      <p:ext uri="{BB962C8B-B14F-4D97-AF65-F5344CB8AC3E}">
        <p14:creationId xmlns:p14="http://schemas.microsoft.com/office/powerpoint/2010/main" val="4139240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Research Gaps Identified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research gaps in healthcare management system app development using Java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may involve several considerations.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Interoperability and Integration : Explore ways to enhance interoperability with other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healthcare systems and integrate seamlessly with diverse data sources.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and Privacy : Investigate methods to strengthen security measures and ensure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robust privacy protection, considering the sensitive nature of healthcare data.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 and User Experience : Evaluate and improve the user interface and overall user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experience to optimize the application for healthcare professionals and patients.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and Performance : Research scalable architectures and methods to improve the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app's performance, especially as data volumes and user numbers increase.</a:t>
            </a:r>
          </a:p>
        </p:txBody>
      </p:sp>
    </p:spTree>
    <p:extLst>
      <p:ext uri="{BB962C8B-B14F-4D97-AF65-F5344CB8AC3E}">
        <p14:creationId xmlns:p14="http://schemas.microsoft.com/office/powerpoint/2010/main" val="2547126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Proposed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making the patients shift from hospital to hospital for required service.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applications involved in this project.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administrator of the application adds all the details of cities, areas, hospitals, diseases, symptoms, department and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users or patients can get registered with the application to avail all the service.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users can view the hospitals and services provided, and also perform search based on city, hospitals and department names.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application is a very diverse application which can easily be accessed by the registered members of the application.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CB734-AE05-0691-29C8-D89989D21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Proposed Methodology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97E69-689C-7434-252C-4D17C175AC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Agile is an iterative and incremental approach to software development that emphasizes flexibility, collaboration, and customer satisfaction.</a:t>
            </a:r>
          </a:p>
          <a:p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It's particularly well-suited for projects where requirements are expected to change or evolve over time. </a:t>
            </a:r>
          </a:p>
          <a:p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Agile methodology is based on the principles outlined in the Agile Manifesto and is often implemented using various frameworks such as Scrum or Kanban.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82C916-8E86-433A-4222-CB22BCB0C0E7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69758" y="2118528"/>
            <a:ext cx="5181600" cy="315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685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IN" sz="19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primary objectives of this research are:</a:t>
            </a:r>
            <a:endParaRPr lang="en-IN" sz="19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IN" sz="19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To design and develop a user-centric mobile application, Hospital Finder, that utilizes geospatial technologies to provide real-time information on nearby healthcare facilities.</a:t>
            </a: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IN" sz="19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To create a comprehensive and up-to-date database of hospitals, clinics, and healthcare providers, including information on specialties, services offered, and user reviews.</a:t>
            </a:r>
            <a:endParaRPr lang="en-IN" sz="19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IN" sz="19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To implement advanced search and filter functionalities, enabling users to tailor their searches based on specific medical requirements and preferences.</a:t>
            </a:r>
            <a:endParaRPr lang="en-IN" sz="19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IN" sz="19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To integrate features such as real-time availability updates, emergency services locators, and appointment scheduling to enhance the overall healthcare-seeking experience.</a:t>
            </a:r>
            <a:endParaRPr lang="en-IN" sz="19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IN" sz="19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To evaluate the impact of the Hospital Finder app on healthcare accessibility, user satisfaction, and the efficiency of healthcare service utilization.</a:t>
            </a:r>
            <a:endParaRPr lang="en-IN" sz="19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500"/>
              </a:spcBef>
              <a:spcAft>
                <a:spcPts val="500"/>
              </a:spcAft>
            </a:pPr>
            <a:r>
              <a:rPr lang="en-IN" sz="19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addressing these objectives, this research aims to contribute valuable insights into the development, functionality, and impact of mobile applications in improving healthcare accessibility.</a:t>
            </a:r>
            <a:endParaRPr lang="en-IN" sz="19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 Design &amp; Implementation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49"/>
          </a:xfrm>
        </p:spPr>
        <p:txBody>
          <a:bodyPr>
            <a:no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the design phase is to plan a solution of the problem specified by the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requirements document. This phase is the first step in moving from the problem domain to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the solution domain.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  How to satisfy the needs. The design of a system is perhaps the most critical factor affecting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the quality of the software; it has a major impact on the later phases particularly testing 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DESIGN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focuses on looking at a system as a combination of many different components,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and how they interact with each other to produce the desired result.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components or subsystems and how they connect.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developer, the Java framework and Android Studio present many choices for choosing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the right architecture, from placing the data access code directly in the UI through datasets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and data source controls, to creating a data access layer that talks to the database, all the way.</a:t>
            </a:r>
          </a:p>
        </p:txBody>
      </p:sp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theme/theme1.xml><?xml version="1.0" encoding="utf-8"?>
<a:theme xmlns:a="http://schemas.openxmlformats.org/drawingml/2006/main" name="Presidency University 45 Y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idency University 45 Yrs" id="{45757096-6C06-418C-99FF-BD62512BED20}" vid="{37B9C8E7-5B4D-42F8-B712-657357EE44A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Presidency University 45 Yrs</Template>
  <TotalTime>200</TotalTime>
  <Words>1526</Words>
  <Application>Microsoft Office PowerPoint</Application>
  <PresentationFormat>Widescreen</PresentationFormat>
  <Paragraphs>103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Verdana</vt:lpstr>
      <vt:lpstr>Presidency University 45 Yrs</vt:lpstr>
      <vt:lpstr>PROJECT TITLE-HOSPITAL FINDER</vt:lpstr>
      <vt:lpstr>Introduction</vt:lpstr>
      <vt:lpstr>Literature Review</vt:lpstr>
      <vt:lpstr>Literature Review</vt:lpstr>
      <vt:lpstr>Research Gaps Identified</vt:lpstr>
      <vt:lpstr>Proposed Methodology</vt:lpstr>
      <vt:lpstr>Proposed Methodology</vt:lpstr>
      <vt:lpstr>Objectives</vt:lpstr>
      <vt:lpstr>System Design &amp; Implementation</vt:lpstr>
      <vt:lpstr>System Design And Implementations</vt:lpstr>
      <vt:lpstr>Timeline of Project</vt:lpstr>
      <vt:lpstr>Outcomes / Results Obtained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Manoj Kumar S</cp:lastModifiedBy>
  <cp:revision>32</cp:revision>
  <dcterms:created xsi:type="dcterms:W3CDTF">2023-03-16T03:26:27Z</dcterms:created>
  <dcterms:modified xsi:type="dcterms:W3CDTF">2024-01-13T10:07:43Z</dcterms:modified>
</cp:coreProperties>
</file>