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706" r:id="rId2"/>
    <p:sldMasterId id="2147483712" r:id="rId3"/>
    <p:sldMasterId id="2147483724" r:id="rId4"/>
  </p:sldMasterIdLst>
  <p:notesMasterIdLst>
    <p:notesMasterId r:id="rId21"/>
  </p:notesMasterIdLst>
  <p:handoutMasterIdLst>
    <p:handoutMasterId r:id="rId22"/>
  </p:handoutMasterIdLst>
  <p:sldIdLst>
    <p:sldId id="446" r:id="rId5"/>
    <p:sldId id="457" r:id="rId6"/>
    <p:sldId id="447" r:id="rId7"/>
    <p:sldId id="448" r:id="rId8"/>
    <p:sldId id="449" r:id="rId9"/>
    <p:sldId id="450" r:id="rId10"/>
    <p:sldId id="451" r:id="rId11"/>
    <p:sldId id="452" r:id="rId12"/>
    <p:sldId id="461" r:id="rId13"/>
    <p:sldId id="453" r:id="rId14"/>
    <p:sldId id="454" r:id="rId15"/>
    <p:sldId id="456" r:id="rId16"/>
    <p:sldId id="455" r:id="rId17"/>
    <p:sldId id="458" r:id="rId18"/>
    <p:sldId id="462" r:id="rId19"/>
    <p:sldId id="4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05DBBE-0879-7762-9344-0A56FA70505B}" v="3967" dt="2024-07-27T15:28:25.041"/>
    <p1510:client id="{56769752-4073-3A37-64CC-6A26D45A12A2}" v="262" dt="2024-07-27T10:45:22.819"/>
    <p1510:client id="{668B424A-45D7-F60A-C7A2-313DFC9A3DF4}" v="74" dt="2024-07-27T15:33:28.3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4.xml" Id="rId8" /><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tableStyles" Target="tableStyles.xml" Id="rId26" /><Relationship Type="http://schemas.openxmlformats.org/officeDocument/2006/relationships/slideMaster" Target="slideMasters/slideMaster3.xml" Id="rId3" /><Relationship Type="http://schemas.openxmlformats.org/officeDocument/2006/relationships/notesMaster" Target="notesMasters/notesMaster1.xml" Id="rId21" /><Relationship Type="http://schemas.openxmlformats.org/officeDocument/2006/relationships/slide" Target="slides/slide3.xml" Id="rId7" /><Relationship Type="http://schemas.openxmlformats.org/officeDocument/2006/relationships/slide" Target="slides/slide8.xml" Id="rId12" /><Relationship Type="http://schemas.openxmlformats.org/officeDocument/2006/relationships/slide" Target="slides/slide13.xml" Id="rId17" /><Relationship Type="http://schemas.openxmlformats.org/officeDocument/2006/relationships/theme" Target="theme/theme1.xml" Id="rId25" /><Relationship Type="http://schemas.openxmlformats.org/officeDocument/2006/relationships/slideMaster" Target="slideMasters/slideMaster2.xml" Id="rId2" /><Relationship Type="http://schemas.openxmlformats.org/officeDocument/2006/relationships/slide" Target="slides/slide12.xml" Id="rId16" /><Relationship Type="http://schemas.openxmlformats.org/officeDocument/2006/relationships/slide" Target="slides/slide16.xml" Id="rId20" /><Relationship Type="http://schemas.microsoft.com/office/2018/10/relationships/authors" Target="authors.xml" Id="rId29" /><Relationship Type="http://schemas.openxmlformats.org/officeDocument/2006/relationships/slideMaster" Target="slideMasters/slideMaster1.xml" Id="rId1" /><Relationship Type="http://schemas.openxmlformats.org/officeDocument/2006/relationships/slide" Target="slides/slide2.xml" Id="rId6" /><Relationship Type="http://schemas.openxmlformats.org/officeDocument/2006/relationships/slide" Target="slides/slide7.xml" Id="rId11" /><Relationship Type="http://schemas.openxmlformats.org/officeDocument/2006/relationships/viewProps" Target="viewProps.xml" Id="rId24"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presProps" Target="presProps.xml" Id="rId23" /><Relationship Type="http://schemas.microsoft.com/office/2015/10/relationships/revisionInfo" Target="revisionInfo.xml" Id="rId28" /><Relationship Type="http://schemas.openxmlformats.org/officeDocument/2006/relationships/slide" Target="slides/slide6.xml" Id="rId10" /><Relationship Type="http://schemas.openxmlformats.org/officeDocument/2006/relationships/slide" Target="slides/slide15.xml" Id="rId19" /><Relationship Type="http://schemas.openxmlformats.org/officeDocument/2006/relationships/slideMaster" Target="slideMasters/slideMaster4.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handoutMaster" Target="handoutMasters/handoutMaster1.xml" Id="rId22"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7/27/2024</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7/27/2024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dirty="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7/27/2024</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7/27/2024</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7/27/2024</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7/27/2024</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4" name="Title 3">
            <a:extLst>
              <a:ext uri="{FF2B5EF4-FFF2-40B4-BE49-F238E27FC236}">
                <a16:creationId xmlns:a16="http://schemas.microsoft.com/office/drawing/2014/main" id="{08347D8D-E852-43D5-858E-2D01BE57FA93}"/>
              </a:ext>
            </a:extLst>
          </p:cNvPr>
          <p:cNvSpPr>
            <a:spLocks noGrp="1"/>
          </p:cNvSpPr>
          <p:nvPr>
            <p:ph type="title"/>
          </p:nvPr>
        </p:nvSpPr>
        <p:spPr>
          <a:xfrm>
            <a:off x="457200" y="3920048"/>
            <a:ext cx="6581554" cy="2592887"/>
          </a:xfrm>
        </p:spPr>
        <p:txBody>
          <a:bodyPr anchor="t" anchorCtr="0">
            <a:normAutofit fontScale="90000"/>
          </a:bodyPr>
          <a:lstStyle/>
          <a:p>
            <a:r>
              <a:rPr lang="en-US" dirty="0">
                <a:cs typeface="Segoe UI Light"/>
              </a:rPr>
              <a:t> </a:t>
            </a:r>
            <a:br>
              <a:rPr lang="en-US" dirty="0">
                <a:cs typeface="Segoe UI Light"/>
              </a:rPr>
            </a:br>
            <a:r>
              <a:rPr lang="en-US" dirty="0">
                <a:cs typeface="Segoe UI Light"/>
              </a:rPr>
              <a:t>NAME :-RAHUL MANOJ MANDAL</a:t>
            </a:r>
            <a:br>
              <a:rPr lang="en-US" dirty="0">
                <a:cs typeface="Segoe UI Light"/>
              </a:rPr>
            </a:br>
            <a:r>
              <a:rPr lang="en-US" dirty="0">
                <a:cs typeface="Segoe UI Light"/>
              </a:rPr>
              <a:t>COURSE NAME:- DATA SCIENCE </a:t>
            </a:r>
            <a:br>
              <a:rPr lang="en-US" dirty="0">
                <a:cs typeface="Segoe UI Light"/>
              </a:rPr>
            </a:br>
            <a:r>
              <a:rPr lang="en-US" dirty="0">
                <a:cs typeface="Segoe UI Light"/>
              </a:rPr>
              <a:t>BATCH :- 1st JUNE</a:t>
            </a:r>
            <a:br>
              <a:rPr lang="en-US" dirty="0">
                <a:cs typeface="Segoe UI Light"/>
              </a:rPr>
            </a:br>
            <a:br>
              <a:rPr lang="en-US" dirty="0">
                <a:cs typeface="Segoe UI Light"/>
              </a:rPr>
            </a:br>
            <a:endParaRPr lang="en-US" dirty="0">
              <a:cs typeface="Segoe UI Light"/>
            </a:endParaRPr>
          </a:p>
        </p:txBody>
      </p:sp>
      <p:sp>
        <p:nvSpPr>
          <p:cNvPr id="2" name="TextBox 1">
            <a:extLst>
              <a:ext uri="{FF2B5EF4-FFF2-40B4-BE49-F238E27FC236}">
                <a16:creationId xmlns:a16="http://schemas.microsoft.com/office/drawing/2014/main" id="{FE8824C7-3B59-01DE-F21D-E7B42B52A974}"/>
              </a:ext>
            </a:extLst>
          </p:cNvPr>
          <p:cNvSpPr txBox="1"/>
          <p:nvPr/>
        </p:nvSpPr>
        <p:spPr>
          <a:xfrm>
            <a:off x="1488732" y="1719873"/>
            <a:ext cx="765081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cap="all" dirty="0">
                <a:solidFill>
                  <a:srgbClr val="FFFFFF"/>
                </a:solidFill>
                <a:latin typeface="Abadi"/>
                <a:cs typeface="Segoe UI Light"/>
              </a:rPr>
              <a:t>IPL AUCTION STRATEGY AND DATA</a:t>
            </a:r>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Rectangle 3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7559FE01-6D5E-A4B2-58CB-058AEAACF2BE}"/>
              </a:ext>
            </a:extLst>
          </p:cNvPr>
          <p:cNvSpPr txBox="1"/>
          <p:nvPr/>
        </p:nvSpPr>
        <p:spPr>
          <a:xfrm>
            <a:off x="3416211" y="1045137"/>
            <a:ext cx="4187753" cy="2668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576072">
              <a:spcAft>
                <a:spcPts val="600"/>
              </a:spcAft>
            </a:pPr>
            <a:r>
              <a:rPr lang="en-US" sz="1100" b="1" kern="1200" dirty="0">
                <a:solidFill>
                  <a:srgbClr val="555555"/>
                </a:solidFill>
                <a:latin typeface="+mn-lt"/>
                <a:ea typeface="+mn-ea"/>
                <a:cs typeface="Segoe UI"/>
              </a:rPr>
              <a:t>CREATE TABLE  MATCHES AND DELIVERIES</a:t>
            </a:r>
            <a:endParaRPr lang="en-US" sz="1100" b="1" dirty="0">
              <a:solidFill>
                <a:schemeClr val="bg1"/>
              </a:solidFill>
              <a:cs typeface="Segoe UI"/>
            </a:endParaRPr>
          </a:p>
        </p:txBody>
      </p:sp>
      <p:sp>
        <p:nvSpPr>
          <p:cNvPr id="8" name="TextBox 7">
            <a:extLst>
              <a:ext uri="{FF2B5EF4-FFF2-40B4-BE49-F238E27FC236}">
                <a16:creationId xmlns:a16="http://schemas.microsoft.com/office/drawing/2014/main" id="{97A467C2-3327-C007-5094-3517B3BFB14D}"/>
              </a:ext>
            </a:extLst>
          </p:cNvPr>
          <p:cNvSpPr txBox="1"/>
          <p:nvPr/>
        </p:nvSpPr>
        <p:spPr>
          <a:xfrm>
            <a:off x="2219004" y="1449405"/>
            <a:ext cx="8894977" cy="37087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576072">
              <a:spcAft>
                <a:spcPts val="600"/>
              </a:spcAft>
            </a:pPr>
            <a:r>
              <a:rPr lang="en-US" sz="1100" b="1" kern="1200" dirty="0">
                <a:solidFill>
                  <a:srgbClr val="555555"/>
                </a:solidFill>
                <a:latin typeface="+mn-lt"/>
                <a:ea typeface="+mn-lt"/>
                <a:cs typeface="+mn-lt"/>
              </a:rPr>
              <a:t>create table matches(id </a:t>
            </a:r>
            <a:r>
              <a:rPr lang="en-US" sz="1100" b="1" kern="1200" err="1">
                <a:solidFill>
                  <a:srgbClr val="555555"/>
                </a:solidFill>
                <a:latin typeface="+mn-lt"/>
                <a:ea typeface="+mn-lt"/>
                <a:cs typeface="+mn-lt"/>
              </a:rPr>
              <a:t>int,city</a:t>
            </a:r>
            <a:r>
              <a:rPr lang="en-US" sz="1100" b="1" kern="1200" dirty="0">
                <a:solidFill>
                  <a:srgbClr val="555555"/>
                </a:solidFill>
                <a:latin typeface="+mn-lt"/>
                <a:ea typeface="+mn-lt"/>
                <a:cs typeface="+mn-lt"/>
              </a:rPr>
              <a:t> varchar(20),</a:t>
            </a:r>
            <a:r>
              <a:rPr lang="en-US" sz="1100" b="1" kern="1200" err="1">
                <a:solidFill>
                  <a:srgbClr val="555555"/>
                </a:solidFill>
                <a:latin typeface="+mn-lt"/>
                <a:ea typeface="+mn-lt"/>
                <a:cs typeface="+mn-lt"/>
              </a:rPr>
              <a:t>match_date</a:t>
            </a:r>
            <a:r>
              <a:rPr lang="en-US" sz="1100" b="1" kern="1200" dirty="0">
                <a:solidFill>
                  <a:srgbClr val="555555"/>
                </a:solidFill>
                <a:latin typeface="+mn-lt"/>
                <a:ea typeface="+mn-lt"/>
                <a:cs typeface="+mn-lt"/>
              </a:rPr>
              <a:t> </a:t>
            </a:r>
            <a:r>
              <a:rPr lang="en-US" sz="1100" b="1" kern="1200" err="1">
                <a:solidFill>
                  <a:srgbClr val="555555"/>
                </a:solidFill>
                <a:latin typeface="+mn-lt"/>
                <a:ea typeface="+mn-lt"/>
                <a:cs typeface="+mn-lt"/>
              </a:rPr>
              <a:t>date,player_of_match</a:t>
            </a:r>
            <a:r>
              <a:rPr lang="en-US" sz="1100" b="1" kern="1200" dirty="0">
                <a:solidFill>
                  <a:srgbClr val="555555"/>
                </a:solidFill>
                <a:latin typeface="+mn-lt"/>
                <a:ea typeface="+mn-lt"/>
                <a:cs typeface="+mn-lt"/>
              </a:rPr>
              <a:t> varchar(20),</a:t>
            </a:r>
          </a:p>
          <a:p>
            <a:pPr defTabSz="576072">
              <a:spcAft>
                <a:spcPts val="600"/>
              </a:spcAft>
            </a:pPr>
            <a:r>
              <a:rPr lang="en-US" sz="1100" b="1" kern="1200" dirty="0">
                <a:solidFill>
                  <a:srgbClr val="555555"/>
                </a:solidFill>
                <a:latin typeface="+mn-lt"/>
                <a:ea typeface="+mn-lt"/>
                <a:cs typeface="+mn-lt"/>
              </a:rPr>
              <a:t>    venue varchar(80),</a:t>
            </a:r>
            <a:r>
              <a:rPr lang="en-US" sz="1100" b="1" kern="1200" err="1">
                <a:solidFill>
                  <a:srgbClr val="555555"/>
                </a:solidFill>
                <a:latin typeface="+mn-lt"/>
                <a:ea typeface="+mn-lt"/>
                <a:cs typeface="+mn-lt"/>
              </a:rPr>
              <a:t>neutral_venue</a:t>
            </a:r>
            <a:r>
              <a:rPr lang="en-US" sz="1100" b="1" kern="1200" dirty="0">
                <a:solidFill>
                  <a:srgbClr val="555555"/>
                </a:solidFill>
                <a:latin typeface="+mn-lt"/>
                <a:ea typeface="+mn-lt"/>
                <a:cs typeface="+mn-lt"/>
              </a:rPr>
              <a:t> int,</a:t>
            </a:r>
          </a:p>
          <a:p>
            <a:pPr defTabSz="576072">
              <a:spcAft>
                <a:spcPts val="600"/>
              </a:spcAft>
            </a:pPr>
            <a:r>
              <a:rPr lang="en-US" sz="1100" b="1" kern="1200" dirty="0">
                <a:solidFill>
                  <a:srgbClr val="555555"/>
                </a:solidFill>
                <a:latin typeface="+mn-lt"/>
                <a:ea typeface="+mn-lt"/>
                <a:cs typeface="+mn-lt"/>
              </a:rPr>
              <a:t>    team1 varchar(30),team2 varchar(30),</a:t>
            </a:r>
            <a:r>
              <a:rPr lang="en-US" sz="1100" b="1" kern="1200" err="1">
                <a:solidFill>
                  <a:srgbClr val="555555"/>
                </a:solidFill>
                <a:latin typeface="+mn-lt"/>
                <a:ea typeface="+mn-lt"/>
                <a:cs typeface="+mn-lt"/>
              </a:rPr>
              <a:t>toss_winner</a:t>
            </a:r>
            <a:r>
              <a:rPr lang="en-US" sz="1100" b="1" kern="1200" dirty="0">
                <a:solidFill>
                  <a:srgbClr val="555555"/>
                </a:solidFill>
                <a:latin typeface="+mn-lt"/>
                <a:ea typeface="+mn-lt"/>
                <a:cs typeface="+mn-lt"/>
              </a:rPr>
              <a:t> varchar(30),</a:t>
            </a:r>
            <a:r>
              <a:rPr lang="en-US" sz="1100" b="1" kern="1200" err="1">
                <a:solidFill>
                  <a:srgbClr val="555555"/>
                </a:solidFill>
                <a:latin typeface="+mn-lt"/>
                <a:ea typeface="+mn-lt"/>
                <a:cs typeface="+mn-lt"/>
              </a:rPr>
              <a:t>toss_decision</a:t>
            </a:r>
            <a:r>
              <a:rPr lang="en-US" sz="1100" b="1" kern="1200" dirty="0">
                <a:solidFill>
                  <a:srgbClr val="555555"/>
                </a:solidFill>
                <a:latin typeface="+mn-lt"/>
                <a:ea typeface="+mn-lt"/>
                <a:cs typeface="+mn-lt"/>
              </a:rPr>
              <a:t> varchar(20),</a:t>
            </a:r>
          </a:p>
          <a:p>
            <a:pPr defTabSz="576072">
              <a:spcAft>
                <a:spcPts val="600"/>
              </a:spcAft>
            </a:pPr>
            <a:r>
              <a:rPr lang="en-US" sz="1100" b="1" kern="1200" dirty="0">
                <a:solidFill>
                  <a:srgbClr val="555555"/>
                </a:solidFill>
                <a:latin typeface="+mn-lt"/>
                <a:ea typeface="+mn-lt"/>
                <a:cs typeface="+mn-lt"/>
              </a:rPr>
              <a:t>    winner varchar(30),result varchar(20),</a:t>
            </a:r>
          </a:p>
          <a:p>
            <a:pPr defTabSz="576072">
              <a:spcAft>
                <a:spcPts val="600"/>
              </a:spcAft>
            </a:pPr>
            <a:r>
              <a:rPr lang="en-US" sz="1100" b="1" kern="1200" dirty="0">
                <a:solidFill>
                  <a:srgbClr val="555555"/>
                </a:solidFill>
                <a:latin typeface="+mn-lt"/>
                <a:ea typeface="+mn-lt"/>
                <a:cs typeface="+mn-lt"/>
              </a:rPr>
              <a:t>    </a:t>
            </a:r>
            <a:r>
              <a:rPr lang="en-US" sz="1100" b="1" kern="1200" err="1">
                <a:solidFill>
                  <a:srgbClr val="555555"/>
                </a:solidFill>
                <a:latin typeface="+mn-lt"/>
                <a:ea typeface="+mn-lt"/>
                <a:cs typeface="+mn-lt"/>
              </a:rPr>
              <a:t>result_margin</a:t>
            </a:r>
            <a:r>
              <a:rPr lang="en-US" sz="1100" b="1" kern="1200" dirty="0">
                <a:solidFill>
                  <a:srgbClr val="555555"/>
                </a:solidFill>
                <a:latin typeface="+mn-lt"/>
                <a:ea typeface="+mn-lt"/>
                <a:cs typeface="+mn-lt"/>
              </a:rPr>
              <a:t> </a:t>
            </a:r>
            <a:r>
              <a:rPr lang="en-US" sz="1100" b="1" kern="1200" err="1">
                <a:solidFill>
                  <a:srgbClr val="555555"/>
                </a:solidFill>
                <a:latin typeface="+mn-lt"/>
                <a:ea typeface="+mn-lt"/>
                <a:cs typeface="+mn-lt"/>
              </a:rPr>
              <a:t>int,eliminator</a:t>
            </a:r>
            <a:r>
              <a:rPr lang="en-US" sz="1100" b="1" kern="1200" dirty="0">
                <a:solidFill>
                  <a:srgbClr val="555555"/>
                </a:solidFill>
                <a:latin typeface="+mn-lt"/>
                <a:ea typeface="+mn-lt"/>
                <a:cs typeface="+mn-lt"/>
              </a:rPr>
              <a:t> varchar(20),method varchar(20),umpire1 varchar(50),umpire2 varchar(50)); </a:t>
            </a:r>
          </a:p>
          <a:p>
            <a:pPr defTabSz="576072">
              <a:spcAft>
                <a:spcPts val="600"/>
              </a:spcAft>
            </a:pPr>
            <a:endParaRPr lang="en-US" sz="1100" b="1" kern="1200" dirty="0">
              <a:solidFill>
                <a:srgbClr val="555555"/>
              </a:solidFill>
              <a:latin typeface="+mn-lt"/>
              <a:ea typeface="+mn-lt"/>
              <a:cs typeface="+mn-lt"/>
            </a:endParaRPr>
          </a:p>
          <a:p>
            <a:pPr defTabSz="576072">
              <a:spcAft>
                <a:spcPts val="600"/>
              </a:spcAft>
            </a:pPr>
            <a:r>
              <a:rPr lang="en-US" sz="1100" b="1" kern="1200" dirty="0">
                <a:solidFill>
                  <a:srgbClr val="555555"/>
                </a:solidFill>
                <a:latin typeface="+mn-lt"/>
                <a:ea typeface="+mn-lt"/>
                <a:cs typeface="+mn-lt"/>
              </a:rPr>
              <a:t>copy matches from 'C:\Program Files\PostgreSQL\16\data\IPL Dataset\IPL Dataset\IPL_matches.csv' csv header;</a:t>
            </a:r>
            <a:endParaRPr lang="en-US" sz="1100" b="1" kern="1200">
              <a:solidFill>
                <a:srgbClr val="555555"/>
              </a:solidFill>
              <a:latin typeface="+mn-lt"/>
              <a:cs typeface="Segoe UI"/>
            </a:endParaRPr>
          </a:p>
          <a:p>
            <a:pPr defTabSz="576072">
              <a:spcAft>
                <a:spcPts val="600"/>
              </a:spcAft>
            </a:pPr>
            <a:endParaRPr lang="en-US" sz="1100" b="1" kern="1200" dirty="0">
              <a:solidFill>
                <a:srgbClr val="555555"/>
              </a:solidFill>
              <a:latin typeface="+mn-lt"/>
              <a:ea typeface="+mn-lt"/>
              <a:cs typeface="+mn-lt"/>
            </a:endParaRPr>
          </a:p>
          <a:p>
            <a:pPr defTabSz="576072">
              <a:spcAft>
                <a:spcPts val="600"/>
              </a:spcAft>
            </a:pPr>
            <a:r>
              <a:rPr lang="en-US" sz="1100" b="1" kern="1200" dirty="0">
                <a:solidFill>
                  <a:srgbClr val="555555"/>
                </a:solidFill>
                <a:latin typeface="+mn-lt"/>
                <a:ea typeface="+mn-lt"/>
                <a:cs typeface="+mn-lt"/>
              </a:rPr>
              <a:t>create table Deliveries(id </a:t>
            </a:r>
            <a:r>
              <a:rPr lang="en-US" sz="1100" b="1" kern="1200" err="1">
                <a:solidFill>
                  <a:srgbClr val="555555"/>
                </a:solidFill>
                <a:latin typeface="+mn-lt"/>
                <a:ea typeface="+mn-lt"/>
                <a:cs typeface="+mn-lt"/>
              </a:rPr>
              <a:t>int,inning</a:t>
            </a:r>
            <a:r>
              <a:rPr lang="en-US" sz="1100" b="1" kern="1200" dirty="0">
                <a:solidFill>
                  <a:srgbClr val="555555"/>
                </a:solidFill>
                <a:latin typeface="+mn-lt"/>
                <a:ea typeface="+mn-lt"/>
                <a:cs typeface="+mn-lt"/>
              </a:rPr>
              <a:t> </a:t>
            </a:r>
            <a:r>
              <a:rPr lang="en-US" sz="1100" b="1" kern="1200" err="1">
                <a:solidFill>
                  <a:srgbClr val="555555"/>
                </a:solidFill>
                <a:latin typeface="+mn-lt"/>
                <a:ea typeface="+mn-lt"/>
                <a:cs typeface="+mn-lt"/>
              </a:rPr>
              <a:t>int,over</a:t>
            </a:r>
            <a:r>
              <a:rPr lang="en-US" sz="1100" b="1" kern="1200" dirty="0">
                <a:solidFill>
                  <a:srgbClr val="555555"/>
                </a:solidFill>
                <a:latin typeface="+mn-lt"/>
                <a:ea typeface="+mn-lt"/>
                <a:cs typeface="+mn-lt"/>
              </a:rPr>
              <a:t> </a:t>
            </a:r>
            <a:r>
              <a:rPr lang="en-US" sz="1100" b="1" kern="1200" err="1">
                <a:solidFill>
                  <a:srgbClr val="555555"/>
                </a:solidFill>
                <a:latin typeface="+mn-lt"/>
                <a:ea typeface="+mn-lt"/>
                <a:cs typeface="+mn-lt"/>
              </a:rPr>
              <a:t>int,ball</a:t>
            </a:r>
            <a:r>
              <a:rPr lang="en-US" sz="1100" b="1" kern="1200" dirty="0">
                <a:solidFill>
                  <a:srgbClr val="555555"/>
                </a:solidFill>
                <a:latin typeface="+mn-lt"/>
                <a:ea typeface="+mn-lt"/>
                <a:cs typeface="+mn-lt"/>
              </a:rPr>
              <a:t> </a:t>
            </a:r>
            <a:r>
              <a:rPr lang="en-US" sz="1100" b="1" kern="1200" err="1">
                <a:solidFill>
                  <a:srgbClr val="555555"/>
                </a:solidFill>
                <a:latin typeface="+mn-lt"/>
                <a:ea typeface="+mn-lt"/>
                <a:cs typeface="+mn-lt"/>
              </a:rPr>
              <a:t>int,batsman</a:t>
            </a:r>
            <a:r>
              <a:rPr lang="en-US" sz="1100" b="1" kern="1200" dirty="0">
                <a:solidFill>
                  <a:srgbClr val="555555"/>
                </a:solidFill>
                <a:latin typeface="+mn-lt"/>
                <a:ea typeface="+mn-lt"/>
                <a:cs typeface="+mn-lt"/>
              </a:rPr>
              <a:t> varchar(50),</a:t>
            </a:r>
            <a:r>
              <a:rPr lang="en-US" sz="1100" b="1" kern="1200" err="1">
                <a:solidFill>
                  <a:srgbClr val="555555"/>
                </a:solidFill>
                <a:latin typeface="+mn-lt"/>
                <a:ea typeface="+mn-lt"/>
                <a:cs typeface="+mn-lt"/>
              </a:rPr>
              <a:t>non_striker</a:t>
            </a:r>
            <a:r>
              <a:rPr lang="en-US" sz="1100" b="1" kern="1200" dirty="0">
                <a:solidFill>
                  <a:srgbClr val="555555"/>
                </a:solidFill>
                <a:latin typeface="+mn-lt"/>
                <a:ea typeface="+mn-lt"/>
                <a:cs typeface="+mn-lt"/>
              </a:rPr>
              <a:t> varchar(50),</a:t>
            </a:r>
            <a:endParaRPr lang="en-US" sz="1100" b="1" kern="1200" dirty="0">
              <a:solidFill>
                <a:srgbClr val="555555"/>
              </a:solidFill>
              <a:latin typeface="+mn-lt"/>
              <a:cs typeface="Segoe UI"/>
            </a:endParaRPr>
          </a:p>
          <a:p>
            <a:pPr defTabSz="576072">
              <a:spcAft>
                <a:spcPts val="600"/>
              </a:spcAft>
            </a:pPr>
            <a:r>
              <a:rPr lang="en-US" sz="1100" b="1" kern="1200" dirty="0">
                <a:solidFill>
                  <a:srgbClr val="555555"/>
                </a:solidFill>
                <a:latin typeface="+mn-lt"/>
                <a:ea typeface="+mn-lt"/>
                <a:cs typeface="+mn-lt"/>
              </a:rPr>
              <a:t>    bowler varchar(50),</a:t>
            </a:r>
            <a:r>
              <a:rPr lang="en-US" sz="1100" b="1" kern="1200" err="1">
                <a:solidFill>
                  <a:srgbClr val="555555"/>
                </a:solidFill>
                <a:latin typeface="+mn-lt"/>
                <a:ea typeface="+mn-lt"/>
                <a:cs typeface="+mn-lt"/>
              </a:rPr>
              <a:t>batsman_runs</a:t>
            </a:r>
            <a:r>
              <a:rPr lang="en-US" sz="1100" b="1" kern="1200" dirty="0">
                <a:solidFill>
                  <a:srgbClr val="555555"/>
                </a:solidFill>
                <a:latin typeface="+mn-lt"/>
                <a:ea typeface="+mn-lt"/>
                <a:cs typeface="+mn-lt"/>
              </a:rPr>
              <a:t> </a:t>
            </a:r>
            <a:r>
              <a:rPr lang="en-US" sz="1100" b="1" kern="1200" err="1">
                <a:solidFill>
                  <a:srgbClr val="555555"/>
                </a:solidFill>
                <a:latin typeface="+mn-lt"/>
                <a:ea typeface="+mn-lt"/>
                <a:cs typeface="+mn-lt"/>
              </a:rPr>
              <a:t>int,extra_runs</a:t>
            </a:r>
            <a:r>
              <a:rPr lang="en-US" sz="1100" b="1" kern="1200" dirty="0">
                <a:solidFill>
                  <a:srgbClr val="555555"/>
                </a:solidFill>
                <a:latin typeface="+mn-lt"/>
                <a:ea typeface="+mn-lt"/>
                <a:cs typeface="+mn-lt"/>
              </a:rPr>
              <a:t> </a:t>
            </a:r>
            <a:r>
              <a:rPr lang="en-US" sz="1100" b="1" kern="1200" err="1">
                <a:solidFill>
                  <a:srgbClr val="555555"/>
                </a:solidFill>
                <a:latin typeface="+mn-lt"/>
                <a:ea typeface="+mn-lt"/>
                <a:cs typeface="+mn-lt"/>
              </a:rPr>
              <a:t>int,total_runs</a:t>
            </a:r>
            <a:r>
              <a:rPr lang="en-US" sz="1100" b="1" kern="1200" dirty="0">
                <a:solidFill>
                  <a:srgbClr val="555555"/>
                </a:solidFill>
                <a:latin typeface="+mn-lt"/>
                <a:ea typeface="+mn-lt"/>
                <a:cs typeface="+mn-lt"/>
              </a:rPr>
              <a:t> </a:t>
            </a:r>
            <a:r>
              <a:rPr lang="en-US" sz="1100" b="1" kern="1200" err="1">
                <a:solidFill>
                  <a:srgbClr val="555555"/>
                </a:solidFill>
                <a:latin typeface="+mn-lt"/>
                <a:ea typeface="+mn-lt"/>
                <a:cs typeface="+mn-lt"/>
              </a:rPr>
              <a:t>int,is_wicket</a:t>
            </a:r>
            <a:r>
              <a:rPr lang="en-US" sz="1100" b="1" kern="1200" dirty="0">
                <a:solidFill>
                  <a:srgbClr val="555555"/>
                </a:solidFill>
                <a:latin typeface="+mn-lt"/>
                <a:ea typeface="+mn-lt"/>
                <a:cs typeface="+mn-lt"/>
              </a:rPr>
              <a:t> int,</a:t>
            </a:r>
          </a:p>
          <a:p>
            <a:pPr defTabSz="576072">
              <a:spcAft>
                <a:spcPts val="600"/>
              </a:spcAft>
            </a:pPr>
            <a:r>
              <a:rPr lang="en-US" sz="1100" b="1" kern="1200" dirty="0">
                <a:solidFill>
                  <a:srgbClr val="555555"/>
                </a:solidFill>
                <a:latin typeface="+mn-lt"/>
                <a:ea typeface="+mn-lt"/>
                <a:cs typeface="+mn-lt"/>
              </a:rPr>
              <a:t>    </a:t>
            </a:r>
            <a:r>
              <a:rPr lang="en-US" sz="1100" b="1" kern="1200" err="1">
                <a:solidFill>
                  <a:srgbClr val="555555"/>
                </a:solidFill>
                <a:latin typeface="+mn-lt"/>
                <a:ea typeface="+mn-lt"/>
                <a:cs typeface="+mn-lt"/>
              </a:rPr>
              <a:t>dismissal_kind</a:t>
            </a:r>
            <a:r>
              <a:rPr lang="en-US" sz="1100" b="1" kern="1200" dirty="0">
                <a:solidFill>
                  <a:srgbClr val="555555"/>
                </a:solidFill>
                <a:latin typeface="+mn-lt"/>
                <a:ea typeface="+mn-lt"/>
                <a:cs typeface="+mn-lt"/>
              </a:rPr>
              <a:t> varchar(50),</a:t>
            </a:r>
            <a:r>
              <a:rPr lang="en-US" sz="1100" b="1" kern="1200" err="1">
                <a:solidFill>
                  <a:srgbClr val="555555"/>
                </a:solidFill>
                <a:latin typeface="+mn-lt"/>
                <a:ea typeface="+mn-lt"/>
                <a:cs typeface="+mn-lt"/>
              </a:rPr>
              <a:t>player_dismissed</a:t>
            </a:r>
            <a:r>
              <a:rPr lang="en-US" sz="1100" b="1" kern="1200" dirty="0">
                <a:solidFill>
                  <a:srgbClr val="555555"/>
                </a:solidFill>
                <a:latin typeface="+mn-lt"/>
                <a:ea typeface="+mn-lt"/>
                <a:cs typeface="+mn-lt"/>
              </a:rPr>
              <a:t> varchar(50),    </a:t>
            </a:r>
          </a:p>
          <a:p>
            <a:pPr defTabSz="576072">
              <a:spcAft>
                <a:spcPts val="600"/>
              </a:spcAft>
            </a:pPr>
            <a:r>
              <a:rPr lang="en-US" sz="1100" b="1" kern="1200" dirty="0">
                <a:solidFill>
                  <a:srgbClr val="555555"/>
                </a:solidFill>
                <a:latin typeface="+mn-lt"/>
                <a:ea typeface="+mn-lt"/>
                <a:cs typeface="+mn-lt"/>
              </a:rPr>
              <a:t>    fielder varchar(50),</a:t>
            </a:r>
            <a:r>
              <a:rPr lang="en-US" sz="1100" b="1" kern="1200" err="1">
                <a:solidFill>
                  <a:srgbClr val="555555"/>
                </a:solidFill>
                <a:latin typeface="+mn-lt"/>
                <a:ea typeface="+mn-lt"/>
                <a:cs typeface="+mn-lt"/>
              </a:rPr>
              <a:t>extras_type</a:t>
            </a:r>
            <a:r>
              <a:rPr lang="en-US" sz="1100" b="1" kern="1200" dirty="0">
                <a:solidFill>
                  <a:srgbClr val="555555"/>
                </a:solidFill>
                <a:latin typeface="+mn-lt"/>
                <a:ea typeface="+mn-lt"/>
                <a:cs typeface="+mn-lt"/>
              </a:rPr>
              <a:t> varchar(50),</a:t>
            </a:r>
            <a:r>
              <a:rPr lang="en-US" sz="1100" b="1" kern="1200" err="1">
                <a:solidFill>
                  <a:srgbClr val="555555"/>
                </a:solidFill>
                <a:latin typeface="+mn-lt"/>
                <a:ea typeface="+mn-lt"/>
                <a:cs typeface="+mn-lt"/>
              </a:rPr>
              <a:t>batting_team</a:t>
            </a:r>
            <a:r>
              <a:rPr lang="en-US" sz="1100" b="1" kern="1200" dirty="0">
                <a:solidFill>
                  <a:srgbClr val="555555"/>
                </a:solidFill>
                <a:latin typeface="+mn-lt"/>
                <a:ea typeface="+mn-lt"/>
                <a:cs typeface="+mn-lt"/>
              </a:rPr>
              <a:t> varchar(50),</a:t>
            </a:r>
            <a:r>
              <a:rPr lang="en-US" sz="1100" b="1" kern="1200" err="1">
                <a:solidFill>
                  <a:srgbClr val="555555"/>
                </a:solidFill>
                <a:latin typeface="+mn-lt"/>
                <a:ea typeface="+mn-lt"/>
                <a:cs typeface="+mn-lt"/>
              </a:rPr>
              <a:t>bowling_team</a:t>
            </a:r>
            <a:r>
              <a:rPr lang="en-US" sz="1100" b="1" kern="1200" dirty="0">
                <a:solidFill>
                  <a:srgbClr val="555555"/>
                </a:solidFill>
                <a:latin typeface="+mn-lt"/>
                <a:ea typeface="+mn-lt"/>
                <a:cs typeface="+mn-lt"/>
              </a:rPr>
              <a:t> varchar(50)</a:t>
            </a:r>
          </a:p>
          <a:p>
            <a:pPr defTabSz="576072">
              <a:spcAft>
                <a:spcPts val="600"/>
              </a:spcAft>
            </a:pPr>
            <a:r>
              <a:rPr lang="en-US" sz="1100" b="1" kern="1200" dirty="0">
                <a:solidFill>
                  <a:srgbClr val="555555"/>
                </a:solidFill>
                <a:latin typeface="+mn-lt"/>
                <a:ea typeface="+mn-lt"/>
                <a:cs typeface="+mn-lt"/>
              </a:rPr>
              <a:t>    );</a:t>
            </a:r>
          </a:p>
          <a:p>
            <a:pPr defTabSz="576072">
              <a:spcAft>
                <a:spcPts val="600"/>
              </a:spcAft>
            </a:pPr>
            <a:endParaRPr lang="en-US" sz="1100" b="1" kern="1200" dirty="0">
              <a:solidFill>
                <a:srgbClr val="555555"/>
              </a:solidFill>
              <a:latin typeface="+mn-lt"/>
              <a:cs typeface="Segoe UI"/>
            </a:endParaRPr>
          </a:p>
          <a:p>
            <a:pPr defTabSz="576072">
              <a:spcAft>
                <a:spcPts val="600"/>
              </a:spcAft>
            </a:pPr>
            <a:r>
              <a:rPr lang="en-US" sz="1100" b="1" kern="1200" dirty="0">
                <a:solidFill>
                  <a:srgbClr val="555555"/>
                </a:solidFill>
                <a:latin typeface="+mn-lt"/>
                <a:ea typeface="+mn-lt"/>
                <a:cs typeface="+mn-lt"/>
              </a:rPr>
              <a:t>copy Deliveries from 'C:\Program Files\PostgreSQL\16\data\IPL Dataset\IPL Dataset\IPL_BALL.csv' delimiter ',' csv header;</a:t>
            </a:r>
            <a:endParaRPr lang="en-US" sz="1100" b="1">
              <a:solidFill>
                <a:schemeClr val="bg1"/>
              </a:solidFill>
              <a:ea typeface="+mn-lt"/>
              <a:cs typeface="+mn-lt"/>
            </a:endParaRPr>
          </a:p>
        </p:txBody>
      </p:sp>
    </p:spTree>
    <p:extLst>
      <p:ext uri="{BB962C8B-B14F-4D97-AF65-F5344CB8AC3E}">
        <p14:creationId xmlns:p14="http://schemas.microsoft.com/office/powerpoint/2010/main" val="1177999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Rectangle 3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7559FE01-6D5E-A4B2-58CB-058AEAACF2BE}"/>
              </a:ext>
            </a:extLst>
          </p:cNvPr>
          <p:cNvSpPr txBox="1"/>
          <p:nvPr/>
        </p:nvSpPr>
        <p:spPr>
          <a:xfrm>
            <a:off x="3551910" y="784178"/>
            <a:ext cx="4187753" cy="2668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576072">
              <a:spcAft>
                <a:spcPts val="600"/>
              </a:spcAft>
            </a:pPr>
            <a:r>
              <a:rPr lang="en-US" sz="1100" b="1" dirty="0">
                <a:solidFill>
                  <a:srgbClr val="555555"/>
                </a:solidFill>
                <a:cs typeface="Segoe UI"/>
              </a:rPr>
              <a:t>ADDITION QUESTION</a:t>
            </a:r>
          </a:p>
        </p:txBody>
      </p:sp>
      <p:sp>
        <p:nvSpPr>
          <p:cNvPr id="2" name="TextBox 1">
            <a:extLst>
              <a:ext uri="{FF2B5EF4-FFF2-40B4-BE49-F238E27FC236}">
                <a16:creationId xmlns:a16="http://schemas.microsoft.com/office/drawing/2014/main" id="{2B2BA730-3788-EFD6-905C-88111DAAC066}"/>
              </a:ext>
            </a:extLst>
          </p:cNvPr>
          <p:cNvSpPr txBox="1"/>
          <p:nvPr/>
        </p:nvSpPr>
        <p:spPr>
          <a:xfrm>
            <a:off x="1157730" y="1205561"/>
            <a:ext cx="61043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1. Get the count of cities that have hosted an IPL match</a:t>
            </a:r>
            <a:endParaRPr lang="en-US" dirty="0"/>
          </a:p>
        </p:txBody>
      </p:sp>
      <p:sp>
        <p:nvSpPr>
          <p:cNvPr id="4" name="TextBox 3">
            <a:extLst>
              <a:ext uri="{FF2B5EF4-FFF2-40B4-BE49-F238E27FC236}">
                <a16:creationId xmlns:a16="http://schemas.microsoft.com/office/drawing/2014/main" id="{0D866423-E6B9-E8EC-D524-0D5CEAD92C7F}"/>
              </a:ext>
            </a:extLst>
          </p:cNvPr>
          <p:cNvSpPr txBox="1"/>
          <p:nvPr/>
        </p:nvSpPr>
        <p:spPr>
          <a:xfrm>
            <a:off x="1342374" y="3200400"/>
            <a:ext cx="999785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QUERY </a:t>
            </a:r>
          </a:p>
          <a:p>
            <a:r>
              <a:rPr lang="en-US" dirty="0"/>
              <a:t>create table deliveries_v02 as (</a:t>
            </a:r>
          </a:p>
          <a:p>
            <a:r>
              <a:rPr lang="en-US" dirty="0"/>
              <a:t>select *,case </a:t>
            </a:r>
            <a:endParaRPr lang="en-US" dirty="0">
              <a:cs typeface="Segoe UI"/>
            </a:endParaRPr>
          </a:p>
          <a:p>
            <a:r>
              <a:rPr lang="en-US" dirty="0"/>
              <a:t>when </a:t>
            </a:r>
            <a:r>
              <a:rPr lang="en-US" dirty="0" err="1"/>
              <a:t>batsman_runs</a:t>
            </a:r>
            <a:r>
              <a:rPr lang="en-US" dirty="0"/>
              <a:t> in (4,6) then 'boundary' </a:t>
            </a:r>
          </a:p>
          <a:p>
            <a:r>
              <a:rPr lang="en-US" dirty="0"/>
              <a:t>when </a:t>
            </a:r>
            <a:r>
              <a:rPr lang="en-US" dirty="0" err="1"/>
              <a:t>batsman_runs</a:t>
            </a:r>
            <a:r>
              <a:rPr lang="en-US" dirty="0"/>
              <a:t>=0 then 'dot'</a:t>
            </a:r>
          </a:p>
          <a:p>
            <a:r>
              <a:rPr lang="en-US" dirty="0"/>
              <a:t>else 'other' end </a:t>
            </a:r>
            <a:r>
              <a:rPr lang="en-US" dirty="0" err="1"/>
              <a:t>ball_type</a:t>
            </a:r>
            <a:endParaRPr lang="en-US" dirty="0" err="1">
              <a:cs typeface="Segoe UI"/>
            </a:endParaRPr>
          </a:p>
          <a:p>
            <a:r>
              <a:rPr lang="en-US" dirty="0"/>
              <a:t>from Deliveries</a:t>
            </a:r>
            <a:endParaRPr lang="en-US" dirty="0">
              <a:cs typeface="Segoe UI"/>
            </a:endParaRPr>
          </a:p>
          <a:p>
            <a:r>
              <a:rPr lang="en-US" dirty="0"/>
              <a:t>);</a:t>
            </a:r>
            <a:endParaRPr lang="en-US" dirty="0">
              <a:cs typeface="Segoe UI"/>
            </a:endParaRPr>
          </a:p>
        </p:txBody>
      </p:sp>
      <p:sp>
        <p:nvSpPr>
          <p:cNvPr id="6" name="TextBox 5">
            <a:extLst>
              <a:ext uri="{FF2B5EF4-FFF2-40B4-BE49-F238E27FC236}">
                <a16:creationId xmlns:a16="http://schemas.microsoft.com/office/drawing/2014/main" id="{9C916280-05D6-48A5-1671-F7F2C2A9AC83}"/>
              </a:ext>
            </a:extLst>
          </p:cNvPr>
          <p:cNvSpPr txBox="1"/>
          <p:nvPr/>
        </p:nvSpPr>
        <p:spPr>
          <a:xfrm>
            <a:off x="1164923" y="2281825"/>
            <a:ext cx="1017530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2. Create table deliveries_v02 with all the columns of the table ‘deliveries’ and an additional column </a:t>
            </a:r>
            <a:r>
              <a:rPr lang="en-US" dirty="0" err="1"/>
              <a:t>ball_result</a:t>
            </a:r>
            <a:r>
              <a:rPr lang="en-US" dirty="0"/>
              <a:t> containing values boundary, dot or other depending on the </a:t>
            </a:r>
            <a:r>
              <a:rPr lang="en-US" dirty="0" err="1"/>
              <a:t>total_run</a:t>
            </a:r>
            <a:r>
              <a:rPr lang="en-US" dirty="0"/>
              <a:t> (boundary for &gt;= 4, dot for 0 and other for any other number)</a:t>
            </a:r>
          </a:p>
        </p:txBody>
      </p:sp>
      <p:sp>
        <p:nvSpPr>
          <p:cNvPr id="9" name="TextBox 8">
            <a:extLst>
              <a:ext uri="{FF2B5EF4-FFF2-40B4-BE49-F238E27FC236}">
                <a16:creationId xmlns:a16="http://schemas.microsoft.com/office/drawing/2014/main" id="{C008B8A7-77C1-EF18-3C6B-3FFC25E91A61}"/>
              </a:ext>
            </a:extLst>
          </p:cNvPr>
          <p:cNvSpPr txBox="1"/>
          <p:nvPr/>
        </p:nvSpPr>
        <p:spPr>
          <a:xfrm>
            <a:off x="1467633" y="1718154"/>
            <a:ext cx="66262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QUERY :- select count(city) AS TOTAL_CITY from matches;</a:t>
            </a:r>
          </a:p>
        </p:txBody>
      </p:sp>
      <p:graphicFrame>
        <p:nvGraphicFramePr>
          <p:cNvPr id="12" name="Table 11">
            <a:extLst>
              <a:ext uri="{FF2B5EF4-FFF2-40B4-BE49-F238E27FC236}">
                <a16:creationId xmlns:a16="http://schemas.microsoft.com/office/drawing/2014/main" id="{A5A341C5-C4C5-0630-A730-4129E382B5DB}"/>
              </a:ext>
            </a:extLst>
          </p:cNvPr>
          <p:cNvGraphicFramePr>
            <a:graphicFrameLocks noGrp="1"/>
          </p:cNvGraphicFramePr>
          <p:nvPr>
            <p:extLst>
              <p:ext uri="{D42A27DB-BD31-4B8C-83A1-F6EECF244321}">
                <p14:modId xmlns:p14="http://schemas.microsoft.com/office/powerpoint/2010/main" val="4214942807"/>
              </p:ext>
            </p:extLst>
          </p:nvPr>
        </p:nvGraphicFramePr>
        <p:xfrm>
          <a:off x="8089726" y="1388301"/>
          <a:ext cx="1687572" cy="652877"/>
        </p:xfrm>
        <a:graphic>
          <a:graphicData uri="http://schemas.openxmlformats.org/drawingml/2006/table">
            <a:tbl>
              <a:tblPr bandRow="1">
                <a:tableStyleId>{5C22544A-7EE6-4342-B048-85BDC9FD1C3A}</a:tableStyleId>
              </a:tblPr>
              <a:tblGrid>
                <a:gridCol w="1687572">
                  <a:extLst>
                    <a:ext uri="{9D8B030D-6E8A-4147-A177-3AD203B41FA5}">
                      <a16:colId xmlns:a16="http://schemas.microsoft.com/office/drawing/2014/main" val="424900465"/>
                    </a:ext>
                  </a:extLst>
                </a:gridCol>
              </a:tblGrid>
              <a:tr h="378557">
                <a:tc>
                  <a:txBody>
                    <a:bodyPr/>
                    <a:lstStyle/>
                    <a:p>
                      <a:pPr algn="ctr"/>
                      <a:r>
                        <a:rPr lang="en-US" dirty="0">
                          <a:effectLst/>
                          <a:highlight>
                            <a:srgbClr val="C0C0C0"/>
                          </a:highlight>
                        </a:rPr>
                        <a:t>TOTAL_CITY</a:t>
                      </a:r>
                    </a:p>
                  </a:txBody>
                  <a:tcPr marL="0" marR="0" marT="0" marB="0" anchor="ctr">
                    <a:lnL>
                      <a:noFill/>
                    </a:lnL>
                    <a:lnR>
                      <a:noFill/>
                    </a:lnR>
                    <a:lnT>
                      <a:noFill/>
                    </a:lnT>
                    <a:lnB>
                      <a:noFill/>
                    </a:lnB>
                    <a:solidFill>
                      <a:schemeClr val="bg1">
                        <a:lumMod val="75000"/>
                      </a:schemeClr>
                    </a:solidFill>
                  </a:tcPr>
                </a:tc>
                <a:extLst>
                  <a:ext uri="{0D108BD9-81ED-4DB2-BD59-A6C34878D82A}">
                    <a16:rowId xmlns:a16="http://schemas.microsoft.com/office/drawing/2014/main" val="3668361"/>
                  </a:ext>
                </a:extLst>
              </a:tr>
              <a:tr h="240114">
                <a:tc>
                  <a:txBody>
                    <a:bodyPr/>
                    <a:lstStyle/>
                    <a:p>
                      <a:pPr algn="ctr"/>
                      <a:r>
                        <a:rPr lang="en-US" dirty="0">
                          <a:effectLst/>
                          <a:highlight>
                            <a:srgbClr val="C0C0C0"/>
                          </a:highlight>
                        </a:rPr>
                        <a:t>816</a:t>
                      </a:r>
                    </a:p>
                  </a:txBody>
                  <a:tcPr marL="0" marR="0" marT="0" marB="0" anchor="ctr">
                    <a:lnL>
                      <a:noFill/>
                    </a:lnL>
                    <a:lnR>
                      <a:noFill/>
                    </a:lnR>
                    <a:lnT>
                      <a:noFill/>
                    </a:lnT>
                    <a:lnB>
                      <a:noFill/>
                    </a:lnB>
                    <a:solidFill>
                      <a:schemeClr val="bg1">
                        <a:lumMod val="75000"/>
                      </a:schemeClr>
                    </a:solidFill>
                  </a:tcPr>
                </a:tc>
                <a:extLst>
                  <a:ext uri="{0D108BD9-81ED-4DB2-BD59-A6C34878D82A}">
                    <a16:rowId xmlns:a16="http://schemas.microsoft.com/office/drawing/2014/main" val="269024365"/>
                  </a:ext>
                </a:extLst>
              </a:tr>
            </a:tbl>
          </a:graphicData>
        </a:graphic>
      </p:graphicFrame>
    </p:spTree>
    <p:extLst>
      <p:ext uri="{BB962C8B-B14F-4D97-AF65-F5344CB8AC3E}">
        <p14:creationId xmlns:p14="http://schemas.microsoft.com/office/powerpoint/2010/main" val="825239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Rectangle 3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7559FE01-6D5E-A4B2-58CB-058AEAACF2BE}"/>
              </a:ext>
            </a:extLst>
          </p:cNvPr>
          <p:cNvSpPr txBox="1"/>
          <p:nvPr/>
        </p:nvSpPr>
        <p:spPr>
          <a:xfrm>
            <a:off x="3353581" y="648479"/>
            <a:ext cx="4187753" cy="2668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576072">
              <a:spcAft>
                <a:spcPts val="600"/>
              </a:spcAft>
            </a:pPr>
            <a:r>
              <a:rPr lang="en-US" sz="1100" b="1" dirty="0">
                <a:solidFill>
                  <a:srgbClr val="555555"/>
                </a:solidFill>
                <a:cs typeface="Segoe UI"/>
              </a:rPr>
              <a:t>ADDITION QUESTION</a:t>
            </a:r>
          </a:p>
        </p:txBody>
      </p:sp>
      <p:sp>
        <p:nvSpPr>
          <p:cNvPr id="2" name="TextBox 1">
            <a:extLst>
              <a:ext uri="{FF2B5EF4-FFF2-40B4-BE49-F238E27FC236}">
                <a16:creationId xmlns:a16="http://schemas.microsoft.com/office/drawing/2014/main" id="{DFB93BDA-583F-0B44-0397-0C859AC87E4F}"/>
              </a:ext>
            </a:extLst>
          </p:cNvPr>
          <p:cNvSpPr txBox="1"/>
          <p:nvPr/>
        </p:nvSpPr>
        <p:spPr>
          <a:xfrm>
            <a:off x="1140493" y="1391150"/>
            <a:ext cx="497562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rPr>
              <a:t>3. Write a query to fetch the total number of boundaries and dot balls from the deliveries_v02 table.</a:t>
            </a:r>
          </a:p>
          <a:p>
            <a:endParaRPr lang="en-US" sz="1200" dirty="0">
              <a:cs typeface="Segoe UI"/>
            </a:endParaRPr>
          </a:p>
          <a:p>
            <a:r>
              <a:rPr lang="en-US" sz="1200" dirty="0">
                <a:cs typeface="Segoe UI"/>
              </a:rPr>
              <a:t>QUERY:-  </a:t>
            </a:r>
            <a:r>
              <a:rPr lang="en-US" sz="1200" dirty="0">
                <a:ea typeface="+mn-lt"/>
                <a:cs typeface="+mn-lt"/>
              </a:rPr>
              <a:t>select </a:t>
            </a:r>
            <a:r>
              <a:rPr lang="en-US" sz="1200" dirty="0" err="1">
                <a:ea typeface="+mn-lt"/>
                <a:cs typeface="+mn-lt"/>
              </a:rPr>
              <a:t>ball_type,count</a:t>
            </a:r>
            <a:r>
              <a:rPr lang="en-US" sz="1200" dirty="0">
                <a:ea typeface="+mn-lt"/>
                <a:cs typeface="+mn-lt"/>
              </a:rPr>
              <a:t>(</a:t>
            </a:r>
            <a:r>
              <a:rPr lang="en-US" sz="1200" dirty="0" err="1">
                <a:ea typeface="+mn-lt"/>
                <a:cs typeface="+mn-lt"/>
              </a:rPr>
              <a:t>ball_type</a:t>
            </a:r>
            <a:r>
              <a:rPr lang="en-US" sz="1200" dirty="0">
                <a:ea typeface="+mn-lt"/>
                <a:cs typeface="+mn-lt"/>
              </a:rPr>
              <a:t>) from deliveries_v02 </a:t>
            </a:r>
            <a:endParaRPr lang="en-US">
              <a:ea typeface="+mn-lt"/>
              <a:cs typeface="+mn-lt"/>
            </a:endParaRPr>
          </a:p>
          <a:p>
            <a:r>
              <a:rPr lang="en-US" sz="1200" dirty="0">
                <a:ea typeface="+mn-lt"/>
                <a:cs typeface="+mn-lt"/>
              </a:rPr>
              <a:t>where </a:t>
            </a:r>
            <a:r>
              <a:rPr lang="en-US" sz="1200" dirty="0" err="1">
                <a:ea typeface="+mn-lt"/>
                <a:cs typeface="+mn-lt"/>
              </a:rPr>
              <a:t>ball_type</a:t>
            </a:r>
            <a:r>
              <a:rPr lang="en-US" sz="1200" dirty="0">
                <a:ea typeface="+mn-lt"/>
                <a:cs typeface="+mn-lt"/>
              </a:rPr>
              <a:t>='boundary' or </a:t>
            </a:r>
            <a:r>
              <a:rPr lang="en-US" sz="1200" dirty="0" err="1">
                <a:ea typeface="+mn-lt"/>
                <a:cs typeface="+mn-lt"/>
              </a:rPr>
              <a:t>ball_type</a:t>
            </a:r>
            <a:r>
              <a:rPr lang="en-US" sz="1200" dirty="0">
                <a:ea typeface="+mn-lt"/>
                <a:cs typeface="+mn-lt"/>
              </a:rPr>
              <a:t>='dot'</a:t>
            </a:r>
            <a:endParaRPr lang="en-US" dirty="0">
              <a:ea typeface="+mn-lt"/>
              <a:cs typeface="+mn-lt"/>
            </a:endParaRPr>
          </a:p>
          <a:p>
            <a:r>
              <a:rPr lang="en-US" sz="1200" dirty="0">
                <a:ea typeface="+mn-lt"/>
                <a:cs typeface="+mn-lt"/>
              </a:rPr>
              <a:t>group by </a:t>
            </a:r>
            <a:r>
              <a:rPr lang="en-US" sz="1200" dirty="0" err="1">
                <a:ea typeface="+mn-lt"/>
                <a:cs typeface="+mn-lt"/>
              </a:rPr>
              <a:t>ball_type</a:t>
            </a:r>
            <a:r>
              <a:rPr lang="en-US" sz="1200" dirty="0">
                <a:ea typeface="+mn-lt"/>
                <a:cs typeface="+mn-lt"/>
              </a:rPr>
              <a:t>;</a:t>
            </a:r>
            <a:endParaRPr lang="en-US" dirty="0">
              <a:ea typeface="+mn-lt"/>
              <a:cs typeface="+mn-lt"/>
            </a:endParaRPr>
          </a:p>
        </p:txBody>
      </p:sp>
      <p:graphicFrame>
        <p:nvGraphicFramePr>
          <p:cNvPr id="4" name="Table 3">
            <a:extLst>
              <a:ext uri="{FF2B5EF4-FFF2-40B4-BE49-F238E27FC236}">
                <a16:creationId xmlns:a16="http://schemas.microsoft.com/office/drawing/2014/main" id="{4B72BD39-FD27-B322-64F0-A28B0ACF6276}"/>
              </a:ext>
            </a:extLst>
          </p:cNvPr>
          <p:cNvGraphicFramePr>
            <a:graphicFrameLocks noGrp="1"/>
          </p:cNvGraphicFramePr>
          <p:nvPr>
            <p:extLst>
              <p:ext uri="{D42A27DB-BD31-4B8C-83A1-F6EECF244321}">
                <p14:modId xmlns:p14="http://schemas.microsoft.com/office/powerpoint/2010/main" val="1320476705"/>
              </p:ext>
            </p:extLst>
          </p:nvPr>
        </p:nvGraphicFramePr>
        <p:xfrm>
          <a:off x="6910192" y="1367424"/>
          <a:ext cx="2823660" cy="640080"/>
        </p:xfrm>
        <a:graphic>
          <a:graphicData uri="http://schemas.openxmlformats.org/drawingml/2006/table">
            <a:tbl>
              <a:tblPr bandRow="1">
                <a:tableStyleId>{073A0DAA-6AF3-43AB-8588-CEC1D06C72B9}</a:tableStyleId>
              </a:tblPr>
              <a:tblGrid>
                <a:gridCol w="1411830">
                  <a:extLst>
                    <a:ext uri="{9D8B030D-6E8A-4147-A177-3AD203B41FA5}">
                      <a16:colId xmlns:a16="http://schemas.microsoft.com/office/drawing/2014/main" val="4181454754"/>
                    </a:ext>
                  </a:extLst>
                </a:gridCol>
                <a:gridCol w="1411830">
                  <a:extLst>
                    <a:ext uri="{9D8B030D-6E8A-4147-A177-3AD203B41FA5}">
                      <a16:colId xmlns:a16="http://schemas.microsoft.com/office/drawing/2014/main" val="1618998709"/>
                    </a:ext>
                  </a:extLst>
                </a:gridCol>
              </a:tblGrid>
              <a:tr h="182880">
                <a:tc>
                  <a:txBody>
                    <a:bodyPr/>
                    <a:lstStyle/>
                    <a:p>
                      <a:r>
                        <a:rPr lang="en-US" sz="1400" err="1">
                          <a:effectLst/>
                        </a:rPr>
                        <a:t>ball_type</a:t>
                      </a:r>
                    </a:p>
                  </a:txBody>
                  <a:tcPr marL="0" marR="0" marT="0" marB="0" anchor="ctr"/>
                </a:tc>
                <a:tc>
                  <a:txBody>
                    <a:bodyPr/>
                    <a:lstStyle/>
                    <a:p>
                      <a:r>
                        <a:rPr lang="en-US" sz="1400" dirty="0">
                          <a:effectLst/>
                        </a:rPr>
                        <a:t>count</a:t>
                      </a:r>
                    </a:p>
                  </a:txBody>
                  <a:tcPr marL="0" marR="0" marT="0" marB="0" anchor="ctr"/>
                </a:tc>
                <a:extLst>
                  <a:ext uri="{0D108BD9-81ED-4DB2-BD59-A6C34878D82A}">
                    <a16:rowId xmlns:a16="http://schemas.microsoft.com/office/drawing/2014/main" val="1666198858"/>
                  </a:ext>
                </a:extLst>
              </a:tr>
              <a:tr h="182880">
                <a:tc>
                  <a:txBody>
                    <a:bodyPr/>
                    <a:lstStyle/>
                    <a:p>
                      <a:r>
                        <a:rPr lang="en-US" sz="1400" dirty="0">
                          <a:effectLst/>
                        </a:rPr>
                        <a:t>boundary</a:t>
                      </a:r>
                    </a:p>
                  </a:txBody>
                  <a:tcPr marL="0" marR="0" marT="0" marB="0" anchor="ctr"/>
                </a:tc>
                <a:tc>
                  <a:txBody>
                    <a:bodyPr/>
                    <a:lstStyle/>
                    <a:p>
                      <a:pPr algn="r"/>
                      <a:r>
                        <a:rPr lang="en-US" sz="1400" dirty="0"/>
                        <a:t>30810</a:t>
                      </a:r>
                    </a:p>
                  </a:txBody>
                  <a:tcPr marL="0" marR="0" marT="0" marB="0" anchor="ctr"/>
                </a:tc>
                <a:extLst>
                  <a:ext uri="{0D108BD9-81ED-4DB2-BD59-A6C34878D82A}">
                    <a16:rowId xmlns:a16="http://schemas.microsoft.com/office/drawing/2014/main" val="1694156674"/>
                  </a:ext>
                </a:extLst>
              </a:tr>
              <a:tr h="182880">
                <a:tc>
                  <a:txBody>
                    <a:bodyPr/>
                    <a:lstStyle/>
                    <a:p>
                      <a:r>
                        <a:rPr lang="en-US" sz="1400" dirty="0">
                          <a:effectLst/>
                        </a:rPr>
                        <a:t>dot</a:t>
                      </a:r>
                    </a:p>
                  </a:txBody>
                  <a:tcPr marL="0" marR="0" marT="0" marB="0" anchor="ctr"/>
                </a:tc>
                <a:tc>
                  <a:txBody>
                    <a:bodyPr/>
                    <a:lstStyle/>
                    <a:p>
                      <a:pPr algn="r"/>
                      <a:r>
                        <a:rPr lang="en-US" sz="1400" dirty="0"/>
                        <a:t>77637</a:t>
                      </a:r>
                    </a:p>
                  </a:txBody>
                  <a:tcPr marL="0" marR="0" marT="0" marB="0" anchor="ctr"/>
                </a:tc>
                <a:extLst>
                  <a:ext uri="{0D108BD9-81ED-4DB2-BD59-A6C34878D82A}">
                    <a16:rowId xmlns:a16="http://schemas.microsoft.com/office/drawing/2014/main" val="1819633877"/>
                  </a:ext>
                </a:extLst>
              </a:tr>
            </a:tbl>
          </a:graphicData>
        </a:graphic>
      </p:graphicFrame>
      <p:sp>
        <p:nvSpPr>
          <p:cNvPr id="5" name="TextBox 4">
            <a:extLst>
              <a:ext uri="{FF2B5EF4-FFF2-40B4-BE49-F238E27FC236}">
                <a16:creationId xmlns:a16="http://schemas.microsoft.com/office/drawing/2014/main" id="{8DB7CEF2-94FC-43C6-53E5-71060966274D}"/>
              </a:ext>
            </a:extLst>
          </p:cNvPr>
          <p:cNvSpPr txBox="1"/>
          <p:nvPr/>
        </p:nvSpPr>
        <p:spPr>
          <a:xfrm>
            <a:off x="1140561" y="3068224"/>
            <a:ext cx="448670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cs typeface="Segoe UI"/>
              </a:rPr>
              <a:t>4. </a:t>
            </a:r>
            <a:r>
              <a:rPr lang="en-US" sz="1200" dirty="0">
                <a:ea typeface="+mn-lt"/>
                <a:cs typeface="+mn-lt"/>
              </a:rPr>
              <a:t>Write a query to fetch the total number of boundaries scored by each team from the deliveries_v02 table and order it in descending order of the number of boundaries scored.</a:t>
            </a:r>
          </a:p>
          <a:p>
            <a:endParaRPr lang="en-US" sz="1200" dirty="0">
              <a:cs typeface="Segoe UI"/>
            </a:endParaRPr>
          </a:p>
          <a:p>
            <a:r>
              <a:rPr lang="en-US" sz="1200" dirty="0">
                <a:cs typeface="Segoe UI"/>
              </a:rPr>
              <a:t>QUERY :-  </a:t>
            </a:r>
            <a:r>
              <a:rPr lang="en-US" sz="1200" dirty="0">
                <a:ea typeface="+mn-lt"/>
                <a:cs typeface="+mn-lt"/>
              </a:rPr>
              <a:t>select </a:t>
            </a:r>
            <a:r>
              <a:rPr lang="en-US" sz="1200" dirty="0" err="1">
                <a:ea typeface="+mn-lt"/>
                <a:cs typeface="+mn-lt"/>
              </a:rPr>
              <a:t>batting_team,count</a:t>
            </a:r>
            <a:r>
              <a:rPr lang="en-US" sz="1200" dirty="0">
                <a:ea typeface="+mn-lt"/>
                <a:cs typeface="+mn-lt"/>
              </a:rPr>
              <a:t>(</a:t>
            </a:r>
            <a:r>
              <a:rPr lang="en-US" sz="1200" dirty="0" err="1">
                <a:ea typeface="+mn-lt"/>
                <a:cs typeface="+mn-lt"/>
              </a:rPr>
              <a:t>ball_type</a:t>
            </a:r>
            <a:r>
              <a:rPr lang="en-US" sz="1200" dirty="0">
                <a:ea typeface="+mn-lt"/>
                <a:cs typeface="+mn-lt"/>
              </a:rPr>
              <a:t>) as </a:t>
            </a:r>
            <a:r>
              <a:rPr lang="en-US" sz="1200" dirty="0" err="1">
                <a:ea typeface="+mn-lt"/>
                <a:cs typeface="+mn-lt"/>
              </a:rPr>
              <a:t>total_boundary</a:t>
            </a:r>
            <a:r>
              <a:rPr lang="en-US" sz="1200" dirty="0">
                <a:ea typeface="+mn-lt"/>
                <a:cs typeface="+mn-lt"/>
              </a:rPr>
              <a:t> from</a:t>
            </a:r>
          </a:p>
          <a:p>
            <a:r>
              <a:rPr lang="en-US" sz="1200" dirty="0">
                <a:ea typeface="+mn-lt"/>
                <a:cs typeface="+mn-lt"/>
              </a:rPr>
              <a:t>deliveries_v02 where </a:t>
            </a:r>
            <a:r>
              <a:rPr lang="en-US" sz="1200" dirty="0" err="1">
                <a:ea typeface="+mn-lt"/>
                <a:cs typeface="+mn-lt"/>
              </a:rPr>
              <a:t>ball_type</a:t>
            </a:r>
            <a:r>
              <a:rPr lang="en-US" sz="1200" dirty="0">
                <a:ea typeface="+mn-lt"/>
                <a:cs typeface="+mn-lt"/>
              </a:rPr>
              <a:t>='boundary'</a:t>
            </a:r>
            <a:endParaRPr lang="en-US" dirty="0"/>
          </a:p>
          <a:p>
            <a:r>
              <a:rPr lang="en-US" sz="1200" dirty="0">
                <a:ea typeface="+mn-lt"/>
                <a:cs typeface="+mn-lt"/>
              </a:rPr>
              <a:t>group by </a:t>
            </a:r>
            <a:r>
              <a:rPr lang="en-US" sz="1200" dirty="0" err="1">
                <a:ea typeface="+mn-lt"/>
                <a:cs typeface="+mn-lt"/>
              </a:rPr>
              <a:t>batting_team</a:t>
            </a:r>
            <a:r>
              <a:rPr lang="en-US" sz="1200" dirty="0">
                <a:ea typeface="+mn-lt"/>
                <a:cs typeface="+mn-lt"/>
              </a:rPr>
              <a:t> order by </a:t>
            </a:r>
            <a:r>
              <a:rPr lang="en-US" sz="1200" dirty="0" err="1">
                <a:ea typeface="+mn-lt"/>
                <a:cs typeface="+mn-lt"/>
              </a:rPr>
              <a:t>total_boundary</a:t>
            </a:r>
            <a:r>
              <a:rPr lang="en-US" sz="1200" dirty="0">
                <a:ea typeface="+mn-lt"/>
                <a:cs typeface="+mn-lt"/>
              </a:rPr>
              <a:t> desc;</a:t>
            </a:r>
            <a:endParaRPr lang="en-US" err="1">
              <a:cs typeface="Segoe UI"/>
            </a:endParaRPr>
          </a:p>
        </p:txBody>
      </p:sp>
      <p:graphicFrame>
        <p:nvGraphicFramePr>
          <p:cNvPr id="8" name="Table 7">
            <a:extLst>
              <a:ext uri="{FF2B5EF4-FFF2-40B4-BE49-F238E27FC236}">
                <a16:creationId xmlns:a16="http://schemas.microsoft.com/office/drawing/2014/main" id="{4D0F75F4-FCB0-29B9-4711-D64852E4361C}"/>
              </a:ext>
            </a:extLst>
          </p:cNvPr>
          <p:cNvGraphicFramePr>
            <a:graphicFrameLocks noGrp="1"/>
          </p:cNvGraphicFramePr>
          <p:nvPr>
            <p:extLst>
              <p:ext uri="{D42A27DB-BD31-4B8C-83A1-F6EECF244321}">
                <p14:modId xmlns:p14="http://schemas.microsoft.com/office/powerpoint/2010/main" val="2716113446"/>
              </p:ext>
            </p:extLst>
          </p:nvPr>
        </p:nvGraphicFramePr>
        <p:xfrm>
          <a:off x="6409150" y="2118985"/>
          <a:ext cx="4039476" cy="2926080"/>
        </p:xfrm>
        <a:graphic>
          <a:graphicData uri="http://schemas.openxmlformats.org/drawingml/2006/table">
            <a:tbl>
              <a:tblPr bandRow="1">
                <a:tableStyleId>{17292A2E-F333-43FB-9621-5CBBE7FDCDCB}</a:tableStyleId>
              </a:tblPr>
              <a:tblGrid>
                <a:gridCol w="2019738">
                  <a:extLst>
                    <a:ext uri="{9D8B030D-6E8A-4147-A177-3AD203B41FA5}">
                      <a16:colId xmlns:a16="http://schemas.microsoft.com/office/drawing/2014/main" val="1178750186"/>
                    </a:ext>
                  </a:extLst>
                </a:gridCol>
                <a:gridCol w="2019738">
                  <a:extLst>
                    <a:ext uri="{9D8B030D-6E8A-4147-A177-3AD203B41FA5}">
                      <a16:colId xmlns:a16="http://schemas.microsoft.com/office/drawing/2014/main" val="4138612649"/>
                    </a:ext>
                  </a:extLst>
                </a:gridCol>
              </a:tblGrid>
              <a:tr h="136003">
                <a:tc>
                  <a:txBody>
                    <a:bodyPr/>
                    <a:lstStyle/>
                    <a:p>
                      <a:pPr algn="ctr"/>
                      <a:r>
                        <a:rPr lang="en-US" sz="1200" err="1">
                          <a:effectLst/>
                        </a:rPr>
                        <a:t>batting_team</a:t>
                      </a:r>
                    </a:p>
                  </a:txBody>
                  <a:tcPr marL="0" marR="0" marT="0" marB="0" anchor="ctr"/>
                </a:tc>
                <a:tc>
                  <a:txBody>
                    <a:bodyPr/>
                    <a:lstStyle/>
                    <a:p>
                      <a:pPr algn="ctr"/>
                      <a:r>
                        <a:rPr lang="en-US" sz="1200" err="1">
                          <a:effectLst/>
                        </a:rPr>
                        <a:t>total_boundary</a:t>
                      </a:r>
                    </a:p>
                  </a:txBody>
                  <a:tcPr marL="0" marR="0" marT="0" marB="0" anchor="ctr"/>
                </a:tc>
                <a:extLst>
                  <a:ext uri="{0D108BD9-81ED-4DB2-BD59-A6C34878D82A}">
                    <a16:rowId xmlns:a16="http://schemas.microsoft.com/office/drawing/2014/main" val="1144007492"/>
                  </a:ext>
                </a:extLst>
              </a:tr>
              <a:tr h="136003">
                <a:tc>
                  <a:txBody>
                    <a:bodyPr/>
                    <a:lstStyle/>
                    <a:p>
                      <a:pPr algn="ctr"/>
                      <a:r>
                        <a:rPr lang="en-US" sz="1200" dirty="0">
                          <a:effectLst/>
                        </a:rPr>
                        <a:t>Mumbai Indians</a:t>
                      </a:r>
                    </a:p>
                  </a:txBody>
                  <a:tcPr marL="0" marR="0" marT="0" marB="0" anchor="ctr"/>
                </a:tc>
                <a:tc>
                  <a:txBody>
                    <a:bodyPr/>
                    <a:lstStyle/>
                    <a:p>
                      <a:pPr algn="ctr"/>
                      <a:r>
                        <a:rPr lang="en-US" sz="1200" dirty="0"/>
                        <a:t>4034</a:t>
                      </a:r>
                    </a:p>
                  </a:txBody>
                  <a:tcPr marL="0" marR="0" marT="0" marB="0" anchor="ctr"/>
                </a:tc>
                <a:extLst>
                  <a:ext uri="{0D108BD9-81ED-4DB2-BD59-A6C34878D82A}">
                    <a16:rowId xmlns:a16="http://schemas.microsoft.com/office/drawing/2014/main" val="2798588357"/>
                  </a:ext>
                </a:extLst>
              </a:tr>
              <a:tr h="136003">
                <a:tc>
                  <a:txBody>
                    <a:bodyPr/>
                    <a:lstStyle/>
                    <a:p>
                      <a:pPr algn="ctr"/>
                      <a:r>
                        <a:rPr lang="en-US" sz="1200" dirty="0">
                          <a:effectLst/>
                        </a:rPr>
                        <a:t>Royal Challengers Bangalore</a:t>
                      </a:r>
                    </a:p>
                  </a:txBody>
                  <a:tcPr marL="0" marR="0" marT="0" marB="0" anchor="ctr"/>
                </a:tc>
                <a:tc>
                  <a:txBody>
                    <a:bodyPr/>
                    <a:lstStyle/>
                    <a:p>
                      <a:pPr algn="ctr"/>
                      <a:r>
                        <a:rPr lang="en-US" sz="1200" dirty="0"/>
                        <a:t>3729</a:t>
                      </a:r>
                    </a:p>
                  </a:txBody>
                  <a:tcPr marL="0" marR="0" marT="0" marB="0" anchor="ctr"/>
                </a:tc>
                <a:extLst>
                  <a:ext uri="{0D108BD9-81ED-4DB2-BD59-A6C34878D82A}">
                    <a16:rowId xmlns:a16="http://schemas.microsoft.com/office/drawing/2014/main" val="413396372"/>
                  </a:ext>
                </a:extLst>
              </a:tr>
              <a:tr h="136003">
                <a:tc>
                  <a:txBody>
                    <a:bodyPr/>
                    <a:lstStyle/>
                    <a:p>
                      <a:pPr algn="ctr"/>
                      <a:r>
                        <a:rPr lang="en-US" sz="1200" dirty="0">
                          <a:effectLst/>
                        </a:rPr>
                        <a:t>Kings XI Punjab</a:t>
                      </a:r>
                    </a:p>
                  </a:txBody>
                  <a:tcPr marL="0" marR="0" marT="0" marB="0" anchor="ctr"/>
                </a:tc>
                <a:tc>
                  <a:txBody>
                    <a:bodyPr/>
                    <a:lstStyle/>
                    <a:p>
                      <a:pPr algn="ctr"/>
                      <a:r>
                        <a:rPr lang="en-US" sz="1200" dirty="0"/>
                        <a:t>3698</a:t>
                      </a:r>
                    </a:p>
                  </a:txBody>
                  <a:tcPr marL="0" marR="0" marT="0" marB="0" anchor="ctr"/>
                </a:tc>
                <a:extLst>
                  <a:ext uri="{0D108BD9-81ED-4DB2-BD59-A6C34878D82A}">
                    <a16:rowId xmlns:a16="http://schemas.microsoft.com/office/drawing/2014/main" val="1108880774"/>
                  </a:ext>
                </a:extLst>
              </a:tr>
              <a:tr h="136003">
                <a:tc>
                  <a:txBody>
                    <a:bodyPr/>
                    <a:lstStyle/>
                    <a:p>
                      <a:pPr algn="ctr"/>
                      <a:r>
                        <a:rPr lang="en-US" sz="1200" dirty="0">
                          <a:effectLst/>
                        </a:rPr>
                        <a:t>Kolkata Knight Riders</a:t>
                      </a:r>
                    </a:p>
                  </a:txBody>
                  <a:tcPr marL="0" marR="0" marT="0" marB="0" anchor="ctr"/>
                </a:tc>
                <a:tc>
                  <a:txBody>
                    <a:bodyPr/>
                    <a:lstStyle/>
                    <a:p>
                      <a:pPr algn="ctr"/>
                      <a:r>
                        <a:rPr lang="en-US" sz="1200" dirty="0"/>
                        <a:t>3637</a:t>
                      </a:r>
                    </a:p>
                  </a:txBody>
                  <a:tcPr marL="0" marR="0" marT="0" marB="0" anchor="ctr"/>
                </a:tc>
                <a:extLst>
                  <a:ext uri="{0D108BD9-81ED-4DB2-BD59-A6C34878D82A}">
                    <a16:rowId xmlns:a16="http://schemas.microsoft.com/office/drawing/2014/main" val="1948854796"/>
                  </a:ext>
                </a:extLst>
              </a:tr>
              <a:tr h="136003">
                <a:tc>
                  <a:txBody>
                    <a:bodyPr/>
                    <a:lstStyle/>
                    <a:p>
                      <a:pPr algn="ctr"/>
                      <a:r>
                        <a:rPr lang="en-US" sz="1200" dirty="0">
                          <a:effectLst/>
                        </a:rPr>
                        <a:t>Chennai Super Kings</a:t>
                      </a:r>
                    </a:p>
                  </a:txBody>
                  <a:tcPr marL="0" marR="0" marT="0" marB="0" anchor="ctr"/>
                </a:tc>
                <a:tc>
                  <a:txBody>
                    <a:bodyPr/>
                    <a:lstStyle/>
                    <a:p>
                      <a:pPr algn="ctr"/>
                      <a:r>
                        <a:rPr lang="en-US" sz="1200" dirty="0"/>
                        <a:t>3424</a:t>
                      </a:r>
                    </a:p>
                  </a:txBody>
                  <a:tcPr marL="0" marR="0" marT="0" marB="0" anchor="ctr"/>
                </a:tc>
                <a:extLst>
                  <a:ext uri="{0D108BD9-81ED-4DB2-BD59-A6C34878D82A}">
                    <a16:rowId xmlns:a16="http://schemas.microsoft.com/office/drawing/2014/main" val="2083090015"/>
                  </a:ext>
                </a:extLst>
              </a:tr>
              <a:tr h="136003">
                <a:tc>
                  <a:txBody>
                    <a:bodyPr/>
                    <a:lstStyle/>
                    <a:p>
                      <a:pPr algn="ctr"/>
                      <a:r>
                        <a:rPr lang="en-US" sz="1200" dirty="0">
                          <a:effectLst/>
                        </a:rPr>
                        <a:t>Rajasthan Royals</a:t>
                      </a:r>
                    </a:p>
                  </a:txBody>
                  <a:tcPr marL="0" marR="0" marT="0" marB="0" anchor="ctr"/>
                </a:tc>
                <a:tc>
                  <a:txBody>
                    <a:bodyPr/>
                    <a:lstStyle/>
                    <a:p>
                      <a:pPr algn="ctr"/>
                      <a:r>
                        <a:rPr lang="en-US" sz="1200" dirty="0"/>
                        <a:t>2983</a:t>
                      </a:r>
                    </a:p>
                  </a:txBody>
                  <a:tcPr marL="0" marR="0" marT="0" marB="0" anchor="ctr"/>
                </a:tc>
                <a:extLst>
                  <a:ext uri="{0D108BD9-81ED-4DB2-BD59-A6C34878D82A}">
                    <a16:rowId xmlns:a16="http://schemas.microsoft.com/office/drawing/2014/main" val="573944989"/>
                  </a:ext>
                </a:extLst>
              </a:tr>
              <a:tr h="136003">
                <a:tc>
                  <a:txBody>
                    <a:bodyPr/>
                    <a:lstStyle/>
                    <a:p>
                      <a:pPr algn="ctr"/>
                      <a:r>
                        <a:rPr lang="en-US" sz="1200" dirty="0">
                          <a:effectLst/>
                        </a:rPr>
                        <a:t>Delhi Daredevils</a:t>
                      </a:r>
                    </a:p>
                  </a:txBody>
                  <a:tcPr marL="0" marR="0" marT="0" marB="0" anchor="ctr"/>
                </a:tc>
                <a:tc>
                  <a:txBody>
                    <a:bodyPr/>
                    <a:lstStyle/>
                    <a:p>
                      <a:pPr algn="ctr"/>
                      <a:r>
                        <a:rPr lang="en-US" sz="1200" dirty="0"/>
                        <a:t>2955</a:t>
                      </a:r>
                    </a:p>
                  </a:txBody>
                  <a:tcPr marL="0" marR="0" marT="0" marB="0" anchor="ctr"/>
                </a:tc>
                <a:extLst>
                  <a:ext uri="{0D108BD9-81ED-4DB2-BD59-A6C34878D82A}">
                    <a16:rowId xmlns:a16="http://schemas.microsoft.com/office/drawing/2014/main" val="1042195999"/>
                  </a:ext>
                </a:extLst>
              </a:tr>
              <a:tr h="136003">
                <a:tc>
                  <a:txBody>
                    <a:bodyPr/>
                    <a:lstStyle/>
                    <a:p>
                      <a:pPr algn="ctr"/>
                      <a:r>
                        <a:rPr lang="en-US" sz="1200" dirty="0">
                          <a:effectLst/>
                        </a:rPr>
                        <a:t>Sunrisers Hyderabad</a:t>
                      </a:r>
                    </a:p>
                  </a:txBody>
                  <a:tcPr marL="0" marR="0" marT="0" marB="0" anchor="ctr"/>
                </a:tc>
                <a:tc>
                  <a:txBody>
                    <a:bodyPr/>
                    <a:lstStyle/>
                    <a:p>
                      <a:pPr algn="ctr"/>
                      <a:r>
                        <a:rPr lang="en-US" sz="1200" dirty="0"/>
                        <a:t>2260</a:t>
                      </a:r>
                    </a:p>
                  </a:txBody>
                  <a:tcPr marL="0" marR="0" marT="0" marB="0" anchor="ctr"/>
                </a:tc>
                <a:extLst>
                  <a:ext uri="{0D108BD9-81ED-4DB2-BD59-A6C34878D82A}">
                    <a16:rowId xmlns:a16="http://schemas.microsoft.com/office/drawing/2014/main" val="1353286301"/>
                  </a:ext>
                </a:extLst>
              </a:tr>
              <a:tr h="136003">
                <a:tc>
                  <a:txBody>
                    <a:bodyPr/>
                    <a:lstStyle/>
                    <a:p>
                      <a:pPr algn="ctr"/>
                      <a:r>
                        <a:rPr lang="en-US" sz="1200" dirty="0">
                          <a:effectLst/>
                        </a:rPr>
                        <a:t>Deccan Chargers</a:t>
                      </a:r>
                    </a:p>
                  </a:txBody>
                  <a:tcPr marL="0" marR="0" marT="0" marB="0" anchor="ctr"/>
                </a:tc>
                <a:tc>
                  <a:txBody>
                    <a:bodyPr/>
                    <a:lstStyle/>
                    <a:p>
                      <a:pPr algn="ctr"/>
                      <a:r>
                        <a:rPr lang="en-US" sz="1200" dirty="0"/>
                        <a:t>1357</a:t>
                      </a:r>
                    </a:p>
                  </a:txBody>
                  <a:tcPr marL="0" marR="0" marT="0" marB="0" anchor="ctr"/>
                </a:tc>
                <a:extLst>
                  <a:ext uri="{0D108BD9-81ED-4DB2-BD59-A6C34878D82A}">
                    <a16:rowId xmlns:a16="http://schemas.microsoft.com/office/drawing/2014/main" val="3729173704"/>
                  </a:ext>
                </a:extLst>
              </a:tr>
              <a:tr h="136003">
                <a:tc>
                  <a:txBody>
                    <a:bodyPr/>
                    <a:lstStyle/>
                    <a:p>
                      <a:pPr algn="ctr"/>
                      <a:r>
                        <a:rPr lang="en-US" sz="1200" dirty="0">
                          <a:effectLst/>
                        </a:rPr>
                        <a:t>Pune Warriors</a:t>
                      </a:r>
                    </a:p>
                  </a:txBody>
                  <a:tcPr marL="0" marR="0" marT="0" marB="0" anchor="ctr"/>
                </a:tc>
                <a:tc>
                  <a:txBody>
                    <a:bodyPr/>
                    <a:lstStyle/>
                    <a:p>
                      <a:pPr algn="ctr"/>
                      <a:r>
                        <a:rPr lang="en-US" sz="1200" dirty="0"/>
                        <a:t>721</a:t>
                      </a:r>
                    </a:p>
                  </a:txBody>
                  <a:tcPr marL="0" marR="0" marT="0" marB="0" anchor="ctr"/>
                </a:tc>
                <a:extLst>
                  <a:ext uri="{0D108BD9-81ED-4DB2-BD59-A6C34878D82A}">
                    <a16:rowId xmlns:a16="http://schemas.microsoft.com/office/drawing/2014/main" val="2642883059"/>
                  </a:ext>
                </a:extLst>
              </a:tr>
              <a:tr h="136003">
                <a:tc>
                  <a:txBody>
                    <a:bodyPr/>
                    <a:lstStyle/>
                    <a:p>
                      <a:pPr algn="ctr"/>
                      <a:r>
                        <a:rPr lang="en-US" sz="1200" dirty="0">
                          <a:effectLst/>
                        </a:rPr>
                        <a:t>Delhi Capitals</a:t>
                      </a:r>
                    </a:p>
                  </a:txBody>
                  <a:tcPr marL="0" marR="0" marT="0" marB="0" anchor="ctr"/>
                </a:tc>
                <a:tc>
                  <a:txBody>
                    <a:bodyPr/>
                    <a:lstStyle/>
                    <a:p>
                      <a:pPr algn="ctr"/>
                      <a:r>
                        <a:rPr lang="en-US" sz="1200" dirty="0"/>
                        <a:t>649</a:t>
                      </a:r>
                    </a:p>
                  </a:txBody>
                  <a:tcPr marL="0" marR="0" marT="0" marB="0" anchor="ctr"/>
                </a:tc>
                <a:extLst>
                  <a:ext uri="{0D108BD9-81ED-4DB2-BD59-A6C34878D82A}">
                    <a16:rowId xmlns:a16="http://schemas.microsoft.com/office/drawing/2014/main" val="3513689924"/>
                  </a:ext>
                </a:extLst>
              </a:tr>
              <a:tr h="136003">
                <a:tc>
                  <a:txBody>
                    <a:bodyPr/>
                    <a:lstStyle/>
                    <a:p>
                      <a:pPr algn="ctr"/>
                      <a:r>
                        <a:rPr lang="en-US" sz="1200" dirty="0">
                          <a:effectLst/>
                        </a:rPr>
                        <a:t>Gujarat Lions</a:t>
                      </a:r>
                    </a:p>
                  </a:txBody>
                  <a:tcPr marL="0" marR="0" marT="0" marB="0" anchor="ctr"/>
                </a:tc>
                <a:tc>
                  <a:txBody>
                    <a:bodyPr/>
                    <a:lstStyle/>
                    <a:p>
                      <a:pPr algn="ctr"/>
                      <a:r>
                        <a:rPr lang="en-US" sz="1200" dirty="0"/>
                        <a:t>615</a:t>
                      </a:r>
                    </a:p>
                  </a:txBody>
                  <a:tcPr marL="0" marR="0" marT="0" marB="0" anchor="ctr"/>
                </a:tc>
                <a:extLst>
                  <a:ext uri="{0D108BD9-81ED-4DB2-BD59-A6C34878D82A}">
                    <a16:rowId xmlns:a16="http://schemas.microsoft.com/office/drawing/2014/main" val="3145003637"/>
                  </a:ext>
                </a:extLst>
              </a:tr>
              <a:tr h="136003">
                <a:tc>
                  <a:txBody>
                    <a:bodyPr/>
                    <a:lstStyle/>
                    <a:p>
                      <a:pPr algn="ctr"/>
                      <a:r>
                        <a:rPr lang="en-US" sz="1200" dirty="0">
                          <a:effectLst/>
                        </a:rPr>
                        <a:t>Rising Pune Supergiant</a:t>
                      </a:r>
                    </a:p>
                  </a:txBody>
                  <a:tcPr marL="0" marR="0" marT="0" marB="0" anchor="ctr"/>
                </a:tc>
                <a:tc>
                  <a:txBody>
                    <a:bodyPr/>
                    <a:lstStyle/>
                    <a:p>
                      <a:pPr algn="ctr"/>
                      <a:r>
                        <a:rPr lang="en-US" sz="1200" dirty="0"/>
                        <a:t>286</a:t>
                      </a:r>
                    </a:p>
                  </a:txBody>
                  <a:tcPr marL="0" marR="0" marT="0" marB="0" anchor="ctr"/>
                </a:tc>
                <a:extLst>
                  <a:ext uri="{0D108BD9-81ED-4DB2-BD59-A6C34878D82A}">
                    <a16:rowId xmlns:a16="http://schemas.microsoft.com/office/drawing/2014/main" val="2645249892"/>
                  </a:ext>
                </a:extLst>
              </a:tr>
              <a:tr h="136003">
                <a:tc>
                  <a:txBody>
                    <a:bodyPr/>
                    <a:lstStyle/>
                    <a:p>
                      <a:pPr algn="ctr"/>
                      <a:r>
                        <a:rPr lang="en-US" sz="1200" dirty="0">
                          <a:effectLst/>
                        </a:rPr>
                        <a:t>Rising Pune </a:t>
                      </a:r>
                      <a:r>
                        <a:rPr lang="en-US" sz="1200" err="1">
                          <a:effectLst/>
                        </a:rPr>
                        <a:t>Supergiants</a:t>
                      </a:r>
                    </a:p>
                  </a:txBody>
                  <a:tcPr marL="0" marR="0" marT="0" marB="0" anchor="ctr"/>
                </a:tc>
                <a:tc>
                  <a:txBody>
                    <a:bodyPr/>
                    <a:lstStyle/>
                    <a:p>
                      <a:pPr algn="ctr"/>
                      <a:r>
                        <a:rPr lang="en-US" sz="1200" dirty="0"/>
                        <a:t>239</a:t>
                      </a:r>
                    </a:p>
                  </a:txBody>
                  <a:tcPr marL="0" marR="0" marT="0" marB="0" anchor="ctr"/>
                </a:tc>
                <a:extLst>
                  <a:ext uri="{0D108BD9-81ED-4DB2-BD59-A6C34878D82A}">
                    <a16:rowId xmlns:a16="http://schemas.microsoft.com/office/drawing/2014/main" val="2287175374"/>
                  </a:ext>
                </a:extLst>
              </a:tr>
              <a:tr h="136003">
                <a:tc>
                  <a:txBody>
                    <a:bodyPr/>
                    <a:lstStyle/>
                    <a:p>
                      <a:pPr algn="ctr"/>
                      <a:r>
                        <a:rPr lang="en-US" sz="1200" dirty="0">
                          <a:effectLst/>
                        </a:rPr>
                        <a:t>Kochi Tuskers Kerala</a:t>
                      </a:r>
                    </a:p>
                  </a:txBody>
                  <a:tcPr marL="0" marR="0" marT="0" marB="0" anchor="ctr"/>
                </a:tc>
                <a:tc>
                  <a:txBody>
                    <a:bodyPr/>
                    <a:lstStyle/>
                    <a:p>
                      <a:pPr algn="ctr"/>
                      <a:r>
                        <a:rPr lang="en-US" sz="1200" dirty="0"/>
                        <a:t>223</a:t>
                      </a:r>
                    </a:p>
                  </a:txBody>
                  <a:tcPr marL="0" marR="0" marT="0" marB="0" anchor="ctr"/>
                </a:tc>
                <a:extLst>
                  <a:ext uri="{0D108BD9-81ED-4DB2-BD59-A6C34878D82A}">
                    <a16:rowId xmlns:a16="http://schemas.microsoft.com/office/drawing/2014/main" val="1043598144"/>
                  </a:ext>
                </a:extLst>
              </a:tr>
            </a:tbl>
          </a:graphicData>
        </a:graphic>
      </p:graphicFrame>
    </p:spTree>
    <p:extLst>
      <p:ext uri="{BB962C8B-B14F-4D97-AF65-F5344CB8AC3E}">
        <p14:creationId xmlns:p14="http://schemas.microsoft.com/office/powerpoint/2010/main" val="1363592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Rectangle 3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7559FE01-6D5E-A4B2-58CB-058AEAACF2BE}"/>
              </a:ext>
            </a:extLst>
          </p:cNvPr>
          <p:cNvSpPr txBox="1"/>
          <p:nvPr/>
        </p:nvSpPr>
        <p:spPr>
          <a:xfrm>
            <a:off x="3750238" y="648479"/>
            <a:ext cx="4187753" cy="2668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576072">
              <a:spcAft>
                <a:spcPts val="600"/>
              </a:spcAft>
            </a:pPr>
            <a:r>
              <a:rPr lang="en-US" sz="1100" b="1" dirty="0">
                <a:solidFill>
                  <a:srgbClr val="555555"/>
                </a:solidFill>
                <a:cs typeface="Segoe UI"/>
              </a:rPr>
              <a:t>ADDITION QUESTION</a:t>
            </a:r>
          </a:p>
        </p:txBody>
      </p:sp>
      <p:sp>
        <p:nvSpPr>
          <p:cNvPr id="2" name="TextBox 1">
            <a:extLst>
              <a:ext uri="{FF2B5EF4-FFF2-40B4-BE49-F238E27FC236}">
                <a16:creationId xmlns:a16="http://schemas.microsoft.com/office/drawing/2014/main" id="{C98111B4-80B1-CD9F-6387-08F626973F4B}"/>
              </a:ext>
            </a:extLst>
          </p:cNvPr>
          <p:cNvSpPr txBox="1"/>
          <p:nvPr/>
        </p:nvSpPr>
        <p:spPr>
          <a:xfrm>
            <a:off x="919572" y="1122157"/>
            <a:ext cx="518401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US" sz="1200" baseline="0">
                <a:latin typeface="Segoe UI"/>
                <a:ea typeface="Segoe UI"/>
                <a:cs typeface="Segoe UI"/>
              </a:rPr>
              <a:t>6. Write a query to fetch the total number of dismissals by dismissal kinds where dismissal kind is not NA</a:t>
            </a:r>
            <a:r>
              <a:rPr lang="en-US" sz="1200">
                <a:latin typeface="Segoe UI"/>
                <a:ea typeface="Segoe UI"/>
                <a:cs typeface="Segoe UI"/>
              </a:rPr>
              <a:t>​</a:t>
            </a:r>
          </a:p>
          <a:p>
            <a:pPr rtl="0"/>
            <a:r>
              <a:rPr lang="en-US" sz="1200">
                <a:latin typeface="Segoe UI"/>
                <a:ea typeface="Segoe UI"/>
                <a:cs typeface="Segoe UI"/>
              </a:rPr>
              <a:t>​</a:t>
            </a:r>
          </a:p>
          <a:p>
            <a:pPr rtl="0"/>
            <a:r>
              <a:rPr lang="en-US" sz="1200" baseline="0">
                <a:latin typeface="Segoe UI"/>
                <a:ea typeface="Segoe UI"/>
                <a:cs typeface="Segoe UI"/>
              </a:rPr>
              <a:t>QUERY :- select dismissal_kind,count(dismissal_kind) total_dismissals  from deliveries_v02</a:t>
            </a:r>
            <a:r>
              <a:rPr lang="en-US" sz="1200">
                <a:latin typeface="Segoe UI"/>
                <a:ea typeface="Segoe UI"/>
                <a:cs typeface="Segoe UI"/>
              </a:rPr>
              <a:t>​</a:t>
            </a:r>
          </a:p>
          <a:p>
            <a:pPr rtl="0"/>
            <a:r>
              <a:rPr lang="en-US" sz="1200" baseline="0">
                <a:latin typeface="Segoe UI"/>
                <a:ea typeface="Segoe UI"/>
                <a:cs typeface="Segoe UI"/>
              </a:rPr>
              <a:t>group by dismissal_kind;</a:t>
            </a:r>
            <a:endParaRPr lang="en-US"/>
          </a:p>
        </p:txBody>
      </p:sp>
      <p:graphicFrame>
        <p:nvGraphicFramePr>
          <p:cNvPr id="4" name="Table 3">
            <a:extLst>
              <a:ext uri="{FF2B5EF4-FFF2-40B4-BE49-F238E27FC236}">
                <a16:creationId xmlns:a16="http://schemas.microsoft.com/office/drawing/2014/main" id="{11AA46B0-808D-3D6A-9FA1-CC699FB90044}"/>
              </a:ext>
            </a:extLst>
          </p:cNvPr>
          <p:cNvGraphicFramePr>
            <a:graphicFrameLocks noGrp="1"/>
          </p:cNvGraphicFramePr>
          <p:nvPr>
            <p:extLst>
              <p:ext uri="{D42A27DB-BD31-4B8C-83A1-F6EECF244321}">
                <p14:modId xmlns:p14="http://schemas.microsoft.com/office/powerpoint/2010/main" val="803863921"/>
              </p:ext>
            </p:extLst>
          </p:nvPr>
        </p:nvGraphicFramePr>
        <p:xfrm>
          <a:off x="6520373" y="832772"/>
          <a:ext cx="4189940" cy="2478773"/>
        </p:xfrm>
        <a:graphic>
          <a:graphicData uri="http://schemas.openxmlformats.org/drawingml/2006/table">
            <a:tbl>
              <a:tblPr bandRow="1">
                <a:tableStyleId>{69012ECD-51FC-41F1-AA8D-1B2483CD663E}</a:tableStyleId>
              </a:tblPr>
              <a:tblGrid>
                <a:gridCol w="2094970">
                  <a:extLst>
                    <a:ext uri="{9D8B030D-6E8A-4147-A177-3AD203B41FA5}">
                      <a16:colId xmlns:a16="http://schemas.microsoft.com/office/drawing/2014/main" val="197268976"/>
                    </a:ext>
                  </a:extLst>
                </a:gridCol>
                <a:gridCol w="2094970">
                  <a:extLst>
                    <a:ext uri="{9D8B030D-6E8A-4147-A177-3AD203B41FA5}">
                      <a16:colId xmlns:a16="http://schemas.microsoft.com/office/drawing/2014/main" val="1605402895"/>
                    </a:ext>
                  </a:extLst>
                </a:gridCol>
              </a:tblGrid>
              <a:tr h="225343">
                <a:tc>
                  <a:txBody>
                    <a:bodyPr/>
                    <a:lstStyle/>
                    <a:p>
                      <a:pPr algn="ctr"/>
                      <a:r>
                        <a:rPr lang="en-US" sz="1400" err="1">
                          <a:effectLst/>
                        </a:rPr>
                        <a:t>dismissal_kind</a:t>
                      </a:r>
                    </a:p>
                  </a:txBody>
                  <a:tcPr marL="0" marR="0" marT="0" marB="0" anchor="ctr"/>
                </a:tc>
                <a:tc>
                  <a:txBody>
                    <a:bodyPr/>
                    <a:lstStyle/>
                    <a:p>
                      <a:pPr algn="ctr"/>
                      <a:r>
                        <a:rPr lang="en-US" sz="1400" err="1">
                          <a:effectLst/>
                        </a:rPr>
                        <a:t>total_dismissals</a:t>
                      </a:r>
                    </a:p>
                  </a:txBody>
                  <a:tcPr marL="0" marR="0" marT="0" marB="0" anchor="ctr"/>
                </a:tc>
                <a:extLst>
                  <a:ext uri="{0D108BD9-81ED-4DB2-BD59-A6C34878D82A}">
                    <a16:rowId xmlns:a16="http://schemas.microsoft.com/office/drawing/2014/main" val="2878472630"/>
                  </a:ext>
                </a:extLst>
              </a:tr>
              <a:tr h="225343">
                <a:tc>
                  <a:txBody>
                    <a:bodyPr/>
                    <a:lstStyle/>
                    <a:p>
                      <a:pPr algn="ctr"/>
                      <a:r>
                        <a:rPr lang="en-US" sz="1400" dirty="0">
                          <a:effectLst/>
                        </a:rPr>
                        <a:t>bowled</a:t>
                      </a:r>
                    </a:p>
                  </a:txBody>
                  <a:tcPr marL="0" marR="0" marT="0" marB="0" anchor="ctr"/>
                </a:tc>
                <a:tc>
                  <a:txBody>
                    <a:bodyPr/>
                    <a:lstStyle/>
                    <a:p>
                      <a:pPr algn="ctr"/>
                      <a:r>
                        <a:rPr lang="en-US" sz="1400" dirty="0"/>
                        <a:t>1700</a:t>
                      </a:r>
                    </a:p>
                  </a:txBody>
                  <a:tcPr marL="0" marR="0" marT="0" marB="0" anchor="ctr"/>
                </a:tc>
                <a:extLst>
                  <a:ext uri="{0D108BD9-81ED-4DB2-BD59-A6C34878D82A}">
                    <a16:rowId xmlns:a16="http://schemas.microsoft.com/office/drawing/2014/main" val="2387458468"/>
                  </a:ext>
                </a:extLst>
              </a:tr>
              <a:tr h="225343">
                <a:tc>
                  <a:txBody>
                    <a:bodyPr/>
                    <a:lstStyle/>
                    <a:p>
                      <a:pPr algn="ctr"/>
                      <a:r>
                        <a:rPr lang="en-US" sz="1400" dirty="0">
                          <a:effectLst/>
                        </a:rPr>
                        <a:t>caught</a:t>
                      </a:r>
                    </a:p>
                  </a:txBody>
                  <a:tcPr marL="0" marR="0" marT="0" marB="0" anchor="ctr"/>
                </a:tc>
                <a:tc>
                  <a:txBody>
                    <a:bodyPr/>
                    <a:lstStyle/>
                    <a:p>
                      <a:pPr algn="ctr"/>
                      <a:r>
                        <a:rPr lang="en-US" sz="1400" dirty="0"/>
                        <a:t>5743</a:t>
                      </a:r>
                    </a:p>
                  </a:txBody>
                  <a:tcPr marL="0" marR="0" marT="0" marB="0" anchor="ctr"/>
                </a:tc>
                <a:extLst>
                  <a:ext uri="{0D108BD9-81ED-4DB2-BD59-A6C34878D82A}">
                    <a16:rowId xmlns:a16="http://schemas.microsoft.com/office/drawing/2014/main" val="380281805"/>
                  </a:ext>
                </a:extLst>
              </a:tr>
              <a:tr h="225343">
                <a:tc>
                  <a:txBody>
                    <a:bodyPr/>
                    <a:lstStyle/>
                    <a:p>
                      <a:pPr algn="ctr"/>
                      <a:r>
                        <a:rPr lang="en-US" sz="1400" dirty="0">
                          <a:effectLst/>
                        </a:rPr>
                        <a:t>caught and bowled</a:t>
                      </a:r>
                    </a:p>
                  </a:txBody>
                  <a:tcPr marL="0" marR="0" marT="0" marB="0" anchor="ctr"/>
                </a:tc>
                <a:tc>
                  <a:txBody>
                    <a:bodyPr/>
                    <a:lstStyle/>
                    <a:p>
                      <a:pPr algn="ctr"/>
                      <a:r>
                        <a:rPr lang="en-US" sz="1400" dirty="0"/>
                        <a:t>269</a:t>
                      </a:r>
                    </a:p>
                  </a:txBody>
                  <a:tcPr marL="0" marR="0" marT="0" marB="0" anchor="ctr"/>
                </a:tc>
                <a:extLst>
                  <a:ext uri="{0D108BD9-81ED-4DB2-BD59-A6C34878D82A}">
                    <a16:rowId xmlns:a16="http://schemas.microsoft.com/office/drawing/2014/main" val="4158420290"/>
                  </a:ext>
                </a:extLst>
              </a:tr>
              <a:tr h="225343">
                <a:tc>
                  <a:txBody>
                    <a:bodyPr/>
                    <a:lstStyle/>
                    <a:p>
                      <a:pPr algn="ctr"/>
                      <a:r>
                        <a:rPr lang="en-US" sz="1400" dirty="0">
                          <a:effectLst/>
                        </a:rPr>
                        <a:t>hit wicket</a:t>
                      </a:r>
                    </a:p>
                  </a:txBody>
                  <a:tcPr marL="0" marR="0" marT="0" marB="0" anchor="ctr"/>
                </a:tc>
                <a:tc>
                  <a:txBody>
                    <a:bodyPr/>
                    <a:lstStyle/>
                    <a:p>
                      <a:pPr algn="ctr"/>
                      <a:r>
                        <a:rPr lang="en-US" sz="1400" dirty="0"/>
                        <a:t>12</a:t>
                      </a:r>
                    </a:p>
                  </a:txBody>
                  <a:tcPr marL="0" marR="0" marT="0" marB="0" anchor="ctr"/>
                </a:tc>
                <a:extLst>
                  <a:ext uri="{0D108BD9-81ED-4DB2-BD59-A6C34878D82A}">
                    <a16:rowId xmlns:a16="http://schemas.microsoft.com/office/drawing/2014/main" val="3501003642"/>
                  </a:ext>
                </a:extLst>
              </a:tr>
              <a:tr h="225343">
                <a:tc>
                  <a:txBody>
                    <a:bodyPr/>
                    <a:lstStyle/>
                    <a:p>
                      <a:pPr algn="ctr"/>
                      <a:r>
                        <a:rPr lang="en-US" sz="1400" err="1">
                          <a:effectLst/>
                        </a:rPr>
                        <a:t>lbw</a:t>
                      </a:r>
                    </a:p>
                  </a:txBody>
                  <a:tcPr marL="0" marR="0" marT="0" marB="0" anchor="ctr"/>
                </a:tc>
                <a:tc>
                  <a:txBody>
                    <a:bodyPr/>
                    <a:lstStyle/>
                    <a:p>
                      <a:pPr algn="ctr"/>
                      <a:r>
                        <a:rPr lang="en-US" sz="1400" dirty="0"/>
                        <a:t>571</a:t>
                      </a:r>
                    </a:p>
                  </a:txBody>
                  <a:tcPr marL="0" marR="0" marT="0" marB="0" anchor="ctr"/>
                </a:tc>
                <a:extLst>
                  <a:ext uri="{0D108BD9-81ED-4DB2-BD59-A6C34878D82A}">
                    <a16:rowId xmlns:a16="http://schemas.microsoft.com/office/drawing/2014/main" val="3268857227"/>
                  </a:ext>
                </a:extLst>
              </a:tr>
              <a:tr h="225343">
                <a:tc>
                  <a:txBody>
                    <a:bodyPr/>
                    <a:lstStyle/>
                    <a:p>
                      <a:pPr algn="ctr"/>
                      <a:r>
                        <a:rPr lang="en-US" sz="1400" dirty="0">
                          <a:effectLst/>
                        </a:rPr>
                        <a:t>NA</a:t>
                      </a:r>
                    </a:p>
                  </a:txBody>
                  <a:tcPr marL="0" marR="0" marT="0" marB="0" anchor="ctr"/>
                </a:tc>
                <a:tc>
                  <a:txBody>
                    <a:bodyPr/>
                    <a:lstStyle/>
                    <a:p>
                      <a:pPr algn="ctr"/>
                      <a:r>
                        <a:rPr lang="en-US" sz="1400" dirty="0"/>
                        <a:t>183973</a:t>
                      </a:r>
                    </a:p>
                  </a:txBody>
                  <a:tcPr marL="0" marR="0" marT="0" marB="0" anchor="ctr"/>
                </a:tc>
                <a:extLst>
                  <a:ext uri="{0D108BD9-81ED-4DB2-BD59-A6C34878D82A}">
                    <a16:rowId xmlns:a16="http://schemas.microsoft.com/office/drawing/2014/main" val="305975328"/>
                  </a:ext>
                </a:extLst>
              </a:tr>
              <a:tr h="225343">
                <a:tc>
                  <a:txBody>
                    <a:bodyPr/>
                    <a:lstStyle/>
                    <a:p>
                      <a:pPr algn="ctr"/>
                      <a:r>
                        <a:rPr lang="en-US" sz="1400" dirty="0">
                          <a:effectLst/>
                        </a:rPr>
                        <a:t>obstructing the field</a:t>
                      </a:r>
                    </a:p>
                  </a:txBody>
                  <a:tcPr marL="0" marR="0" marT="0" marB="0" anchor="ctr"/>
                </a:tc>
                <a:tc>
                  <a:txBody>
                    <a:bodyPr/>
                    <a:lstStyle/>
                    <a:p>
                      <a:pPr algn="ctr"/>
                      <a:r>
                        <a:rPr lang="en-US" sz="1400" dirty="0"/>
                        <a:t>2</a:t>
                      </a:r>
                    </a:p>
                  </a:txBody>
                  <a:tcPr marL="0" marR="0" marT="0" marB="0" anchor="ctr"/>
                </a:tc>
                <a:extLst>
                  <a:ext uri="{0D108BD9-81ED-4DB2-BD59-A6C34878D82A}">
                    <a16:rowId xmlns:a16="http://schemas.microsoft.com/office/drawing/2014/main" val="3310597416"/>
                  </a:ext>
                </a:extLst>
              </a:tr>
              <a:tr h="225343">
                <a:tc>
                  <a:txBody>
                    <a:bodyPr/>
                    <a:lstStyle/>
                    <a:p>
                      <a:pPr algn="ctr"/>
                      <a:r>
                        <a:rPr lang="en-US" sz="1400" dirty="0">
                          <a:effectLst/>
                        </a:rPr>
                        <a:t>retired hurt</a:t>
                      </a:r>
                    </a:p>
                  </a:txBody>
                  <a:tcPr marL="0" marR="0" marT="0" marB="0" anchor="ctr"/>
                </a:tc>
                <a:tc>
                  <a:txBody>
                    <a:bodyPr/>
                    <a:lstStyle/>
                    <a:p>
                      <a:pPr algn="ctr"/>
                      <a:r>
                        <a:rPr lang="en-US" sz="1400" dirty="0"/>
                        <a:t>11</a:t>
                      </a:r>
                    </a:p>
                  </a:txBody>
                  <a:tcPr marL="0" marR="0" marT="0" marB="0" anchor="ctr"/>
                </a:tc>
                <a:extLst>
                  <a:ext uri="{0D108BD9-81ED-4DB2-BD59-A6C34878D82A}">
                    <a16:rowId xmlns:a16="http://schemas.microsoft.com/office/drawing/2014/main" val="182853249"/>
                  </a:ext>
                </a:extLst>
              </a:tr>
              <a:tr h="225343">
                <a:tc>
                  <a:txBody>
                    <a:bodyPr/>
                    <a:lstStyle/>
                    <a:p>
                      <a:pPr algn="ctr"/>
                      <a:r>
                        <a:rPr lang="en-US" sz="1400" dirty="0">
                          <a:effectLst/>
                        </a:rPr>
                        <a:t>run out</a:t>
                      </a:r>
                    </a:p>
                  </a:txBody>
                  <a:tcPr marL="0" marR="0" marT="0" marB="0" anchor="ctr"/>
                </a:tc>
                <a:tc>
                  <a:txBody>
                    <a:bodyPr/>
                    <a:lstStyle/>
                    <a:p>
                      <a:pPr algn="ctr"/>
                      <a:r>
                        <a:rPr lang="en-US" sz="1400" dirty="0"/>
                        <a:t>893</a:t>
                      </a:r>
                    </a:p>
                  </a:txBody>
                  <a:tcPr marL="0" marR="0" marT="0" marB="0" anchor="ctr"/>
                </a:tc>
                <a:extLst>
                  <a:ext uri="{0D108BD9-81ED-4DB2-BD59-A6C34878D82A}">
                    <a16:rowId xmlns:a16="http://schemas.microsoft.com/office/drawing/2014/main" val="2577861808"/>
                  </a:ext>
                </a:extLst>
              </a:tr>
              <a:tr h="225343">
                <a:tc>
                  <a:txBody>
                    <a:bodyPr/>
                    <a:lstStyle/>
                    <a:p>
                      <a:pPr algn="ctr"/>
                      <a:r>
                        <a:rPr lang="en-US" sz="1400" dirty="0">
                          <a:effectLst/>
                        </a:rPr>
                        <a:t>stumped</a:t>
                      </a:r>
                    </a:p>
                  </a:txBody>
                  <a:tcPr marL="0" marR="0" marT="0" marB="0" anchor="ctr"/>
                </a:tc>
                <a:tc>
                  <a:txBody>
                    <a:bodyPr/>
                    <a:lstStyle/>
                    <a:p>
                      <a:pPr algn="ctr"/>
                      <a:r>
                        <a:rPr lang="en-US" sz="1400" dirty="0"/>
                        <a:t>294</a:t>
                      </a:r>
                    </a:p>
                  </a:txBody>
                  <a:tcPr marL="0" marR="0" marT="0" marB="0" anchor="ctr"/>
                </a:tc>
                <a:extLst>
                  <a:ext uri="{0D108BD9-81ED-4DB2-BD59-A6C34878D82A}">
                    <a16:rowId xmlns:a16="http://schemas.microsoft.com/office/drawing/2014/main" val="1594399797"/>
                  </a:ext>
                </a:extLst>
              </a:tr>
            </a:tbl>
          </a:graphicData>
        </a:graphic>
      </p:graphicFrame>
      <p:sp>
        <p:nvSpPr>
          <p:cNvPr id="5" name="TextBox 4">
            <a:extLst>
              <a:ext uri="{FF2B5EF4-FFF2-40B4-BE49-F238E27FC236}">
                <a16:creationId xmlns:a16="http://schemas.microsoft.com/office/drawing/2014/main" id="{AEF6F12A-FCE9-7DB6-CC12-B54573CBC5D5}"/>
              </a:ext>
            </a:extLst>
          </p:cNvPr>
          <p:cNvSpPr txBox="1"/>
          <p:nvPr/>
        </p:nvSpPr>
        <p:spPr>
          <a:xfrm>
            <a:off x="1061107" y="3331380"/>
            <a:ext cx="521375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rPr>
              <a:t>8. Write a query to create a table named deliveries_v03 with all the columns of deliveries_v02 table and two additional column (named venue and </a:t>
            </a:r>
            <a:r>
              <a:rPr lang="en-US" sz="1200" err="1">
                <a:ea typeface="+mn-lt"/>
                <a:cs typeface="+mn-lt"/>
              </a:rPr>
              <a:t>match_date</a:t>
            </a:r>
            <a:r>
              <a:rPr lang="en-US" sz="1200" dirty="0">
                <a:ea typeface="+mn-lt"/>
                <a:cs typeface="+mn-lt"/>
              </a:rPr>
              <a:t>) of venue and date from table matches</a:t>
            </a:r>
          </a:p>
          <a:p>
            <a:endParaRPr lang="en-US" sz="1200" dirty="0">
              <a:cs typeface="Segoe UI"/>
            </a:endParaRPr>
          </a:p>
          <a:p>
            <a:r>
              <a:rPr lang="en-US" sz="1200" dirty="0">
                <a:cs typeface="Segoe UI"/>
              </a:rPr>
              <a:t>QUERY:- </a:t>
            </a:r>
            <a:r>
              <a:rPr lang="en-US" sz="1200" dirty="0">
                <a:ea typeface="+mn-lt"/>
                <a:cs typeface="+mn-lt"/>
              </a:rPr>
              <a:t>create table deliveries_v03 as (select b.*,</a:t>
            </a:r>
            <a:r>
              <a:rPr lang="en-US" sz="1200" dirty="0" err="1">
                <a:ea typeface="+mn-lt"/>
                <a:cs typeface="+mn-lt"/>
              </a:rPr>
              <a:t>a.venue</a:t>
            </a:r>
            <a:r>
              <a:rPr lang="en-US" sz="1200" dirty="0">
                <a:ea typeface="+mn-lt"/>
                <a:cs typeface="+mn-lt"/>
              </a:rPr>
              <a:t> as </a:t>
            </a:r>
            <a:r>
              <a:rPr lang="en-US" sz="1200" dirty="0" err="1">
                <a:ea typeface="+mn-lt"/>
                <a:cs typeface="+mn-lt"/>
              </a:rPr>
              <a:t>venue,a.match_date</a:t>
            </a:r>
            <a:r>
              <a:rPr lang="en-US" sz="1200" dirty="0">
                <a:ea typeface="+mn-lt"/>
                <a:cs typeface="+mn-lt"/>
              </a:rPr>
              <a:t> as date from deliveries_v02 as b full join </a:t>
            </a:r>
            <a:endParaRPr lang="en-US" sz="1200" dirty="0">
              <a:cs typeface="Segoe UI"/>
            </a:endParaRPr>
          </a:p>
          <a:p>
            <a:r>
              <a:rPr lang="en-US" sz="1200" dirty="0">
                <a:ea typeface="+mn-lt"/>
                <a:cs typeface="+mn-lt"/>
              </a:rPr>
              <a:t>    matches as a on a.id=b.id);</a:t>
            </a:r>
            <a:endParaRPr lang="en-US" dirty="0"/>
          </a:p>
        </p:txBody>
      </p:sp>
    </p:spTree>
    <p:extLst>
      <p:ext uri="{BB962C8B-B14F-4D97-AF65-F5344CB8AC3E}">
        <p14:creationId xmlns:p14="http://schemas.microsoft.com/office/powerpoint/2010/main" val="74854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Rectangle 3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7559FE01-6D5E-A4B2-58CB-058AEAACF2BE}"/>
              </a:ext>
            </a:extLst>
          </p:cNvPr>
          <p:cNvSpPr txBox="1"/>
          <p:nvPr/>
        </p:nvSpPr>
        <p:spPr>
          <a:xfrm>
            <a:off x="3416211" y="648479"/>
            <a:ext cx="4187753" cy="2668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576072">
              <a:spcAft>
                <a:spcPts val="600"/>
              </a:spcAft>
            </a:pPr>
            <a:r>
              <a:rPr lang="en-US" sz="1100" b="1" dirty="0">
                <a:solidFill>
                  <a:srgbClr val="555555"/>
                </a:solidFill>
                <a:cs typeface="Segoe UI"/>
              </a:rPr>
              <a:t>ADDITION QUESTION</a:t>
            </a:r>
          </a:p>
        </p:txBody>
      </p:sp>
      <p:sp>
        <p:nvSpPr>
          <p:cNvPr id="2" name="TextBox 1">
            <a:extLst>
              <a:ext uri="{FF2B5EF4-FFF2-40B4-BE49-F238E27FC236}">
                <a16:creationId xmlns:a16="http://schemas.microsoft.com/office/drawing/2014/main" id="{7F18F1F7-F67F-DEAB-72CC-B48B726F53F8}"/>
              </a:ext>
            </a:extLst>
          </p:cNvPr>
          <p:cNvSpPr txBox="1"/>
          <p:nvPr/>
        </p:nvSpPr>
        <p:spPr>
          <a:xfrm>
            <a:off x="778702" y="1081414"/>
            <a:ext cx="544673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rPr>
              <a:t>5. Write a query to fetch the total number of dot balls bowled by each team and order it in descending order of the total number of dot balls bowled.</a:t>
            </a:r>
          </a:p>
          <a:p>
            <a:endParaRPr lang="en-US" sz="1200" dirty="0">
              <a:cs typeface="Segoe UI"/>
            </a:endParaRPr>
          </a:p>
          <a:p>
            <a:r>
              <a:rPr lang="en-US" sz="1200" dirty="0">
                <a:cs typeface="Segoe UI"/>
              </a:rPr>
              <a:t>QUERY :- </a:t>
            </a:r>
            <a:r>
              <a:rPr lang="en-US" sz="1200" dirty="0">
                <a:ea typeface="+mn-lt"/>
                <a:cs typeface="+mn-lt"/>
              </a:rPr>
              <a:t>select </a:t>
            </a:r>
            <a:r>
              <a:rPr lang="en-US" sz="1200" dirty="0" err="1">
                <a:ea typeface="+mn-lt"/>
                <a:cs typeface="+mn-lt"/>
              </a:rPr>
              <a:t>bowling_team,count</a:t>
            </a:r>
            <a:r>
              <a:rPr lang="en-US" sz="1200" dirty="0">
                <a:ea typeface="+mn-lt"/>
                <a:cs typeface="+mn-lt"/>
              </a:rPr>
              <a:t>(</a:t>
            </a:r>
            <a:r>
              <a:rPr lang="en-US" sz="1200" dirty="0" err="1">
                <a:ea typeface="+mn-lt"/>
                <a:cs typeface="+mn-lt"/>
              </a:rPr>
              <a:t>ball_type</a:t>
            </a:r>
            <a:r>
              <a:rPr lang="en-US" sz="1200" dirty="0">
                <a:ea typeface="+mn-lt"/>
                <a:cs typeface="+mn-lt"/>
              </a:rPr>
              <a:t>)as </a:t>
            </a:r>
            <a:r>
              <a:rPr lang="en-US" sz="1200" dirty="0" err="1">
                <a:ea typeface="+mn-lt"/>
                <a:cs typeface="+mn-lt"/>
              </a:rPr>
              <a:t>total_dot_ball</a:t>
            </a:r>
            <a:r>
              <a:rPr lang="en-US" sz="1200" dirty="0">
                <a:ea typeface="+mn-lt"/>
                <a:cs typeface="+mn-lt"/>
              </a:rPr>
              <a:t> from </a:t>
            </a:r>
            <a:endParaRPr lang="en-US" sz="1200" dirty="0">
              <a:cs typeface="Segoe UI"/>
            </a:endParaRPr>
          </a:p>
          <a:p>
            <a:r>
              <a:rPr lang="en-US" sz="1200" dirty="0">
                <a:ea typeface="+mn-lt"/>
                <a:cs typeface="+mn-lt"/>
              </a:rPr>
              <a:t>deliveries_v02 where </a:t>
            </a:r>
            <a:r>
              <a:rPr lang="en-US" sz="1200" dirty="0" err="1">
                <a:ea typeface="+mn-lt"/>
                <a:cs typeface="+mn-lt"/>
              </a:rPr>
              <a:t>ball_type</a:t>
            </a:r>
            <a:r>
              <a:rPr lang="en-US" sz="1200" dirty="0">
                <a:ea typeface="+mn-lt"/>
                <a:cs typeface="+mn-lt"/>
              </a:rPr>
              <a:t>='dot'</a:t>
            </a:r>
            <a:endParaRPr lang="en-US" dirty="0"/>
          </a:p>
          <a:p>
            <a:r>
              <a:rPr lang="en-US" sz="1200" dirty="0">
                <a:ea typeface="+mn-lt"/>
                <a:cs typeface="+mn-lt"/>
              </a:rPr>
              <a:t>group by </a:t>
            </a:r>
            <a:r>
              <a:rPr lang="en-US" sz="1200" dirty="0" err="1">
                <a:ea typeface="+mn-lt"/>
                <a:cs typeface="+mn-lt"/>
              </a:rPr>
              <a:t>bowling_team</a:t>
            </a:r>
            <a:endParaRPr lang="en-US" dirty="0" err="1"/>
          </a:p>
          <a:p>
            <a:r>
              <a:rPr lang="en-US" sz="1200" dirty="0">
                <a:ea typeface="+mn-lt"/>
                <a:cs typeface="+mn-lt"/>
              </a:rPr>
              <a:t>    order by </a:t>
            </a:r>
            <a:r>
              <a:rPr lang="en-US" sz="1200" dirty="0" err="1">
                <a:ea typeface="+mn-lt"/>
                <a:cs typeface="+mn-lt"/>
              </a:rPr>
              <a:t>total_dot_ball</a:t>
            </a:r>
            <a:r>
              <a:rPr lang="en-US" sz="1200" dirty="0">
                <a:ea typeface="+mn-lt"/>
                <a:cs typeface="+mn-lt"/>
              </a:rPr>
              <a:t> desc;</a:t>
            </a:r>
            <a:endParaRPr lang="en-US" dirty="0"/>
          </a:p>
        </p:txBody>
      </p:sp>
      <p:graphicFrame>
        <p:nvGraphicFramePr>
          <p:cNvPr id="4" name="Table 3">
            <a:extLst>
              <a:ext uri="{FF2B5EF4-FFF2-40B4-BE49-F238E27FC236}">
                <a16:creationId xmlns:a16="http://schemas.microsoft.com/office/drawing/2014/main" id="{E97C7663-D3EC-068C-1896-0E593339B624}"/>
              </a:ext>
            </a:extLst>
          </p:cNvPr>
          <p:cNvGraphicFramePr>
            <a:graphicFrameLocks noGrp="1"/>
          </p:cNvGraphicFramePr>
          <p:nvPr>
            <p:extLst>
              <p:ext uri="{D42A27DB-BD31-4B8C-83A1-F6EECF244321}">
                <p14:modId xmlns:p14="http://schemas.microsoft.com/office/powerpoint/2010/main" val="4289398970"/>
              </p:ext>
            </p:extLst>
          </p:nvPr>
        </p:nvGraphicFramePr>
        <p:xfrm>
          <a:off x="6221260" y="970767"/>
          <a:ext cx="5243002" cy="3226770"/>
        </p:xfrm>
        <a:graphic>
          <a:graphicData uri="http://schemas.openxmlformats.org/drawingml/2006/table">
            <a:tbl>
              <a:tblPr bandRow="1">
                <a:tableStyleId>{793D81CF-94F2-401A-BA57-92F5A7B2D0C5}</a:tableStyleId>
              </a:tblPr>
              <a:tblGrid>
                <a:gridCol w="2621501">
                  <a:extLst>
                    <a:ext uri="{9D8B030D-6E8A-4147-A177-3AD203B41FA5}">
                      <a16:colId xmlns:a16="http://schemas.microsoft.com/office/drawing/2014/main" val="1185934071"/>
                    </a:ext>
                  </a:extLst>
                </a:gridCol>
                <a:gridCol w="2621501">
                  <a:extLst>
                    <a:ext uri="{9D8B030D-6E8A-4147-A177-3AD203B41FA5}">
                      <a16:colId xmlns:a16="http://schemas.microsoft.com/office/drawing/2014/main" val="2523522336"/>
                    </a:ext>
                  </a:extLst>
                </a:gridCol>
              </a:tblGrid>
              <a:tr h="189810">
                <a:tc>
                  <a:txBody>
                    <a:bodyPr/>
                    <a:lstStyle/>
                    <a:p>
                      <a:pPr algn="ctr"/>
                      <a:r>
                        <a:rPr lang="en-US" sz="1200" err="1">
                          <a:effectLst/>
                        </a:rPr>
                        <a:t>bowling_team</a:t>
                      </a:r>
                      <a:endParaRPr lang="en-US" sz="1200" dirty="0" err="1">
                        <a:effectLst/>
                      </a:endParaRPr>
                    </a:p>
                  </a:txBody>
                  <a:tcPr marL="0" marR="0" marT="0" marB="0" anchor="ctr"/>
                </a:tc>
                <a:tc>
                  <a:txBody>
                    <a:bodyPr/>
                    <a:lstStyle/>
                    <a:p>
                      <a:pPr algn="ctr"/>
                      <a:r>
                        <a:rPr lang="en-US" sz="1200" err="1">
                          <a:effectLst/>
                        </a:rPr>
                        <a:t>total_dot_ball</a:t>
                      </a:r>
                      <a:endParaRPr lang="en-US" sz="1200" dirty="0" err="1">
                        <a:effectLst/>
                      </a:endParaRPr>
                    </a:p>
                  </a:txBody>
                  <a:tcPr marL="0" marR="0" marT="0" marB="0" anchor="ctr"/>
                </a:tc>
                <a:extLst>
                  <a:ext uri="{0D108BD9-81ED-4DB2-BD59-A6C34878D82A}">
                    <a16:rowId xmlns:a16="http://schemas.microsoft.com/office/drawing/2014/main" val="3696067433"/>
                  </a:ext>
                </a:extLst>
              </a:tr>
              <a:tr h="189810">
                <a:tc>
                  <a:txBody>
                    <a:bodyPr/>
                    <a:lstStyle/>
                    <a:p>
                      <a:pPr algn="ctr"/>
                      <a:r>
                        <a:rPr lang="en-US" sz="1200" dirty="0">
                          <a:effectLst/>
                        </a:rPr>
                        <a:t>Mumbai Indians</a:t>
                      </a:r>
                    </a:p>
                  </a:txBody>
                  <a:tcPr marL="0" marR="0" marT="0" marB="0" anchor="ctr"/>
                </a:tc>
                <a:tc>
                  <a:txBody>
                    <a:bodyPr/>
                    <a:lstStyle/>
                    <a:p>
                      <a:pPr algn="ctr"/>
                      <a:r>
                        <a:rPr lang="en-US" sz="1200" dirty="0"/>
                        <a:t>10005</a:t>
                      </a:r>
                    </a:p>
                  </a:txBody>
                  <a:tcPr marL="0" marR="0" marT="0" marB="0" anchor="ctr"/>
                </a:tc>
                <a:extLst>
                  <a:ext uri="{0D108BD9-81ED-4DB2-BD59-A6C34878D82A}">
                    <a16:rowId xmlns:a16="http://schemas.microsoft.com/office/drawing/2014/main" val="4003266030"/>
                  </a:ext>
                </a:extLst>
              </a:tr>
              <a:tr h="189810">
                <a:tc>
                  <a:txBody>
                    <a:bodyPr/>
                    <a:lstStyle/>
                    <a:p>
                      <a:pPr algn="ctr"/>
                      <a:r>
                        <a:rPr lang="en-US" sz="1200" dirty="0">
                          <a:effectLst/>
                        </a:rPr>
                        <a:t>Royal Challengers Bangalore</a:t>
                      </a:r>
                    </a:p>
                  </a:txBody>
                  <a:tcPr marL="0" marR="0" marT="0" marB="0" anchor="ctr"/>
                </a:tc>
                <a:tc>
                  <a:txBody>
                    <a:bodyPr/>
                    <a:lstStyle/>
                    <a:p>
                      <a:pPr algn="ctr"/>
                      <a:r>
                        <a:rPr lang="en-US" sz="1200" dirty="0"/>
                        <a:t>9196</a:t>
                      </a:r>
                    </a:p>
                  </a:txBody>
                  <a:tcPr marL="0" marR="0" marT="0" marB="0" anchor="ctr"/>
                </a:tc>
                <a:extLst>
                  <a:ext uri="{0D108BD9-81ED-4DB2-BD59-A6C34878D82A}">
                    <a16:rowId xmlns:a16="http://schemas.microsoft.com/office/drawing/2014/main" val="3135698727"/>
                  </a:ext>
                </a:extLst>
              </a:tr>
              <a:tr h="189810">
                <a:tc>
                  <a:txBody>
                    <a:bodyPr/>
                    <a:lstStyle/>
                    <a:p>
                      <a:pPr algn="ctr"/>
                      <a:r>
                        <a:rPr lang="en-US" sz="1200" dirty="0">
                          <a:effectLst/>
                        </a:rPr>
                        <a:t>Kolkata Knight Riders</a:t>
                      </a:r>
                    </a:p>
                  </a:txBody>
                  <a:tcPr marL="0" marR="0" marT="0" marB="0" anchor="ctr"/>
                </a:tc>
                <a:tc>
                  <a:txBody>
                    <a:bodyPr/>
                    <a:lstStyle/>
                    <a:p>
                      <a:pPr algn="ctr"/>
                      <a:r>
                        <a:rPr lang="en-US" sz="1200" dirty="0"/>
                        <a:t>8994</a:t>
                      </a:r>
                    </a:p>
                  </a:txBody>
                  <a:tcPr marL="0" marR="0" marT="0" marB="0" anchor="ctr"/>
                </a:tc>
                <a:extLst>
                  <a:ext uri="{0D108BD9-81ED-4DB2-BD59-A6C34878D82A}">
                    <a16:rowId xmlns:a16="http://schemas.microsoft.com/office/drawing/2014/main" val="4039989723"/>
                  </a:ext>
                </a:extLst>
              </a:tr>
              <a:tr h="189810">
                <a:tc>
                  <a:txBody>
                    <a:bodyPr/>
                    <a:lstStyle/>
                    <a:p>
                      <a:pPr algn="ctr"/>
                      <a:r>
                        <a:rPr lang="en-US" sz="1200" dirty="0">
                          <a:effectLst/>
                        </a:rPr>
                        <a:t>Kings XI Punjab</a:t>
                      </a:r>
                    </a:p>
                  </a:txBody>
                  <a:tcPr marL="0" marR="0" marT="0" marB="0" anchor="ctr"/>
                </a:tc>
                <a:tc>
                  <a:txBody>
                    <a:bodyPr/>
                    <a:lstStyle/>
                    <a:p>
                      <a:pPr algn="ctr"/>
                      <a:r>
                        <a:rPr lang="en-US" sz="1200" dirty="0"/>
                        <a:t>8855</a:t>
                      </a:r>
                    </a:p>
                  </a:txBody>
                  <a:tcPr marL="0" marR="0" marT="0" marB="0" anchor="ctr"/>
                </a:tc>
                <a:extLst>
                  <a:ext uri="{0D108BD9-81ED-4DB2-BD59-A6C34878D82A}">
                    <a16:rowId xmlns:a16="http://schemas.microsoft.com/office/drawing/2014/main" val="3195077374"/>
                  </a:ext>
                </a:extLst>
              </a:tr>
              <a:tr h="189810">
                <a:tc>
                  <a:txBody>
                    <a:bodyPr/>
                    <a:lstStyle/>
                    <a:p>
                      <a:pPr algn="ctr"/>
                      <a:r>
                        <a:rPr lang="en-US" sz="1200" dirty="0">
                          <a:effectLst/>
                        </a:rPr>
                        <a:t>Chennai Super Kings</a:t>
                      </a:r>
                    </a:p>
                  </a:txBody>
                  <a:tcPr marL="0" marR="0" marT="0" marB="0" anchor="ctr"/>
                </a:tc>
                <a:tc>
                  <a:txBody>
                    <a:bodyPr/>
                    <a:lstStyle/>
                    <a:p>
                      <a:pPr algn="ctr"/>
                      <a:r>
                        <a:rPr lang="en-US" sz="1200" dirty="0"/>
                        <a:t>8615</a:t>
                      </a:r>
                    </a:p>
                  </a:txBody>
                  <a:tcPr marL="0" marR="0" marT="0" marB="0" anchor="ctr"/>
                </a:tc>
                <a:extLst>
                  <a:ext uri="{0D108BD9-81ED-4DB2-BD59-A6C34878D82A}">
                    <a16:rowId xmlns:a16="http://schemas.microsoft.com/office/drawing/2014/main" val="3658815261"/>
                  </a:ext>
                </a:extLst>
              </a:tr>
              <a:tr h="189810">
                <a:tc>
                  <a:txBody>
                    <a:bodyPr/>
                    <a:lstStyle/>
                    <a:p>
                      <a:pPr algn="ctr"/>
                      <a:r>
                        <a:rPr lang="en-US" sz="1200" dirty="0">
                          <a:effectLst/>
                        </a:rPr>
                        <a:t>Rajasthan Royals</a:t>
                      </a:r>
                    </a:p>
                  </a:txBody>
                  <a:tcPr marL="0" marR="0" marT="0" marB="0" anchor="ctr"/>
                </a:tc>
                <a:tc>
                  <a:txBody>
                    <a:bodyPr/>
                    <a:lstStyle/>
                    <a:p>
                      <a:pPr algn="ctr"/>
                      <a:r>
                        <a:rPr lang="en-US" sz="1200" dirty="0"/>
                        <a:t>7734</a:t>
                      </a:r>
                    </a:p>
                  </a:txBody>
                  <a:tcPr marL="0" marR="0" marT="0" marB="0" anchor="ctr"/>
                </a:tc>
                <a:extLst>
                  <a:ext uri="{0D108BD9-81ED-4DB2-BD59-A6C34878D82A}">
                    <a16:rowId xmlns:a16="http://schemas.microsoft.com/office/drawing/2014/main" val="3273237521"/>
                  </a:ext>
                </a:extLst>
              </a:tr>
              <a:tr h="189810">
                <a:tc>
                  <a:txBody>
                    <a:bodyPr/>
                    <a:lstStyle/>
                    <a:p>
                      <a:pPr algn="ctr"/>
                      <a:r>
                        <a:rPr lang="en-US" sz="1200" dirty="0">
                          <a:effectLst/>
                        </a:rPr>
                        <a:t>Delhi Daredevils</a:t>
                      </a:r>
                    </a:p>
                  </a:txBody>
                  <a:tcPr marL="0" marR="0" marT="0" marB="0" anchor="ctr"/>
                </a:tc>
                <a:tc>
                  <a:txBody>
                    <a:bodyPr/>
                    <a:lstStyle/>
                    <a:p>
                      <a:pPr algn="ctr"/>
                      <a:r>
                        <a:rPr lang="en-US" sz="1200" dirty="0"/>
                        <a:t>7470</a:t>
                      </a:r>
                    </a:p>
                  </a:txBody>
                  <a:tcPr marL="0" marR="0" marT="0" marB="0" anchor="ctr"/>
                </a:tc>
                <a:extLst>
                  <a:ext uri="{0D108BD9-81ED-4DB2-BD59-A6C34878D82A}">
                    <a16:rowId xmlns:a16="http://schemas.microsoft.com/office/drawing/2014/main" val="2383753841"/>
                  </a:ext>
                </a:extLst>
              </a:tr>
              <a:tr h="189810">
                <a:tc>
                  <a:txBody>
                    <a:bodyPr/>
                    <a:lstStyle/>
                    <a:p>
                      <a:pPr algn="ctr"/>
                      <a:r>
                        <a:rPr lang="en-US" sz="1200" dirty="0">
                          <a:effectLst/>
                        </a:rPr>
                        <a:t>Sunrisers Hyderabad</a:t>
                      </a:r>
                    </a:p>
                  </a:txBody>
                  <a:tcPr marL="0" marR="0" marT="0" marB="0" anchor="ctr"/>
                </a:tc>
                <a:tc>
                  <a:txBody>
                    <a:bodyPr/>
                    <a:lstStyle/>
                    <a:p>
                      <a:pPr algn="ctr"/>
                      <a:r>
                        <a:rPr lang="en-US" sz="1200" dirty="0"/>
                        <a:t>5868</a:t>
                      </a:r>
                    </a:p>
                  </a:txBody>
                  <a:tcPr marL="0" marR="0" marT="0" marB="0" anchor="ctr"/>
                </a:tc>
                <a:extLst>
                  <a:ext uri="{0D108BD9-81ED-4DB2-BD59-A6C34878D82A}">
                    <a16:rowId xmlns:a16="http://schemas.microsoft.com/office/drawing/2014/main" val="2318566368"/>
                  </a:ext>
                </a:extLst>
              </a:tr>
              <a:tr h="189810">
                <a:tc>
                  <a:txBody>
                    <a:bodyPr/>
                    <a:lstStyle/>
                    <a:p>
                      <a:pPr algn="ctr"/>
                      <a:r>
                        <a:rPr lang="en-US" sz="1200" dirty="0">
                          <a:effectLst/>
                        </a:rPr>
                        <a:t>Deccan Chargers</a:t>
                      </a:r>
                    </a:p>
                  </a:txBody>
                  <a:tcPr marL="0" marR="0" marT="0" marB="0" anchor="ctr"/>
                </a:tc>
                <a:tc>
                  <a:txBody>
                    <a:bodyPr/>
                    <a:lstStyle/>
                    <a:p>
                      <a:pPr algn="ctr"/>
                      <a:r>
                        <a:rPr lang="en-US" sz="1200" dirty="0"/>
                        <a:t>3805</a:t>
                      </a:r>
                    </a:p>
                  </a:txBody>
                  <a:tcPr marL="0" marR="0" marT="0" marB="0" anchor="ctr"/>
                </a:tc>
                <a:extLst>
                  <a:ext uri="{0D108BD9-81ED-4DB2-BD59-A6C34878D82A}">
                    <a16:rowId xmlns:a16="http://schemas.microsoft.com/office/drawing/2014/main" val="3574281971"/>
                  </a:ext>
                </a:extLst>
              </a:tr>
              <a:tr h="189810">
                <a:tc>
                  <a:txBody>
                    <a:bodyPr/>
                    <a:lstStyle/>
                    <a:p>
                      <a:pPr algn="ctr"/>
                      <a:r>
                        <a:rPr lang="en-US" sz="1200" dirty="0">
                          <a:effectLst/>
                        </a:rPr>
                        <a:t>Pune Warriors</a:t>
                      </a:r>
                    </a:p>
                  </a:txBody>
                  <a:tcPr marL="0" marR="0" marT="0" marB="0" anchor="ctr"/>
                </a:tc>
                <a:tc>
                  <a:txBody>
                    <a:bodyPr/>
                    <a:lstStyle/>
                    <a:p>
                      <a:pPr algn="ctr"/>
                      <a:r>
                        <a:rPr lang="en-US" sz="1200" dirty="0"/>
                        <a:t>2114</a:t>
                      </a:r>
                    </a:p>
                  </a:txBody>
                  <a:tcPr marL="0" marR="0" marT="0" marB="0" anchor="ctr"/>
                </a:tc>
                <a:extLst>
                  <a:ext uri="{0D108BD9-81ED-4DB2-BD59-A6C34878D82A}">
                    <a16:rowId xmlns:a16="http://schemas.microsoft.com/office/drawing/2014/main" val="287516769"/>
                  </a:ext>
                </a:extLst>
              </a:tr>
              <a:tr h="189810">
                <a:tc>
                  <a:txBody>
                    <a:bodyPr/>
                    <a:lstStyle/>
                    <a:p>
                      <a:pPr algn="ctr"/>
                      <a:r>
                        <a:rPr lang="en-US" sz="1200" dirty="0">
                          <a:effectLst/>
                        </a:rPr>
                        <a:t>Delhi Capitals</a:t>
                      </a:r>
                    </a:p>
                  </a:txBody>
                  <a:tcPr marL="0" marR="0" marT="0" marB="0" anchor="ctr"/>
                </a:tc>
                <a:tc>
                  <a:txBody>
                    <a:bodyPr/>
                    <a:lstStyle/>
                    <a:p>
                      <a:pPr algn="ctr"/>
                      <a:r>
                        <a:rPr lang="en-US" sz="1200" dirty="0"/>
                        <a:t>1514</a:t>
                      </a:r>
                    </a:p>
                  </a:txBody>
                  <a:tcPr marL="0" marR="0" marT="0" marB="0" anchor="ctr"/>
                </a:tc>
                <a:extLst>
                  <a:ext uri="{0D108BD9-81ED-4DB2-BD59-A6C34878D82A}">
                    <a16:rowId xmlns:a16="http://schemas.microsoft.com/office/drawing/2014/main" val="3844277045"/>
                  </a:ext>
                </a:extLst>
              </a:tr>
              <a:tr h="189810">
                <a:tc>
                  <a:txBody>
                    <a:bodyPr/>
                    <a:lstStyle/>
                    <a:p>
                      <a:pPr algn="ctr"/>
                      <a:r>
                        <a:rPr lang="en-US" sz="1200" dirty="0">
                          <a:effectLst/>
                        </a:rPr>
                        <a:t>Gujarat Lions</a:t>
                      </a:r>
                    </a:p>
                  </a:txBody>
                  <a:tcPr marL="0" marR="0" marT="0" marB="0" anchor="ctr"/>
                </a:tc>
                <a:tc>
                  <a:txBody>
                    <a:bodyPr/>
                    <a:lstStyle/>
                    <a:p>
                      <a:pPr algn="ctr"/>
                      <a:r>
                        <a:rPr lang="en-US" sz="1200" dirty="0"/>
                        <a:t>1252</a:t>
                      </a:r>
                    </a:p>
                  </a:txBody>
                  <a:tcPr marL="0" marR="0" marT="0" marB="0" anchor="ctr"/>
                </a:tc>
                <a:extLst>
                  <a:ext uri="{0D108BD9-81ED-4DB2-BD59-A6C34878D82A}">
                    <a16:rowId xmlns:a16="http://schemas.microsoft.com/office/drawing/2014/main" val="3371338081"/>
                  </a:ext>
                </a:extLst>
              </a:tr>
              <a:tr h="189810">
                <a:tc>
                  <a:txBody>
                    <a:bodyPr/>
                    <a:lstStyle/>
                    <a:p>
                      <a:pPr algn="ctr"/>
                      <a:r>
                        <a:rPr lang="en-US" sz="1200" dirty="0">
                          <a:effectLst/>
                        </a:rPr>
                        <a:t>Rising Pune Supergiant</a:t>
                      </a:r>
                    </a:p>
                  </a:txBody>
                  <a:tcPr marL="0" marR="0" marT="0" marB="0" anchor="ctr"/>
                </a:tc>
                <a:tc>
                  <a:txBody>
                    <a:bodyPr/>
                    <a:lstStyle/>
                    <a:p>
                      <a:pPr algn="ctr"/>
                      <a:r>
                        <a:rPr lang="en-US" sz="1200" dirty="0"/>
                        <a:t>797</a:t>
                      </a:r>
                    </a:p>
                  </a:txBody>
                  <a:tcPr marL="0" marR="0" marT="0" marB="0" anchor="ctr"/>
                </a:tc>
                <a:extLst>
                  <a:ext uri="{0D108BD9-81ED-4DB2-BD59-A6C34878D82A}">
                    <a16:rowId xmlns:a16="http://schemas.microsoft.com/office/drawing/2014/main" val="545060533"/>
                  </a:ext>
                </a:extLst>
              </a:tr>
              <a:tr h="189810">
                <a:tc>
                  <a:txBody>
                    <a:bodyPr/>
                    <a:lstStyle/>
                    <a:p>
                      <a:pPr algn="ctr"/>
                      <a:r>
                        <a:rPr lang="en-US" sz="1200" dirty="0">
                          <a:effectLst/>
                        </a:rPr>
                        <a:t>Kochi Tuskers Kerala</a:t>
                      </a:r>
                    </a:p>
                  </a:txBody>
                  <a:tcPr marL="0" marR="0" marT="0" marB="0" anchor="ctr"/>
                </a:tc>
                <a:tc>
                  <a:txBody>
                    <a:bodyPr/>
                    <a:lstStyle/>
                    <a:p>
                      <a:pPr algn="ctr"/>
                      <a:r>
                        <a:rPr lang="en-US" sz="1200" dirty="0"/>
                        <a:t>713</a:t>
                      </a:r>
                    </a:p>
                  </a:txBody>
                  <a:tcPr marL="0" marR="0" marT="0" marB="0" anchor="ctr"/>
                </a:tc>
                <a:extLst>
                  <a:ext uri="{0D108BD9-81ED-4DB2-BD59-A6C34878D82A}">
                    <a16:rowId xmlns:a16="http://schemas.microsoft.com/office/drawing/2014/main" val="3420880717"/>
                  </a:ext>
                </a:extLst>
              </a:tr>
              <a:tr h="189810">
                <a:tc>
                  <a:txBody>
                    <a:bodyPr/>
                    <a:lstStyle/>
                    <a:p>
                      <a:pPr algn="ctr"/>
                      <a:r>
                        <a:rPr lang="en-US" sz="1200" dirty="0">
                          <a:effectLst/>
                        </a:rPr>
                        <a:t>Rising Pune </a:t>
                      </a:r>
                      <a:r>
                        <a:rPr lang="en-US" sz="1200" err="1">
                          <a:effectLst/>
                        </a:rPr>
                        <a:t>Supergiants</a:t>
                      </a:r>
                      <a:endParaRPr lang="en-US" sz="1200" dirty="0" err="1">
                        <a:effectLst/>
                      </a:endParaRPr>
                    </a:p>
                  </a:txBody>
                  <a:tcPr marL="0" marR="0" marT="0" marB="0" anchor="ctr"/>
                </a:tc>
                <a:tc>
                  <a:txBody>
                    <a:bodyPr/>
                    <a:lstStyle/>
                    <a:p>
                      <a:pPr algn="ctr"/>
                      <a:r>
                        <a:rPr lang="en-US" sz="1200" dirty="0"/>
                        <a:t>618</a:t>
                      </a:r>
                    </a:p>
                  </a:txBody>
                  <a:tcPr marL="0" marR="0" marT="0" marB="0" anchor="ctr"/>
                </a:tc>
                <a:extLst>
                  <a:ext uri="{0D108BD9-81ED-4DB2-BD59-A6C34878D82A}">
                    <a16:rowId xmlns:a16="http://schemas.microsoft.com/office/drawing/2014/main" val="4200858728"/>
                  </a:ext>
                </a:extLst>
              </a:tr>
              <a:tr h="189810">
                <a:tc>
                  <a:txBody>
                    <a:bodyPr/>
                    <a:lstStyle/>
                    <a:p>
                      <a:pPr algn="ctr"/>
                      <a:r>
                        <a:rPr lang="en-US" sz="1200" dirty="0">
                          <a:effectLst/>
                        </a:rPr>
                        <a:t>NA</a:t>
                      </a:r>
                    </a:p>
                  </a:txBody>
                  <a:tcPr marL="0" marR="0" marT="0" marB="0" anchor="ctr"/>
                </a:tc>
                <a:tc>
                  <a:txBody>
                    <a:bodyPr/>
                    <a:lstStyle/>
                    <a:p>
                      <a:pPr algn="ctr"/>
                      <a:r>
                        <a:rPr lang="en-US" sz="1200" dirty="0"/>
                        <a:t>87</a:t>
                      </a:r>
                    </a:p>
                  </a:txBody>
                  <a:tcPr marL="0" marR="0" marT="0" marB="0" anchor="ctr"/>
                </a:tc>
                <a:extLst>
                  <a:ext uri="{0D108BD9-81ED-4DB2-BD59-A6C34878D82A}">
                    <a16:rowId xmlns:a16="http://schemas.microsoft.com/office/drawing/2014/main" val="713748695"/>
                  </a:ext>
                </a:extLst>
              </a:tr>
            </a:tbl>
          </a:graphicData>
        </a:graphic>
      </p:graphicFrame>
      <p:sp>
        <p:nvSpPr>
          <p:cNvPr id="6" name="TextBox 5">
            <a:extLst>
              <a:ext uri="{FF2B5EF4-FFF2-40B4-BE49-F238E27FC236}">
                <a16:creationId xmlns:a16="http://schemas.microsoft.com/office/drawing/2014/main" id="{1AE1C363-BF13-C74B-B6CD-F7F3DE0E1D02}"/>
              </a:ext>
            </a:extLst>
          </p:cNvPr>
          <p:cNvSpPr txBox="1"/>
          <p:nvPr/>
        </p:nvSpPr>
        <p:spPr>
          <a:xfrm>
            <a:off x="733500" y="2920164"/>
            <a:ext cx="490630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rPr>
              <a:t>7. Write a query to get the top 5 bowlers who conceded maximum extra runs from the deliveries table</a:t>
            </a:r>
          </a:p>
          <a:p>
            <a:r>
              <a:rPr lang="en-US" sz="1200" dirty="0">
                <a:cs typeface="Segoe UI"/>
              </a:rPr>
              <a:t>QUERY:- </a:t>
            </a:r>
            <a:r>
              <a:rPr lang="en-US" sz="1200" dirty="0">
                <a:ea typeface="+mn-lt"/>
                <a:cs typeface="+mn-lt"/>
              </a:rPr>
              <a:t>select * from deliveries_v02;</a:t>
            </a:r>
          </a:p>
          <a:p>
            <a:r>
              <a:rPr lang="en-US" sz="1200" dirty="0">
                <a:ea typeface="+mn-lt"/>
                <a:cs typeface="+mn-lt"/>
              </a:rPr>
              <a:t>select * from matches;</a:t>
            </a:r>
            <a:endParaRPr lang="en-US" sz="1200" dirty="0">
              <a:cs typeface="Segoe UI"/>
            </a:endParaRPr>
          </a:p>
        </p:txBody>
      </p:sp>
      <p:graphicFrame>
        <p:nvGraphicFramePr>
          <p:cNvPr id="9" name="Table 8">
            <a:extLst>
              <a:ext uri="{FF2B5EF4-FFF2-40B4-BE49-F238E27FC236}">
                <a16:creationId xmlns:a16="http://schemas.microsoft.com/office/drawing/2014/main" id="{7FEDBC8B-DD38-34BE-0080-217B874149B2}"/>
              </a:ext>
            </a:extLst>
          </p:cNvPr>
          <p:cNvGraphicFramePr>
            <a:graphicFrameLocks noGrp="1"/>
          </p:cNvGraphicFramePr>
          <p:nvPr>
            <p:extLst>
              <p:ext uri="{D42A27DB-BD31-4B8C-83A1-F6EECF244321}">
                <p14:modId xmlns:p14="http://schemas.microsoft.com/office/powerpoint/2010/main" val="1691911974"/>
              </p:ext>
            </p:extLst>
          </p:nvPr>
        </p:nvGraphicFramePr>
        <p:xfrm>
          <a:off x="782876" y="4039644"/>
          <a:ext cx="4603588" cy="1280160"/>
        </p:xfrm>
        <a:graphic>
          <a:graphicData uri="http://schemas.openxmlformats.org/drawingml/2006/table">
            <a:tbl>
              <a:tblPr bandRow="1">
                <a:tableStyleId>{073A0DAA-6AF3-43AB-8588-CEC1D06C72B9}</a:tableStyleId>
              </a:tblPr>
              <a:tblGrid>
                <a:gridCol w="2301794">
                  <a:extLst>
                    <a:ext uri="{9D8B030D-6E8A-4147-A177-3AD203B41FA5}">
                      <a16:colId xmlns:a16="http://schemas.microsoft.com/office/drawing/2014/main" val="3804908526"/>
                    </a:ext>
                  </a:extLst>
                </a:gridCol>
                <a:gridCol w="2301794">
                  <a:extLst>
                    <a:ext uri="{9D8B030D-6E8A-4147-A177-3AD203B41FA5}">
                      <a16:colId xmlns:a16="http://schemas.microsoft.com/office/drawing/2014/main" val="2428285743"/>
                    </a:ext>
                  </a:extLst>
                </a:gridCol>
              </a:tblGrid>
              <a:tr h="182880">
                <a:tc>
                  <a:txBody>
                    <a:bodyPr/>
                    <a:lstStyle/>
                    <a:p>
                      <a:pPr algn="ctr"/>
                      <a:r>
                        <a:rPr lang="en-US" sz="1400" dirty="0">
                          <a:effectLst/>
                        </a:rPr>
                        <a:t>bowler</a:t>
                      </a:r>
                    </a:p>
                  </a:txBody>
                  <a:tcPr marL="0" marR="0" marT="0" marB="0" anchor="ctr"/>
                </a:tc>
                <a:tc>
                  <a:txBody>
                    <a:bodyPr/>
                    <a:lstStyle/>
                    <a:p>
                      <a:pPr algn="ctr"/>
                      <a:r>
                        <a:rPr lang="en-US" sz="1400" err="1">
                          <a:effectLst/>
                        </a:rPr>
                        <a:t>maximum_extra_runs</a:t>
                      </a:r>
                    </a:p>
                  </a:txBody>
                  <a:tcPr marL="0" marR="0" marT="0" marB="0" anchor="ctr"/>
                </a:tc>
                <a:extLst>
                  <a:ext uri="{0D108BD9-81ED-4DB2-BD59-A6C34878D82A}">
                    <a16:rowId xmlns:a16="http://schemas.microsoft.com/office/drawing/2014/main" val="2470472581"/>
                  </a:ext>
                </a:extLst>
              </a:tr>
              <a:tr h="182880">
                <a:tc>
                  <a:txBody>
                    <a:bodyPr/>
                    <a:lstStyle/>
                    <a:p>
                      <a:pPr algn="ctr"/>
                      <a:r>
                        <a:rPr lang="en-US" sz="1400" dirty="0">
                          <a:effectLst/>
                        </a:rPr>
                        <a:t>SL Malinga</a:t>
                      </a:r>
                    </a:p>
                  </a:txBody>
                  <a:tcPr marL="0" marR="0" marT="0" marB="0" anchor="ctr"/>
                </a:tc>
                <a:tc>
                  <a:txBody>
                    <a:bodyPr/>
                    <a:lstStyle/>
                    <a:p>
                      <a:pPr algn="ctr"/>
                      <a:r>
                        <a:rPr lang="en-US" sz="1400" dirty="0"/>
                        <a:t>293</a:t>
                      </a:r>
                    </a:p>
                  </a:txBody>
                  <a:tcPr marL="0" marR="0" marT="0" marB="0" anchor="ctr"/>
                </a:tc>
                <a:extLst>
                  <a:ext uri="{0D108BD9-81ED-4DB2-BD59-A6C34878D82A}">
                    <a16:rowId xmlns:a16="http://schemas.microsoft.com/office/drawing/2014/main" val="2861238269"/>
                  </a:ext>
                </a:extLst>
              </a:tr>
              <a:tr h="182880">
                <a:tc>
                  <a:txBody>
                    <a:bodyPr/>
                    <a:lstStyle/>
                    <a:p>
                      <a:pPr algn="ctr"/>
                      <a:r>
                        <a:rPr lang="en-US" sz="1400" dirty="0">
                          <a:effectLst/>
                        </a:rPr>
                        <a:t>P Kumar</a:t>
                      </a:r>
                    </a:p>
                  </a:txBody>
                  <a:tcPr marL="0" marR="0" marT="0" marB="0" anchor="ctr"/>
                </a:tc>
                <a:tc>
                  <a:txBody>
                    <a:bodyPr/>
                    <a:lstStyle/>
                    <a:p>
                      <a:pPr algn="ctr"/>
                      <a:r>
                        <a:rPr lang="en-US" sz="1400" dirty="0"/>
                        <a:t>236</a:t>
                      </a:r>
                    </a:p>
                  </a:txBody>
                  <a:tcPr marL="0" marR="0" marT="0" marB="0" anchor="ctr"/>
                </a:tc>
                <a:extLst>
                  <a:ext uri="{0D108BD9-81ED-4DB2-BD59-A6C34878D82A}">
                    <a16:rowId xmlns:a16="http://schemas.microsoft.com/office/drawing/2014/main" val="907083809"/>
                  </a:ext>
                </a:extLst>
              </a:tr>
              <a:tr h="182880">
                <a:tc>
                  <a:txBody>
                    <a:bodyPr/>
                    <a:lstStyle/>
                    <a:p>
                      <a:pPr algn="ctr"/>
                      <a:r>
                        <a:rPr lang="en-US" sz="1400" dirty="0">
                          <a:effectLst/>
                        </a:rPr>
                        <a:t>UT Yadav</a:t>
                      </a:r>
                    </a:p>
                  </a:txBody>
                  <a:tcPr marL="0" marR="0" marT="0" marB="0" anchor="ctr"/>
                </a:tc>
                <a:tc>
                  <a:txBody>
                    <a:bodyPr/>
                    <a:lstStyle/>
                    <a:p>
                      <a:pPr algn="ctr"/>
                      <a:r>
                        <a:rPr lang="en-US" sz="1400" dirty="0"/>
                        <a:t>226</a:t>
                      </a:r>
                    </a:p>
                  </a:txBody>
                  <a:tcPr marL="0" marR="0" marT="0" marB="0" anchor="ctr"/>
                </a:tc>
                <a:extLst>
                  <a:ext uri="{0D108BD9-81ED-4DB2-BD59-A6C34878D82A}">
                    <a16:rowId xmlns:a16="http://schemas.microsoft.com/office/drawing/2014/main" val="2358149265"/>
                  </a:ext>
                </a:extLst>
              </a:tr>
              <a:tr h="182880">
                <a:tc>
                  <a:txBody>
                    <a:bodyPr/>
                    <a:lstStyle/>
                    <a:p>
                      <a:pPr algn="ctr"/>
                      <a:r>
                        <a:rPr lang="en-US" sz="1400" dirty="0">
                          <a:effectLst/>
                        </a:rPr>
                        <a:t>DJ Bravo</a:t>
                      </a:r>
                    </a:p>
                  </a:txBody>
                  <a:tcPr marL="0" marR="0" marT="0" marB="0" anchor="ctr"/>
                </a:tc>
                <a:tc>
                  <a:txBody>
                    <a:bodyPr/>
                    <a:lstStyle/>
                    <a:p>
                      <a:pPr algn="ctr"/>
                      <a:r>
                        <a:rPr lang="en-US" sz="1400" dirty="0"/>
                        <a:t>210</a:t>
                      </a:r>
                    </a:p>
                  </a:txBody>
                  <a:tcPr marL="0" marR="0" marT="0" marB="0" anchor="ctr"/>
                </a:tc>
                <a:extLst>
                  <a:ext uri="{0D108BD9-81ED-4DB2-BD59-A6C34878D82A}">
                    <a16:rowId xmlns:a16="http://schemas.microsoft.com/office/drawing/2014/main" val="3319638160"/>
                  </a:ext>
                </a:extLst>
              </a:tr>
              <a:tr h="182880">
                <a:tc>
                  <a:txBody>
                    <a:bodyPr/>
                    <a:lstStyle/>
                    <a:p>
                      <a:pPr algn="ctr"/>
                      <a:r>
                        <a:rPr lang="en-US" sz="1400" dirty="0">
                          <a:effectLst/>
                        </a:rPr>
                        <a:t>B Kumar</a:t>
                      </a:r>
                    </a:p>
                  </a:txBody>
                  <a:tcPr marL="0" marR="0" marT="0" marB="0" anchor="ctr"/>
                </a:tc>
                <a:tc>
                  <a:txBody>
                    <a:bodyPr/>
                    <a:lstStyle/>
                    <a:p>
                      <a:pPr algn="ctr"/>
                      <a:r>
                        <a:rPr lang="en-US" sz="1400" dirty="0"/>
                        <a:t>201</a:t>
                      </a:r>
                    </a:p>
                  </a:txBody>
                  <a:tcPr marL="0" marR="0" marT="0" marB="0" anchor="ctr"/>
                </a:tc>
                <a:extLst>
                  <a:ext uri="{0D108BD9-81ED-4DB2-BD59-A6C34878D82A}">
                    <a16:rowId xmlns:a16="http://schemas.microsoft.com/office/drawing/2014/main" val="1109250734"/>
                  </a:ext>
                </a:extLst>
              </a:tr>
            </a:tbl>
          </a:graphicData>
        </a:graphic>
      </p:graphicFrame>
    </p:spTree>
    <p:extLst>
      <p:ext uri="{BB962C8B-B14F-4D97-AF65-F5344CB8AC3E}">
        <p14:creationId xmlns:p14="http://schemas.microsoft.com/office/powerpoint/2010/main" val="3648859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559FE01-6D5E-A4B2-58CB-058AEAACF2BE}"/>
              </a:ext>
            </a:extLst>
          </p:cNvPr>
          <p:cNvSpPr txBox="1"/>
          <p:nvPr/>
        </p:nvSpPr>
        <p:spPr>
          <a:xfrm>
            <a:off x="804672" y="802955"/>
            <a:ext cx="4766330" cy="145405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b="1" kern="1200">
                <a:solidFill>
                  <a:schemeClr val="tx2"/>
                </a:solidFill>
                <a:latin typeface="+mj-lt"/>
                <a:ea typeface="+mj-ea"/>
                <a:cs typeface="+mj-cs"/>
              </a:rPr>
              <a:t>ADDITION QUESTION</a:t>
            </a:r>
          </a:p>
        </p:txBody>
      </p:sp>
      <p:sp>
        <p:nvSpPr>
          <p:cNvPr id="4" name="TextBox 3">
            <a:extLst>
              <a:ext uri="{FF2B5EF4-FFF2-40B4-BE49-F238E27FC236}">
                <a16:creationId xmlns:a16="http://schemas.microsoft.com/office/drawing/2014/main" id="{E2CBE3BF-466B-E7A2-8714-2E28E246C951}"/>
              </a:ext>
            </a:extLst>
          </p:cNvPr>
          <p:cNvSpPr txBox="1"/>
          <p:nvPr/>
        </p:nvSpPr>
        <p:spPr>
          <a:xfrm>
            <a:off x="804672" y="2421683"/>
            <a:ext cx="4765949" cy="335347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a:solidFill>
                  <a:schemeClr val="tx2"/>
                </a:solidFill>
              </a:rPr>
              <a:t>9. Write a query to fetch the total runs scored for each venue and order it in the descending order of total runs scored.</a:t>
            </a:r>
          </a:p>
          <a:p>
            <a:pPr indent="-228600">
              <a:lnSpc>
                <a:spcPct val="90000"/>
              </a:lnSpc>
              <a:spcAft>
                <a:spcPts val="600"/>
              </a:spcAft>
              <a:buFont typeface="Arial" panose="020B0604020202020204" pitchFamily="34" charset="0"/>
              <a:buChar char="•"/>
            </a:pPr>
            <a:endParaRPr lang="en-US">
              <a:solidFill>
                <a:schemeClr val="tx2"/>
              </a:solidFill>
            </a:endParaRPr>
          </a:p>
          <a:p>
            <a:pPr indent="-228600">
              <a:lnSpc>
                <a:spcPct val="90000"/>
              </a:lnSpc>
              <a:spcAft>
                <a:spcPts val="600"/>
              </a:spcAft>
              <a:buFont typeface="Arial" panose="020B0604020202020204" pitchFamily="34" charset="0"/>
              <a:buChar char="•"/>
            </a:pPr>
            <a:r>
              <a:rPr lang="en-US">
                <a:solidFill>
                  <a:schemeClr val="tx2"/>
                </a:solidFill>
              </a:rPr>
              <a:t>QUARY:-  select venue,sum(total_runs) as venue_total_run from deliveries_v03</a:t>
            </a:r>
          </a:p>
          <a:p>
            <a:pPr indent="-228600">
              <a:lnSpc>
                <a:spcPct val="90000"/>
              </a:lnSpc>
              <a:spcAft>
                <a:spcPts val="600"/>
              </a:spcAft>
              <a:buFont typeface="Arial" panose="020B0604020202020204" pitchFamily="34" charset="0"/>
              <a:buChar char="•"/>
            </a:pPr>
            <a:r>
              <a:rPr lang="en-US">
                <a:solidFill>
                  <a:schemeClr val="tx2"/>
                </a:solidFill>
              </a:rPr>
              <a:t>group by venue order by venue_total_run desc;</a:t>
            </a:r>
          </a:p>
        </p:txBody>
      </p:sp>
      <p:grpSp>
        <p:nvGrpSpPr>
          <p:cNvPr id="45" name="Group 44">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46" name="Freeform: Shape 45">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9" name="Table 8">
            <a:extLst>
              <a:ext uri="{FF2B5EF4-FFF2-40B4-BE49-F238E27FC236}">
                <a16:creationId xmlns:a16="http://schemas.microsoft.com/office/drawing/2014/main" id="{D38989F9-9FEF-8203-CB48-F55BF5E0AB3D}"/>
              </a:ext>
            </a:extLst>
          </p:cNvPr>
          <p:cNvGraphicFramePr>
            <a:graphicFrameLocks noGrp="1"/>
          </p:cNvGraphicFramePr>
          <p:nvPr/>
        </p:nvGraphicFramePr>
        <p:xfrm>
          <a:off x="5584520" y="323589"/>
          <a:ext cx="6127482" cy="5777175"/>
        </p:xfrm>
        <a:graphic>
          <a:graphicData uri="http://schemas.openxmlformats.org/drawingml/2006/table">
            <a:tbl>
              <a:tblPr firstRow="1" bandRow="1">
                <a:noFill/>
                <a:tableStyleId>{5C22544A-7EE6-4342-B048-85BDC9FD1C3A}</a:tableStyleId>
              </a:tblPr>
              <a:tblGrid>
                <a:gridCol w="1849955">
                  <a:extLst>
                    <a:ext uri="{9D8B030D-6E8A-4147-A177-3AD203B41FA5}">
                      <a16:colId xmlns:a16="http://schemas.microsoft.com/office/drawing/2014/main" val="1176912496"/>
                    </a:ext>
                  </a:extLst>
                </a:gridCol>
                <a:gridCol w="1031598">
                  <a:extLst>
                    <a:ext uri="{9D8B030D-6E8A-4147-A177-3AD203B41FA5}">
                      <a16:colId xmlns:a16="http://schemas.microsoft.com/office/drawing/2014/main" val="3095029253"/>
                    </a:ext>
                  </a:extLst>
                </a:gridCol>
                <a:gridCol w="369184">
                  <a:extLst>
                    <a:ext uri="{9D8B030D-6E8A-4147-A177-3AD203B41FA5}">
                      <a16:colId xmlns:a16="http://schemas.microsoft.com/office/drawing/2014/main" val="3778189223"/>
                    </a:ext>
                  </a:extLst>
                </a:gridCol>
                <a:gridCol w="1845147">
                  <a:extLst>
                    <a:ext uri="{9D8B030D-6E8A-4147-A177-3AD203B41FA5}">
                      <a16:colId xmlns:a16="http://schemas.microsoft.com/office/drawing/2014/main" val="1817995604"/>
                    </a:ext>
                  </a:extLst>
                </a:gridCol>
                <a:gridCol w="1031598">
                  <a:extLst>
                    <a:ext uri="{9D8B030D-6E8A-4147-A177-3AD203B41FA5}">
                      <a16:colId xmlns:a16="http://schemas.microsoft.com/office/drawing/2014/main" val="1647486715"/>
                    </a:ext>
                  </a:extLst>
                </a:gridCol>
              </a:tblGrid>
              <a:tr h="251826">
                <a:tc>
                  <a:txBody>
                    <a:bodyPr/>
                    <a:lstStyle/>
                    <a:p>
                      <a:r>
                        <a:rPr lang="en-US" sz="700" b="0" cap="none" spc="60">
                          <a:solidFill>
                            <a:schemeClr val="bg1"/>
                          </a:solidFill>
                          <a:effectLst/>
                        </a:rPr>
                        <a:t>venue</a:t>
                      </a:r>
                    </a:p>
                  </a:txBody>
                  <a:tcPr marL="0" marR="0" marT="37436" marB="0"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700" b="0" cap="none" spc="60">
                          <a:solidFill>
                            <a:schemeClr val="bg1"/>
                          </a:solidFill>
                          <a:effectLst/>
                        </a:rPr>
                        <a:t>venue_total_run</a:t>
                      </a:r>
                    </a:p>
                  </a:txBody>
                  <a:tcPr marL="0" marR="0" marT="37436" marB="0" anchor="ctr">
                    <a:lnL w="12700" cmpd="sng">
                      <a:noFill/>
                    </a:lnL>
                    <a:lnR w="12700" cmpd="sng">
                      <a:noFill/>
                    </a:lnR>
                    <a:lnT w="19050" cap="flat" cmpd="sng" algn="ctr">
                      <a:noFill/>
                      <a:prstDash val="solid"/>
                    </a:lnT>
                    <a:lnB w="38100" cmpd="sng">
                      <a:noFill/>
                    </a:lnB>
                    <a:solidFill>
                      <a:schemeClr val="accent1"/>
                    </a:solidFill>
                  </a:tcPr>
                </a:tc>
                <a:tc>
                  <a:txBody>
                    <a:bodyPr/>
                    <a:lstStyle/>
                    <a:p>
                      <a:endParaRPr lang="en-US" sz="700" b="0" cap="none" spc="60">
                        <a:solidFill>
                          <a:schemeClr val="bg1"/>
                        </a:solidFill>
                        <a:effectLst/>
                      </a:endParaRPr>
                    </a:p>
                  </a:txBody>
                  <a:tcPr marL="0" marR="0" marT="37436" marB="0"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700" b="0" cap="none" spc="60">
                          <a:solidFill>
                            <a:schemeClr val="bg1"/>
                          </a:solidFill>
                          <a:effectLst/>
                        </a:rPr>
                        <a:t>venue</a:t>
                      </a:r>
                    </a:p>
                  </a:txBody>
                  <a:tcPr marL="0" marR="0" marT="37436" marB="0"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700" b="0" cap="none" spc="60">
                          <a:solidFill>
                            <a:schemeClr val="bg1"/>
                          </a:solidFill>
                          <a:effectLst/>
                        </a:rPr>
                        <a:t>venue_total_run</a:t>
                      </a:r>
                    </a:p>
                  </a:txBody>
                  <a:tcPr marL="0" marR="0" marT="37436" marB="0"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2739431249"/>
                  </a:ext>
                </a:extLst>
              </a:tr>
              <a:tr h="222199">
                <a:tc>
                  <a:txBody>
                    <a:bodyPr/>
                    <a:lstStyle/>
                    <a:p>
                      <a:r>
                        <a:rPr lang="en-US" sz="600" cap="none" spc="0">
                          <a:solidFill>
                            <a:schemeClr val="tx1"/>
                          </a:solidFill>
                          <a:effectLst/>
                        </a:rPr>
                        <a:t>Eden Gardens</a:t>
                      </a:r>
                    </a:p>
                  </a:txBody>
                  <a:tcPr marL="0" marR="0" marT="37436" marB="0" anchor="ctr">
                    <a:lnL w="12700" cmpd="sng">
                      <a:noFill/>
                      <a:prstDash val="solid"/>
                    </a:lnL>
                    <a:lnR w="12700" cmpd="sng">
                      <a:noFill/>
                      <a:prstDash val="solid"/>
                    </a:lnR>
                    <a:lnT w="38100" cmpd="sng">
                      <a:noFill/>
                    </a:lnT>
                    <a:lnB w="12700" cap="flat" cmpd="sng" algn="ctr">
                      <a:noFill/>
                      <a:prstDash val="solid"/>
                    </a:lnB>
                    <a:noFill/>
                  </a:tcPr>
                </a:tc>
                <a:tc>
                  <a:txBody>
                    <a:bodyPr/>
                    <a:lstStyle/>
                    <a:p>
                      <a:pPr algn="r"/>
                      <a:r>
                        <a:rPr lang="en-US" sz="600" cap="none" spc="0">
                          <a:solidFill>
                            <a:schemeClr val="tx1"/>
                          </a:solidFill>
                        </a:rPr>
                        <a:t>23658</a:t>
                      </a:r>
                    </a:p>
                  </a:txBody>
                  <a:tcPr marL="0" marR="0" marT="37436" marB="0" anchor="ctr">
                    <a:lnL w="12700" cmpd="sng">
                      <a:noFill/>
                      <a:prstDash val="solid"/>
                    </a:lnL>
                    <a:lnR w="12700" cmpd="sng">
                      <a:noFill/>
                      <a:prstDash val="solid"/>
                    </a:lnR>
                    <a:lnT w="38100" cmpd="sng">
                      <a:noFill/>
                    </a:lnT>
                    <a:lnB w="12700" cap="flat" cmpd="sng" algn="ctr">
                      <a:noFill/>
                      <a:prstDash val="solid"/>
                    </a:lnB>
                    <a:noFill/>
                  </a:tcPr>
                </a:tc>
                <a:tc>
                  <a:txBody>
                    <a:bodyPr/>
                    <a:lstStyle/>
                    <a:p>
                      <a:endParaRPr lang="en-US" sz="600" cap="none" spc="0">
                        <a:solidFill>
                          <a:schemeClr val="tx1"/>
                        </a:solidFill>
                      </a:endParaRPr>
                    </a:p>
                  </a:txBody>
                  <a:tcPr marL="0" marR="0" marT="37436" marB="0" anchor="ctr">
                    <a:lnL w="12700" cmpd="sng">
                      <a:noFill/>
                      <a:prstDash val="solid"/>
                    </a:lnL>
                    <a:lnR w="12700" cmpd="sng">
                      <a:noFill/>
                      <a:prstDash val="solid"/>
                    </a:lnR>
                    <a:lnT w="38100" cmpd="sng">
                      <a:noFill/>
                    </a:lnT>
                    <a:lnB w="12700" cap="flat" cmpd="sng" algn="ctr">
                      <a:noFill/>
                      <a:prstDash val="solid"/>
                    </a:lnB>
                    <a:noFill/>
                  </a:tcPr>
                </a:tc>
                <a:tc>
                  <a:txBody>
                    <a:bodyPr/>
                    <a:lstStyle/>
                    <a:p>
                      <a:r>
                        <a:rPr lang="en-US" sz="600" cap="none" spc="0">
                          <a:solidFill>
                            <a:schemeClr val="tx1"/>
                          </a:solidFill>
                        </a:rPr>
                        <a:t>Sardar Patel Stadium, Motera</a:t>
                      </a:r>
                    </a:p>
                  </a:txBody>
                  <a:tcPr marL="0" marR="0" marT="37436" marB="0" anchor="ctr">
                    <a:lnL w="12700" cmpd="sng">
                      <a:noFill/>
                      <a:prstDash val="solid"/>
                    </a:lnL>
                    <a:lnR w="12700" cmpd="sng">
                      <a:noFill/>
                      <a:prstDash val="solid"/>
                    </a:lnR>
                    <a:lnT w="38100" cmpd="sng">
                      <a:noFill/>
                    </a:lnT>
                    <a:lnB w="12700" cap="flat" cmpd="sng" algn="ctr">
                      <a:noFill/>
                      <a:prstDash val="solid"/>
                    </a:lnB>
                    <a:noFill/>
                  </a:tcPr>
                </a:tc>
                <a:tc>
                  <a:txBody>
                    <a:bodyPr/>
                    <a:lstStyle/>
                    <a:p>
                      <a:pPr algn="r"/>
                      <a:r>
                        <a:rPr lang="en-US" sz="600" cap="none" spc="0">
                          <a:solidFill>
                            <a:schemeClr val="tx1"/>
                          </a:solidFill>
                        </a:rPr>
                        <a:t>3746</a:t>
                      </a:r>
                    </a:p>
                  </a:txBody>
                  <a:tcPr marL="0" marR="0" marT="37436" marB="0" anchor="ctr">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2930842891"/>
                  </a:ext>
                </a:extLst>
              </a:tr>
              <a:tr h="222199">
                <a:tc>
                  <a:txBody>
                    <a:bodyPr/>
                    <a:lstStyle/>
                    <a:p>
                      <a:r>
                        <a:rPr lang="en-US" sz="600" cap="none" spc="0">
                          <a:solidFill>
                            <a:schemeClr val="tx1"/>
                          </a:solidFill>
                          <a:effectLst/>
                        </a:rPr>
                        <a:t>Wankhede Stadium</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a:r>
                        <a:rPr lang="en-US" sz="600" cap="none" spc="0">
                          <a:solidFill>
                            <a:schemeClr val="tx1"/>
                          </a:solidFill>
                        </a:rPr>
                        <a:t>23390</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endParaRPr lang="en-US" sz="600" cap="none" spc="0">
                        <a:solidFill>
                          <a:schemeClr val="tx1"/>
                        </a:solidFill>
                      </a:endParaRP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600" cap="none" spc="0">
                          <a:solidFill>
                            <a:schemeClr val="tx1"/>
                          </a:solidFill>
                        </a:rPr>
                        <a:t>SuperSport Park</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a:r>
                        <a:rPr lang="en-US" sz="600" cap="none" spc="0">
                          <a:solidFill>
                            <a:schemeClr val="tx1"/>
                          </a:solidFill>
                        </a:rPr>
                        <a:t>3653</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239439350"/>
                  </a:ext>
                </a:extLst>
              </a:tr>
              <a:tr h="385145">
                <a:tc>
                  <a:txBody>
                    <a:bodyPr/>
                    <a:lstStyle/>
                    <a:p>
                      <a:r>
                        <a:rPr lang="en-US" sz="600" cap="none" spc="0">
                          <a:solidFill>
                            <a:schemeClr val="tx1"/>
                          </a:solidFill>
                          <a:effectLst/>
                        </a:rPr>
                        <a:t>Feroz Shah Kotla</a:t>
                      </a: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a:r>
                        <a:rPr lang="en-US" sz="600" cap="none" spc="0">
                          <a:solidFill>
                            <a:schemeClr val="tx1"/>
                          </a:solidFill>
                        </a:rPr>
                        <a:t>22947</a:t>
                      </a: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endParaRPr lang="en-US" sz="600" cap="none" spc="0">
                        <a:solidFill>
                          <a:schemeClr val="tx1"/>
                        </a:solidFill>
                      </a:endParaRP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600" cap="none" spc="0">
                          <a:solidFill>
                            <a:schemeClr val="tx1"/>
                          </a:solidFill>
                        </a:rPr>
                        <a:t>Saurashtra Cricket Association Stadium</a:t>
                      </a: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a:r>
                        <a:rPr lang="en-US" sz="600" cap="none" spc="0">
                          <a:solidFill>
                            <a:schemeClr val="tx1"/>
                          </a:solidFill>
                        </a:rPr>
                        <a:t>3316</a:t>
                      </a: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098153903"/>
                  </a:ext>
                </a:extLst>
              </a:tr>
              <a:tr h="385145">
                <a:tc>
                  <a:txBody>
                    <a:bodyPr/>
                    <a:lstStyle/>
                    <a:p>
                      <a:r>
                        <a:rPr lang="en-US" sz="600" cap="none" spc="0">
                          <a:solidFill>
                            <a:schemeClr val="tx1"/>
                          </a:solidFill>
                          <a:effectLst/>
                        </a:rPr>
                        <a:t>M Chinnaswamy Stadium</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a:r>
                        <a:rPr lang="en-US" sz="600" cap="none" spc="0">
                          <a:solidFill>
                            <a:schemeClr val="tx1"/>
                          </a:solidFill>
                        </a:rPr>
                        <a:t>20237</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endParaRPr lang="en-US" sz="600" cap="none" spc="0">
                        <a:solidFill>
                          <a:schemeClr val="tx1"/>
                        </a:solidFill>
                      </a:endParaRP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600" cap="none" spc="0">
                          <a:solidFill>
                            <a:schemeClr val="tx1"/>
                          </a:solidFill>
                        </a:rPr>
                        <a:t>Himachal Pradesh Cricket Association Stadium</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a:r>
                        <a:rPr lang="en-US" sz="600" cap="none" spc="0">
                          <a:solidFill>
                            <a:schemeClr val="tx1"/>
                          </a:solidFill>
                        </a:rPr>
                        <a:t>2897</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46593977"/>
                  </a:ext>
                </a:extLst>
              </a:tr>
              <a:tr h="385145">
                <a:tc>
                  <a:txBody>
                    <a:bodyPr/>
                    <a:lstStyle/>
                    <a:p>
                      <a:r>
                        <a:rPr lang="en-US" sz="600" cap="none" spc="0">
                          <a:solidFill>
                            <a:schemeClr val="tx1"/>
                          </a:solidFill>
                          <a:effectLst/>
                        </a:rPr>
                        <a:t>Rajiv Gandhi International Stadium, Uppal</a:t>
                      </a: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a:r>
                        <a:rPr lang="en-US" sz="600" cap="none" spc="0">
                          <a:solidFill>
                            <a:schemeClr val="tx1"/>
                          </a:solidFill>
                        </a:rPr>
                        <a:t>19484</a:t>
                      </a: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endParaRPr lang="en-US" sz="600" cap="none" spc="0">
                        <a:solidFill>
                          <a:schemeClr val="tx1"/>
                        </a:solidFill>
                      </a:endParaRP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600" cap="none" spc="0">
                          <a:solidFill>
                            <a:schemeClr val="tx1"/>
                          </a:solidFill>
                        </a:rPr>
                        <a:t>Holkar Cricket Stadium</a:t>
                      </a: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a:r>
                        <a:rPr lang="en-US" sz="600" cap="none" spc="0">
                          <a:solidFill>
                            <a:schemeClr val="tx1"/>
                          </a:solidFill>
                        </a:rPr>
                        <a:t>2872</a:t>
                      </a: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146895494"/>
                  </a:ext>
                </a:extLst>
              </a:tr>
              <a:tr h="222199">
                <a:tc>
                  <a:txBody>
                    <a:bodyPr/>
                    <a:lstStyle/>
                    <a:p>
                      <a:r>
                        <a:rPr lang="en-US" sz="600" cap="none" spc="0">
                          <a:solidFill>
                            <a:schemeClr val="tx1"/>
                          </a:solidFill>
                          <a:effectLst/>
                        </a:rPr>
                        <a:t>MA Chidambaram Stadium, Chepauk</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a:r>
                        <a:rPr lang="en-US" sz="600" cap="none" spc="0">
                          <a:solidFill>
                            <a:schemeClr val="tx1"/>
                          </a:solidFill>
                        </a:rPr>
                        <a:t>17821</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endParaRPr lang="en-US" sz="600" cap="none" spc="0">
                        <a:solidFill>
                          <a:schemeClr val="tx1"/>
                        </a:solidFill>
                      </a:endParaRP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600" cap="none" spc="0">
                          <a:solidFill>
                            <a:schemeClr val="tx1"/>
                          </a:solidFill>
                        </a:rPr>
                        <a:t>New Wanderers Stadium</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a:r>
                        <a:rPr lang="en-US" sz="600" cap="none" spc="0">
                          <a:solidFill>
                            <a:schemeClr val="tx1"/>
                          </a:solidFill>
                        </a:rPr>
                        <a:t>2292</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85349876"/>
                  </a:ext>
                </a:extLst>
              </a:tr>
              <a:tr h="222199">
                <a:tc>
                  <a:txBody>
                    <a:bodyPr/>
                    <a:lstStyle/>
                    <a:p>
                      <a:r>
                        <a:rPr lang="en-US" sz="600" cap="none" spc="0">
                          <a:solidFill>
                            <a:schemeClr val="tx1"/>
                          </a:solidFill>
                          <a:effectLst/>
                        </a:rPr>
                        <a:t>Sawai Mansingh Stadium</a:t>
                      </a: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a:r>
                        <a:rPr lang="en-US" sz="600" cap="none" spc="0">
                          <a:solidFill>
                            <a:schemeClr val="tx1"/>
                          </a:solidFill>
                        </a:rPr>
                        <a:t>14264</a:t>
                      </a: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endParaRPr lang="en-US" sz="600" cap="none" spc="0">
                        <a:solidFill>
                          <a:schemeClr val="tx1"/>
                        </a:solidFill>
                      </a:endParaRP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600" cap="none" spc="0">
                          <a:solidFill>
                            <a:schemeClr val="tx1"/>
                          </a:solidFill>
                        </a:rPr>
                        <a:t>Barabati Stadium</a:t>
                      </a: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a:r>
                        <a:rPr lang="en-US" sz="600" cap="none" spc="0">
                          <a:solidFill>
                            <a:schemeClr val="tx1"/>
                          </a:solidFill>
                        </a:rPr>
                        <a:t>2278</a:t>
                      </a: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114727972"/>
                  </a:ext>
                </a:extLst>
              </a:tr>
              <a:tr h="385145">
                <a:tc>
                  <a:txBody>
                    <a:bodyPr/>
                    <a:lstStyle/>
                    <a:p>
                      <a:r>
                        <a:rPr lang="en-US" sz="600" cap="none" spc="0">
                          <a:solidFill>
                            <a:schemeClr val="tx1"/>
                          </a:solidFill>
                          <a:effectLst/>
                        </a:rPr>
                        <a:t>Punjab Cricket Association Stadium, Mohali</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a:r>
                        <a:rPr lang="en-US" sz="600" cap="none" spc="0">
                          <a:solidFill>
                            <a:schemeClr val="tx1"/>
                          </a:solidFill>
                        </a:rPr>
                        <a:t>10987</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endParaRPr lang="en-US" sz="600" cap="none" spc="0">
                        <a:solidFill>
                          <a:schemeClr val="tx1"/>
                        </a:solidFill>
                      </a:endParaRP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600" cap="none" spc="0">
                          <a:solidFill>
                            <a:schemeClr val="tx1"/>
                          </a:solidFill>
                        </a:rPr>
                        <a:t>JSCA International Stadium Complex</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a:r>
                        <a:rPr lang="en-US" sz="600" cap="none" spc="0">
                          <a:solidFill>
                            <a:schemeClr val="tx1"/>
                          </a:solidFill>
                        </a:rPr>
                        <a:t>2056</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152534480"/>
                  </a:ext>
                </a:extLst>
              </a:tr>
              <a:tr h="222199">
                <a:tc>
                  <a:txBody>
                    <a:bodyPr/>
                    <a:lstStyle/>
                    <a:p>
                      <a:r>
                        <a:rPr lang="en-US" sz="600" cap="none" spc="0">
                          <a:solidFill>
                            <a:schemeClr val="tx1"/>
                          </a:solidFill>
                          <a:effectLst/>
                        </a:rPr>
                        <a:t>Dubai International Cricket Stadium</a:t>
                      </a: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a:r>
                        <a:rPr lang="en-US" sz="600" cap="none" spc="0">
                          <a:solidFill>
                            <a:schemeClr val="tx1"/>
                          </a:solidFill>
                        </a:rPr>
                        <a:t>10402</a:t>
                      </a: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endParaRPr lang="en-US" sz="600" cap="none" spc="0">
                        <a:solidFill>
                          <a:schemeClr val="tx1"/>
                        </a:solidFill>
                      </a:endParaRP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600" cap="none" spc="0">
                          <a:solidFill>
                            <a:schemeClr val="tx1"/>
                          </a:solidFill>
                        </a:rPr>
                        <a:t>St George's Park</a:t>
                      </a: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a:r>
                        <a:rPr lang="en-US" sz="600" cap="none" spc="0">
                          <a:solidFill>
                            <a:schemeClr val="tx1"/>
                          </a:solidFill>
                        </a:rPr>
                        <a:t>2033</a:t>
                      </a: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309048556"/>
                  </a:ext>
                </a:extLst>
              </a:tr>
              <a:tr h="222199">
                <a:tc>
                  <a:txBody>
                    <a:bodyPr/>
                    <a:lstStyle/>
                    <a:p>
                      <a:r>
                        <a:rPr lang="en-US" sz="600" cap="none" spc="0">
                          <a:solidFill>
                            <a:schemeClr val="tx1"/>
                          </a:solidFill>
                          <a:effectLst/>
                        </a:rPr>
                        <a:t>Sheikh Zayed Stadium</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a:r>
                        <a:rPr lang="en-US" sz="600" cap="none" spc="0">
                          <a:solidFill>
                            <a:schemeClr val="tx1"/>
                          </a:solidFill>
                        </a:rPr>
                        <a:t>8830</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endParaRPr lang="en-US" sz="600" cap="none" spc="0">
                        <a:solidFill>
                          <a:schemeClr val="tx1"/>
                        </a:solidFill>
                      </a:endParaRP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600" cap="none" spc="0">
                          <a:solidFill>
                            <a:schemeClr val="tx1"/>
                          </a:solidFill>
                        </a:rPr>
                        <a:t>Newlands</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a:r>
                        <a:rPr lang="en-US" sz="600" cap="none" spc="0">
                          <a:solidFill>
                            <a:schemeClr val="tx1"/>
                          </a:solidFill>
                        </a:rPr>
                        <a:t>1764</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014588743"/>
                  </a:ext>
                </a:extLst>
              </a:tr>
              <a:tr h="385145">
                <a:tc>
                  <a:txBody>
                    <a:bodyPr/>
                    <a:lstStyle/>
                    <a:p>
                      <a:r>
                        <a:rPr lang="en-US" sz="600" cap="none" spc="0">
                          <a:solidFill>
                            <a:schemeClr val="tx1"/>
                          </a:solidFill>
                          <a:effectLst/>
                        </a:rPr>
                        <a:t>Punjab Cricket Association IS Bindra Stadium, Mohali</a:t>
                      </a: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a:r>
                        <a:rPr lang="en-US" sz="600" cap="none" spc="0">
                          <a:solidFill>
                            <a:schemeClr val="tx1"/>
                          </a:solidFill>
                        </a:rPr>
                        <a:t>7021</a:t>
                      </a: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endParaRPr lang="en-US" sz="600" cap="none" spc="0">
                        <a:solidFill>
                          <a:schemeClr val="tx1"/>
                        </a:solidFill>
                      </a:endParaRP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600" cap="none" spc="0">
                          <a:solidFill>
                            <a:schemeClr val="tx1"/>
                          </a:solidFill>
                        </a:rPr>
                        <a:t>Shaheed Veer Narayan Singh International Stadium</a:t>
                      </a: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a:r>
                        <a:rPr lang="en-US" sz="600" cap="none" spc="0">
                          <a:solidFill>
                            <a:schemeClr val="tx1"/>
                          </a:solidFill>
                        </a:rPr>
                        <a:t>1741</a:t>
                      </a: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903247897"/>
                  </a:ext>
                </a:extLst>
              </a:tr>
              <a:tr h="385145">
                <a:tc>
                  <a:txBody>
                    <a:bodyPr/>
                    <a:lstStyle/>
                    <a:p>
                      <a:r>
                        <a:rPr lang="en-US" sz="600" cap="none" spc="0">
                          <a:solidFill>
                            <a:schemeClr val="tx1"/>
                          </a:solidFill>
                          <a:effectLst/>
                        </a:rPr>
                        <a:t>Maharashtra Cricket Association Stadium</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a:r>
                        <a:rPr lang="en-US" sz="600" cap="none" spc="0">
                          <a:solidFill>
                            <a:schemeClr val="tx1"/>
                          </a:solidFill>
                        </a:rPr>
                        <a:t>6780</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endParaRPr lang="en-US" sz="600" cap="none" spc="0">
                        <a:solidFill>
                          <a:schemeClr val="tx1"/>
                        </a:solidFill>
                      </a:endParaRP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600" cap="none" spc="0">
                          <a:solidFill>
                            <a:schemeClr val="tx1"/>
                          </a:solidFill>
                        </a:rPr>
                        <a:t>Nehru Stadium</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a:r>
                        <a:rPr lang="en-US" sz="600" cap="none" spc="0">
                          <a:solidFill>
                            <a:schemeClr val="tx1"/>
                          </a:solidFill>
                        </a:rPr>
                        <a:t>1363</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763297549"/>
                  </a:ext>
                </a:extLst>
              </a:tr>
              <a:tr h="222199">
                <a:tc>
                  <a:txBody>
                    <a:bodyPr/>
                    <a:lstStyle/>
                    <a:p>
                      <a:r>
                        <a:rPr lang="en-US" sz="600" cap="none" spc="0">
                          <a:solidFill>
                            <a:schemeClr val="tx1"/>
                          </a:solidFill>
                          <a:effectLst/>
                        </a:rPr>
                        <a:t>Sharjah Cricket Stadium</a:t>
                      </a: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a:r>
                        <a:rPr lang="en-US" sz="600" cap="none" spc="0">
                          <a:solidFill>
                            <a:schemeClr val="tx1"/>
                          </a:solidFill>
                        </a:rPr>
                        <a:t>5924</a:t>
                      </a: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endParaRPr lang="en-US" sz="600" cap="none" spc="0">
                        <a:solidFill>
                          <a:schemeClr val="tx1"/>
                        </a:solidFill>
                      </a:endParaRP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600" cap="none" spc="0">
                          <a:solidFill>
                            <a:schemeClr val="tx1"/>
                          </a:solidFill>
                        </a:rPr>
                        <a:t>Green Park</a:t>
                      </a: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a:r>
                        <a:rPr lang="en-US" sz="600" cap="none" spc="0">
                          <a:solidFill>
                            <a:schemeClr val="tx1"/>
                          </a:solidFill>
                        </a:rPr>
                        <a:t>1298</a:t>
                      </a: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50664243"/>
                  </a:ext>
                </a:extLst>
              </a:tr>
              <a:tr h="222199">
                <a:tc>
                  <a:txBody>
                    <a:bodyPr/>
                    <a:lstStyle/>
                    <a:p>
                      <a:r>
                        <a:rPr lang="en-US" sz="600" cap="none" spc="0">
                          <a:solidFill>
                            <a:schemeClr val="tx1"/>
                          </a:solidFill>
                          <a:effectLst/>
                        </a:rPr>
                        <a:t>M.Chinnaswamy Stadium</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a:r>
                        <a:rPr lang="en-US" sz="600" cap="none" spc="0">
                          <a:solidFill>
                            <a:schemeClr val="tx1"/>
                          </a:solidFill>
                        </a:rPr>
                        <a:t>5127</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endParaRPr lang="en-US" sz="600" cap="none" spc="0">
                        <a:solidFill>
                          <a:schemeClr val="tx1"/>
                        </a:solidFill>
                      </a:endParaRP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600" cap="none" spc="0">
                          <a:solidFill>
                            <a:schemeClr val="tx1"/>
                          </a:solidFill>
                        </a:rPr>
                        <a:t>De Beers Diamond Oval</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a:r>
                        <a:rPr lang="en-US" sz="600" cap="none" spc="0">
                          <a:solidFill>
                            <a:schemeClr val="tx1"/>
                          </a:solidFill>
                        </a:rPr>
                        <a:t>897</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294266552"/>
                  </a:ext>
                </a:extLst>
              </a:tr>
              <a:tr h="385145">
                <a:tc>
                  <a:txBody>
                    <a:bodyPr/>
                    <a:lstStyle/>
                    <a:p>
                      <a:r>
                        <a:rPr lang="en-US" sz="600" cap="none" spc="0">
                          <a:solidFill>
                            <a:schemeClr val="tx1"/>
                          </a:solidFill>
                          <a:effectLst/>
                        </a:rPr>
                        <a:t>Dr DY Patil Sports Academy</a:t>
                      </a: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a:r>
                        <a:rPr lang="en-US" sz="600" cap="none" spc="0">
                          <a:solidFill>
                            <a:schemeClr val="tx1"/>
                          </a:solidFill>
                        </a:rPr>
                        <a:t>4810</a:t>
                      </a: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endParaRPr lang="en-US" sz="600" cap="none" spc="0">
                        <a:solidFill>
                          <a:schemeClr val="tx1"/>
                        </a:solidFill>
                      </a:endParaRP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600" cap="none" spc="0">
                          <a:solidFill>
                            <a:schemeClr val="tx1"/>
                          </a:solidFill>
                        </a:rPr>
                        <a:t>Vidarbha Cricket Association Stadium, Jamtha</a:t>
                      </a: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a:r>
                        <a:rPr lang="en-US" sz="600" cap="none" spc="0">
                          <a:solidFill>
                            <a:schemeClr val="tx1"/>
                          </a:solidFill>
                        </a:rPr>
                        <a:t>882</a:t>
                      </a: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503803370"/>
                  </a:ext>
                </a:extLst>
              </a:tr>
              <a:tr h="222199">
                <a:tc>
                  <a:txBody>
                    <a:bodyPr/>
                    <a:lstStyle/>
                    <a:p>
                      <a:r>
                        <a:rPr lang="en-US" sz="600" cap="none" spc="0">
                          <a:solidFill>
                            <a:schemeClr val="tx1"/>
                          </a:solidFill>
                          <a:effectLst/>
                        </a:rPr>
                        <a:t>Subrata Roy Sahara Stadium</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a:r>
                        <a:rPr lang="en-US" sz="600" cap="none" spc="0">
                          <a:solidFill>
                            <a:schemeClr val="tx1"/>
                          </a:solidFill>
                        </a:rPr>
                        <a:t>4755</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endParaRPr lang="en-US" sz="600" cap="none" spc="0">
                        <a:solidFill>
                          <a:schemeClr val="tx1"/>
                        </a:solidFill>
                      </a:endParaRP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600" cap="none" spc="0">
                          <a:solidFill>
                            <a:schemeClr val="tx1"/>
                          </a:solidFill>
                        </a:rPr>
                        <a:t>Buffalo Park</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a:r>
                        <a:rPr lang="en-US" sz="600" cap="none" spc="0">
                          <a:solidFill>
                            <a:schemeClr val="tx1"/>
                          </a:solidFill>
                        </a:rPr>
                        <a:t>799</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910623245"/>
                  </a:ext>
                </a:extLst>
              </a:tr>
              <a:tr h="222199">
                <a:tc>
                  <a:txBody>
                    <a:bodyPr/>
                    <a:lstStyle/>
                    <a:p>
                      <a:r>
                        <a:rPr lang="en-US" sz="600" cap="none" spc="0">
                          <a:solidFill>
                            <a:schemeClr val="tx1"/>
                          </a:solidFill>
                          <a:effectLst/>
                        </a:rPr>
                        <a:t>Kingsmead</a:t>
                      </a: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a:r>
                        <a:rPr lang="en-US" sz="600" cap="none" spc="0">
                          <a:solidFill>
                            <a:schemeClr val="tx1"/>
                          </a:solidFill>
                        </a:rPr>
                        <a:t>4353</a:t>
                      </a: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endParaRPr lang="en-US" sz="600" cap="none" spc="0">
                        <a:solidFill>
                          <a:schemeClr val="tx1"/>
                        </a:solidFill>
                      </a:endParaRP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r>
                        <a:rPr lang="en-US" sz="600" cap="none" spc="0">
                          <a:solidFill>
                            <a:schemeClr val="tx1"/>
                          </a:solidFill>
                        </a:rPr>
                        <a:t>OUTsurance Oval</a:t>
                      </a: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r"/>
                      <a:r>
                        <a:rPr lang="en-US" sz="600" cap="none" spc="0">
                          <a:solidFill>
                            <a:schemeClr val="tx1"/>
                          </a:solidFill>
                        </a:rPr>
                        <a:t>529</a:t>
                      </a:r>
                    </a:p>
                  </a:txBody>
                  <a:tcPr marL="0" marR="0" marT="37436" marB="0"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710973013"/>
                  </a:ext>
                </a:extLst>
              </a:tr>
              <a:tr h="222199">
                <a:tc>
                  <a:txBody>
                    <a:bodyPr/>
                    <a:lstStyle/>
                    <a:p>
                      <a:r>
                        <a:rPr lang="en-US" sz="600" cap="none" spc="0">
                          <a:solidFill>
                            <a:schemeClr val="tx1"/>
                          </a:solidFill>
                          <a:effectLst/>
                        </a:rPr>
                        <a:t>Brabourne Stadium</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r"/>
                      <a:r>
                        <a:rPr lang="en-US" sz="600" cap="none" spc="0">
                          <a:solidFill>
                            <a:schemeClr val="tx1"/>
                          </a:solidFill>
                        </a:rPr>
                        <a:t>3842</a:t>
                      </a: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endParaRPr lang="en-US" sz="600" cap="none" spc="0">
                        <a:solidFill>
                          <a:schemeClr val="tx1"/>
                        </a:solidFill>
                      </a:endParaRP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endParaRPr lang="en-US" sz="600" cap="none" spc="0">
                        <a:solidFill>
                          <a:schemeClr val="tx1"/>
                        </a:solidFill>
                      </a:endParaRP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endParaRPr lang="en-US" sz="600" cap="none" spc="0">
                        <a:solidFill>
                          <a:schemeClr val="tx1"/>
                        </a:solidFill>
                      </a:endParaRPr>
                    </a:p>
                  </a:txBody>
                  <a:tcPr marL="0" marR="0" marT="37436" marB="0"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059243305"/>
                  </a:ext>
                </a:extLst>
              </a:tr>
              <a:tr h="385145">
                <a:tc>
                  <a:txBody>
                    <a:bodyPr/>
                    <a:lstStyle/>
                    <a:p>
                      <a:r>
                        <a:rPr lang="en-US" sz="600" cap="none" spc="0">
                          <a:solidFill>
                            <a:schemeClr val="tx1"/>
                          </a:solidFill>
                          <a:effectLst/>
                        </a:rPr>
                        <a:t>Dr. Y.S. Rajasekhara Reddy ACA-VDCA Cricket Stadium</a:t>
                      </a:r>
                    </a:p>
                  </a:txBody>
                  <a:tcPr marL="0" marR="0" marT="37436" marB="0" anchor="ctr">
                    <a:lnL w="12700" cmpd="sng">
                      <a:noFill/>
                      <a:prstDash val="solid"/>
                    </a:lnL>
                    <a:lnR w="12700" cmpd="sng">
                      <a:noFill/>
                      <a:prstDash val="solid"/>
                    </a:lnR>
                    <a:lnT w="12700" cmpd="sng">
                      <a:noFill/>
                      <a:prstDash val="solid"/>
                    </a:lnT>
                    <a:lnB w="12700" cmpd="sng">
                      <a:noFill/>
                      <a:prstDash val="solid"/>
                    </a:lnB>
                    <a:noFill/>
                  </a:tcPr>
                </a:tc>
                <a:tc>
                  <a:txBody>
                    <a:bodyPr/>
                    <a:lstStyle/>
                    <a:p>
                      <a:pPr algn="r"/>
                      <a:r>
                        <a:rPr lang="en-US" sz="600" cap="none" spc="0">
                          <a:solidFill>
                            <a:schemeClr val="tx1"/>
                          </a:solidFill>
                        </a:rPr>
                        <a:t>3746</a:t>
                      </a:r>
                    </a:p>
                  </a:txBody>
                  <a:tcPr marL="0" marR="0" marT="37436" marB="0" anchor="ctr">
                    <a:lnL w="12700" cmpd="sng">
                      <a:noFill/>
                      <a:prstDash val="solid"/>
                    </a:lnL>
                    <a:lnR w="12700" cmpd="sng">
                      <a:noFill/>
                      <a:prstDash val="solid"/>
                    </a:lnR>
                    <a:lnT w="12700" cmpd="sng">
                      <a:noFill/>
                      <a:prstDash val="solid"/>
                    </a:lnT>
                    <a:lnB w="12700" cmpd="sng">
                      <a:noFill/>
                      <a:prstDash val="solid"/>
                    </a:lnB>
                    <a:noFill/>
                  </a:tcPr>
                </a:tc>
                <a:tc>
                  <a:txBody>
                    <a:bodyPr/>
                    <a:lstStyle/>
                    <a:p>
                      <a:endParaRPr lang="en-US" sz="600" cap="none" spc="0">
                        <a:solidFill>
                          <a:schemeClr val="tx1"/>
                        </a:solidFill>
                      </a:endParaRPr>
                    </a:p>
                  </a:txBody>
                  <a:tcPr marL="0" marR="0" marT="37436" marB="0" anchor="ctr">
                    <a:lnL w="12700" cmpd="sng">
                      <a:noFill/>
                      <a:prstDash val="solid"/>
                    </a:lnL>
                    <a:lnR w="12700" cmpd="sng">
                      <a:noFill/>
                      <a:prstDash val="solid"/>
                    </a:lnR>
                    <a:lnT w="12700" cmpd="sng">
                      <a:noFill/>
                      <a:prstDash val="solid"/>
                    </a:lnT>
                    <a:lnB w="12700" cmpd="sng">
                      <a:noFill/>
                      <a:prstDash val="solid"/>
                    </a:lnB>
                    <a:noFill/>
                  </a:tcPr>
                </a:tc>
                <a:tc>
                  <a:txBody>
                    <a:bodyPr/>
                    <a:lstStyle/>
                    <a:p>
                      <a:endParaRPr lang="en-US" sz="600" cap="none" spc="0">
                        <a:solidFill>
                          <a:schemeClr val="tx1"/>
                        </a:solidFill>
                      </a:endParaRPr>
                    </a:p>
                  </a:txBody>
                  <a:tcPr marL="0" marR="0" marT="37436" marB="0" anchor="ctr">
                    <a:lnL w="12700" cmpd="sng">
                      <a:noFill/>
                      <a:prstDash val="solid"/>
                    </a:lnL>
                    <a:lnR w="12700" cmpd="sng">
                      <a:noFill/>
                      <a:prstDash val="solid"/>
                    </a:lnR>
                    <a:lnT w="12700" cmpd="sng">
                      <a:noFill/>
                      <a:prstDash val="solid"/>
                    </a:lnT>
                    <a:lnB w="12700" cmpd="sng">
                      <a:noFill/>
                      <a:prstDash val="solid"/>
                    </a:lnB>
                    <a:noFill/>
                  </a:tcPr>
                </a:tc>
                <a:tc>
                  <a:txBody>
                    <a:bodyPr/>
                    <a:lstStyle/>
                    <a:p>
                      <a:endParaRPr lang="en-US" sz="600" cap="none" spc="0">
                        <a:solidFill>
                          <a:schemeClr val="tx1"/>
                        </a:solidFill>
                      </a:endParaRPr>
                    </a:p>
                  </a:txBody>
                  <a:tcPr marL="0" marR="0" marT="37436" marB="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687741961"/>
                  </a:ext>
                </a:extLst>
              </a:tr>
            </a:tbl>
          </a:graphicData>
        </a:graphic>
      </p:graphicFrame>
    </p:spTree>
    <p:extLst>
      <p:ext uri="{BB962C8B-B14F-4D97-AF65-F5344CB8AC3E}">
        <p14:creationId xmlns:p14="http://schemas.microsoft.com/office/powerpoint/2010/main" val="3919194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559FE01-6D5E-A4B2-58CB-058AEAACF2BE}"/>
              </a:ext>
            </a:extLst>
          </p:cNvPr>
          <p:cNvSpPr txBox="1"/>
          <p:nvPr/>
        </p:nvSpPr>
        <p:spPr>
          <a:xfrm>
            <a:off x="804672" y="802955"/>
            <a:ext cx="4766330" cy="145405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b="1" kern="1200">
                <a:solidFill>
                  <a:schemeClr val="tx2"/>
                </a:solidFill>
                <a:latin typeface="+mj-lt"/>
                <a:ea typeface="+mj-ea"/>
                <a:cs typeface="+mj-cs"/>
              </a:rPr>
              <a:t>ADDITION QUESTION</a:t>
            </a:r>
          </a:p>
        </p:txBody>
      </p:sp>
      <p:sp>
        <p:nvSpPr>
          <p:cNvPr id="4" name="TextBox 3">
            <a:extLst>
              <a:ext uri="{FF2B5EF4-FFF2-40B4-BE49-F238E27FC236}">
                <a16:creationId xmlns:a16="http://schemas.microsoft.com/office/drawing/2014/main" id="{E2CBE3BF-466B-E7A2-8714-2E28E246C951}"/>
              </a:ext>
            </a:extLst>
          </p:cNvPr>
          <p:cNvSpPr txBox="1"/>
          <p:nvPr/>
        </p:nvSpPr>
        <p:spPr>
          <a:xfrm>
            <a:off x="804672" y="2421683"/>
            <a:ext cx="4765949" cy="335347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dirty="0">
                <a:solidFill>
                  <a:schemeClr val="tx2"/>
                </a:solidFill>
              </a:rPr>
              <a:t>10. Write a query to fetch the year-wise total runs scored at Eden Gardens and order it in the descending order of total runs scored.</a:t>
            </a:r>
          </a:p>
          <a:p>
            <a:pPr indent="-228600">
              <a:lnSpc>
                <a:spcPct val="90000"/>
              </a:lnSpc>
              <a:spcAft>
                <a:spcPts val="600"/>
              </a:spcAft>
              <a:buFont typeface="Arial" panose="020B0604020202020204" pitchFamily="34" charset="0"/>
              <a:buChar char="•"/>
            </a:pPr>
            <a:endParaRPr lang="en-US">
              <a:solidFill>
                <a:schemeClr val="tx2"/>
              </a:solidFill>
            </a:endParaRPr>
          </a:p>
          <a:p>
            <a:pPr indent="-228600">
              <a:lnSpc>
                <a:spcPct val="90000"/>
              </a:lnSpc>
              <a:buFont typeface="Arial" panose="020B0604020202020204" pitchFamily="34" charset="0"/>
              <a:buChar char="•"/>
            </a:pPr>
            <a:r>
              <a:rPr lang="en-US" dirty="0">
                <a:solidFill>
                  <a:schemeClr val="tx2"/>
                </a:solidFill>
              </a:rPr>
              <a:t>QUERY:- select distinct extract(year from date) as </a:t>
            </a:r>
            <a:r>
              <a:rPr lang="en-US" dirty="0" err="1">
                <a:solidFill>
                  <a:schemeClr val="tx2"/>
                </a:solidFill>
              </a:rPr>
              <a:t>match_year,sum</a:t>
            </a:r>
            <a:r>
              <a:rPr lang="en-US" dirty="0">
                <a:solidFill>
                  <a:schemeClr val="tx2"/>
                </a:solidFill>
              </a:rPr>
              <a:t>(</a:t>
            </a:r>
            <a:r>
              <a:rPr lang="en-US" dirty="0" err="1">
                <a:solidFill>
                  <a:schemeClr val="tx2"/>
                </a:solidFill>
              </a:rPr>
              <a:t>total_runs</a:t>
            </a:r>
            <a:r>
              <a:rPr lang="en-US" dirty="0">
                <a:solidFill>
                  <a:schemeClr val="tx2"/>
                </a:solidFill>
              </a:rPr>
              <a:t>)as </a:t>
            </a:r>
            <a:r>
              <a:rPr lang="en-US" dirty="0" err="1">
                <a:solidFill>
                  <a:schemeClr val="tx2"/>
                </a:solidFill>
              </a:rPr>
              <a:t>total_run</a:t>
            </a:r>
          </a:p>
          <a:p>
            <a:pPr indent="-228600">
              <a:lnSpc>
                <a:spcPct val="90000"/>
              </a:lnSpc>
              <a:buFont typeface="Arial" panose="020B0604020202020204" pitchFamily="34" charset="0"/>
              <a:buChar char="•"/>
            </a:pPr>
            <a:r>
              <a:rPr lang="en-US" dirty="0">
                <a:solidFill>
                  <a:schemeClr val="tx2"/>
                </a:solidFill>
              </a:rPr>
              <a:t>from deliveries_v03 where lower(venue)='</a:t>
            </a:r>
            <a:r>
              <a:rPr lang="en-US" dirty="0" err="1">
                <a:solidFill>
                  <a:schemeClr val="tx2"/>
                </a:solidFill>
              </a:rPr>
              <a:t>eden</a:t>
            </a:r>
            <a:r>
              <a:rPr lang="en-US" dirty="0">
                <a:solidFill>
                  <a:schemeClr val="tx2"/>
                </a:solidFill>
              </a:rPr>
              <a:t> gardens'</a:t>
            </a:r>
          </a:p>
          <a:p>
            <a:pPr indent="-228600">
              <a:lnSpc>
                <a:spcPct val="90000"/>
              </a:lnSpc>
              <a:buFont typeface="Arial" panose="020B0604020202020204" pitchFamily="34" charset="0"/>
              <a:buChar char="•"/>
            </a:pPr>
            <a:r>
              <a:rPr lang="en-US" dirty="0">
                <a:solidFill>
                  <a:schemeClr val="tx2"/>
                </a:solidFill>
              </a:rPr>
              <a:t>    group by </a:t>
            </a:r>
            <a:r>
              <a:rPr lang="en-US" dirty="0" err="1">
                <a:solidFill>
                  <a:schemeClr val="tx2"/>
                </a:solidFill>
              </a:rPr>
              <a:t>match_year</a:t>
            </a:r>
          </a:p>
          <a:p>
            <a:pPr indent="-228600">
              <a:lnSpc>
                <a:spcPct val="90000"/>
              </a:lnSpc>
              <a:spcAft>
                <a:spcPts val="600"/>
              </a:spcAft>
              <a:buFont typeface="Arial" panose="020B0604020202020204" pitchFamily="34" charset="0"/>
              <a:buChar char="•"/>
            </a:pPr>
            <a:r>
              <a:rPr lang="en-US" dirty="0">
                <a:solidFill>
                  <a:schemeClr val="tx2"/>
                </a:solidFill>
              </a:rPr>
              <a:t>order by </a:t>
            </a:r>
            <a:r>
              <a:rPr lang="en-US" dirty="0" err="1">
                <a:solidFill>
                  <a:schemeClr val="tx2"/>
                </a:solidFill>
              </a:rPr>
              <a:t>total_run</a:t>
            </a:r>
            <a:r>
              <a:rPr lang="en-US" dirty="0">
                <a:solidFill>
                  <a:schemeClr val="tx2"/>
                </a:solidFill>
              </a:rPr>
              <a:t> desc;</a:t>
            </a:r>
          </a:p>
        </p:txBody>
      </p:sp>
      <p:grpSp>
        <p:nvGrpSpPr>
          <p:cNvPr id="67" name="Group 66">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59" name="Freeform: Shape 58">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 name="Table 2">
            <a:extLst>
              <a:ext uri="{FF2B5EF4-FFF2-40B4-BE49-F238E27FC236}">
                <a16:creationId xmlns:a16="http://schemas.microsoft.com/office/drawing/2014/main" id="{0BC1D3D6-BA85-681A-1321-AA9781214B5C}"/>
              </a:ext>
            </a:extLst>
          </p:cNvPr>
          <p:cNvGraphicFramePr>
            <a:graphicFrameLocks noGrp="1"/>
          </p:cNvGraphicFramePr>
          <p:nvPr>
            <p:extLst>
              <p:ext uri="{D42A27DB-BD31-4B8C-83A1-F6EECF244321}">
                <p14:modId xmlns:p14="http://schemas.microsoft.com/office/powerpoint/2010/main" val="3398078607"/>
              </p:ext>
            </p:extLst>
          </p:nvPr>
        </p:nvGraphicFramePr>
        <p:xfrm>
          <a:off x="8182166" y="1700784"/>
          <a:ext cx="3194684" cy="4379979"/>
        </p:xfrm>
        <a:graphic>
          <a:graphicData uri="http://schemas.openxmlformats.org/drawingml/2006/table">
            <a:tbl>
              <a:tblPr firstRow="1" bandRow="1">
                <a:noFill/>
                <a:tableStyleId>{5C22544A-7EE6-4342-B048-85BDC9FD1C3A}</a:tableStyleId>
              </a:tblPr>
              <a:tblGrid>
                <a:gridCol w="1700524">
                  <a:extLst>
                    <a:ext uri="{9D8B030D-6E8A-4147-A177-3AD203B41FA5}">
                      <a16:colId xmlns:a16="http://schemas.microsoft.com/office/drawing/2014/main" val="1429849432"/>
                    </a:ext>
                  </a:extLst>
                </a:gridCol>
                <a:gridCol w="1494160">
                  <a:extLst>
                    <a:ext uri="{9D8B030D-6E8A-4147-A177-3AD203B41FA5}">
                      <a16:colId xmlns:a16="http://schemas.microsoft.com/office/drawing/2014/main" val="2310803754"/>
                    </a:ext>
                  </a:extLst>
                </a:gridCol>
              </a:tblGrid>
              <a:tr h="392237">
                <a:tc>
                  <a:txBody>
                    <a:bodyPr/>
                    <a:lstStyle/>
                    <a:p>
                      <a:r>
                        <a:rPr lang="en-US" sz="1200" b="1" cap="all" spc="60" dirty="0" err="1">
                          <a:solidFill>
                            <a:schemeClr val="tx1"/>
                          </a:solidFill>
                          <a:effectLst/>
                        </a:rPr>
                        <a:t>match_year</a:t>
                      </a:r>
                    </a:p>
                  </a:txBody>
                  <a:tcPr marL="0" marR="0" marT="89145" marB="89145" anchor="b">
                    <a:lnL w="12700" cmpd="sng">
                      <a:noFill/>
                    </a:lnL>
                    <a:lnR w="12700" cmpd="sng">
                      <a:noFill/>
                    </a:lnR>
                    <a:lnT w="12700" cmpd="sng">
                      <a:noFill/>
                    </a:lnT>
                    <a:lnB w="38100" cmpd="sng">
                      <a:noFill/>
                    </a:lnB>
                    <a:noFill/>
                  </a:tcPr>
                </a:tc>
                <a:tc>
                  <a:txBody>
                    <a:bodyPr/>
                    <a:lstStyle/>
                    <a:p>
                      <a:r>
                        <a:rPr lang="en-US" sz="1200" b="1" cap="all" spc="60" dirty="0" err="1">
                          <a:solidFill>
                            <a:schemeClr val="tx1"/>
                          </a:solidFill>
                          <a:effectLst/>
                        </a:rPr>
                        <a:t>total_run</a:t>
                      </a:r>
                    </a:p>
                  </a:txBody>
                  <a:tcPr marL="0" marR="0" marT="89145" marB="89145" anchor="b">
                    <a:lnL w="12700" cmpd="sng">
                      <a:noFill/>
                    </a:lnL>
                    <a:lnR w="12700" cmpd="sng">
                      <a:noFill/>
                    </a:lnR>
                    <a:lnT w="12700" cmpd="sng">
                      <a:noFill/>
                    </a:lnT>
                    <a:lnB w="38100" cmpd="sng">
                      <a:noFill/>
                    </a:lnB>
                    <a:noFill/>
                  </a:tcPr>
                </a:tc>
                <a:extLst>
                  <a:ext uri="{0D108BD9-81ED-4DB2-BD59-A6C34878D82A}">
                    <a16:rowId xmlns:a16="http://schemas.microsoft.com/office/drawing/2014/main" val="2413590433"/>
                  </a:ext>
                </a:extLst>
              </a:tr>
              <a:tr h="362522">
                <a:tc>
                  <a:txBody>
                    <a:bodyPr/>
                    <a:lstStyle/>
                    <a:p>
                      <a:pPr algn="r"/>
                      <a:r>
                        <a:rPr lang="en-US" sz="1600" cap="none" spc="0" dirty="0">
                          <a:solidFill>
                            <a:schemeClr val="tx1"/>
                          </a:solidFill>
                          <a:effectLst/>
                        </a:rPr>
                        <a:t>2018</a:t>
                      </a:r>
                    </a:p>
                  </a:txBody>
                  <a:tcPr marL="0" marR="0" marT="0" marB="89145" anchor="ctr">
                    <a:lnL w="12700" cap="flat" cmpd="sng" algn="ctr">
                      <a:noFill/>
                      <a:prstDash val="solid"/>
                    </a:lnL>
                    <a:lnR w="12700" cmpd="sng">
                      <a:noFill/>
                      <a:prstDash val="solid"/>
                    </a:lnR>
                    <a:lnT w="38100" cmpd="sng">
                      <a:noFill/>
                    </a:lnT>
                    <a:lnB w="12700" cmpd="sng">
                      <a:noFill/>
                      <a:prstDash val="solid"/>
                    </a:lnB>
                    <a:noFill/>
                  </a:tcPr>
                </a:tc>
                <a:tc>
                  <a:txBody>
                    <a:bodyPr/>
                    <a:lstStyle/>
                    <a:p>
                      <a:pPr algn="r"/>
                      <a:r>
                        <a:rPr lang="en-US" sz="1600" cap="none" spc="0" dirty="0">
                          <a:solidFill>
                            <a:schemeClr val="tx1"/>
                          </a:solidFill>
                        </a:rPr>
                        <a:t>2885</a:t>
                      </a:r>
                    </a:p>
                  </a:txBody>
                  <a:tcPr marL="0" marR="0" marT="0" marB="89145"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3153762064"/>
                  </a:ext>
                </a:extLst>
              </a:tr>
              <a:tr h="362522">
                <a:tc>
                  <a:txBody>
                    <a:bodyPr/>
                    <a:lstStyle/>
                    <a:p>
                      <a:pPr algn="r"/>
                      <a:r>
                        <a:rPr lang="en-US" sz="1600" cap="none" spc="0" dirty="0">
                          <a:solidFill>
                            <a:schemeClr val="tx1"/>
                          </a:solidFill>
                          <a:effectLst/>
                        </a:rPr>
                        <a:t>2019</a:t>
                      </a:r>
                    </a:p>
                  </a:txBody>
                  <a:tcPr marL="0" marR="0" marT="0" marB="89145"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a:r>
                        <a:rPr lang="en-US" sz="1600" cap="none" spc="0" dirty="0">
                          <a:solidFill>
                            <a:schemeClr val="tx1"/>
                          </a:solidFill>
                        </a:rPr>
                        <a:t>2651</a:t>
                      </a:r>
                    </a:p>
                  </a:txBody>
                  <a:tcPr marL="0" marR="0" marT="0" marB="89145"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050716033"/>
                  </a:ext>
                </a:extLst>
              </a:tr>
              <a:tr h="362522">
                <a:tc>
                  <a:txBody>
                    <a:bodyPr/>
                    <a:lstStyle/>
                    <a:p>
                      <a:pPr algn="r"/>
                      <a:r>
                        <a:rPr lang="en-US" sz="1600" cap="none" spc="0" dirty="0">
                          <a:solidFill>
                            <a:schemeClr val="tx1"/>
                          </a:solidFill>
                          <a:effectLst/>
                        </a:rPr>
                        <a:t>2015</a:t>
                      </a:r>
                    </a:p>
                  </a:txBody>
                  <a:tcPr marL="0" marR="0" marT="0" marB="89145"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a:r>
                        <a:rPr lang="en-US" sz="1600" cap="none" spc="0" dirty="0">
                          <a:solidFill>
                            <a:schemeClr val="tx1"/>
                          </a:solidFill>
                        </a:rPr>
                        <a:t>2386</a:t>
                      </a:r>
                    </a:p>
                  </a:txBody>
                  <a:tcPr marL="0" marR="0" marT="0" marB="89145"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498282211"/>
                  </a:ext>
                </a:extLst>
              </a:tr>
              <a:tr h="362522">
                <a:tc>
                  <a:txBody>
                    <a:bodyPr/>
                    <a:lstStyle/>
                    <a:p>
                      <a:pPr algn="r"/>
                      <a:r>
                        <a:rPr lang="en-US" sz="1600" cap="none" spc="0" dirty="0">
                          <a:solidFill>
                            <a:schemeClr val="tx1"/>
                          </a:solidFill>
                          <a:effectLst/>
                        </a:rPr>
                        <a:t>2013</a:t>
                      </a:r>
                    </a:p>
                  </a:txBody>
                  <a:tcPr marL="0" marR="0" marT="0" marB="89145"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a:r>
                        <a:rPr lang="en-US" sz="1600" cap="none" spc="0" dirty="0">
                          <a:solidFill>
                            <a:schemeClr val="tx1"/>
                          </a:solidFill>
                        </a:rPr>
                        <a:t>2304</a:t>
                      </a:r>
                    </a:p>
                  </a:txBody>
                  <a:tcPr marL="0" marR="0" marT="0" marB="89145"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73335699"/>
                  </a:ext>
                </a:extLst>
              </a:tr>
              <a:tr h="362522">
                <a:tc>
                  <a:txBody>
                    <a:bodyPr/>
                    <a:lstStyle/>
                    <a:p>
                      <a:pPr algn="r"/>
                      <a:r>
                        <a:rPr lang="en-US" sz="1600" cap="none" spc="0" dirty="0">
                          <a:solidFill>
                            <a:schemeClr val="tx1"/>
                          </a:solidFill>
                          <a:effectLst/>
                        </a:rPr>
                        <a:t>2017</a:t>
                      </a:r>
                    </a:p>
                  </a:txBody>
                  <a:tcPr marL="0" marR="0" marT="0" marB="89145"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a:r>
                        <a:rPr lang="en-US" sz="1600" cap="none" spc="0" dirty="0">
                          <a:solidFill>
                            <a:schemeClr val="tx1"/>
                          </a:solidFill>
                        </a:rPr>
                        <a:t>2194</a:t>
                      </a:r>
                    </a:p>
                  </a:txBody>
                  <a:tcPr marL="0" marR="0" marT="0" marB="89145"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834771560"/>
                  </a:ext>
                </a:extLst>
              </a:tr>
              <a:tr h="362522">
                <a:tc>
                  <a:txBody>
                    <a:bodyPr/>
                    <a:lstStyle/>
                    <a:p>
                      <a:pPr algn="r"/>
                      <a:r>
                        <a:rPr lang="en-US" sz="1600" cap="none" spc="0" dirty="0">
                          <a:solidFill>
                            <a:schemeClr val="tx1"/>
                          </a:solidFill>
                          <a:effectLst/>
                        </a:rPr>
                        <a:t>2010</a:t>
                      </a:r>
                    </a:p>
                  </a:txBody>
                  <a:tcPr marL="0" marR="0" marT="0" marB="89145"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a:r>
                        <a:rPr lang="en-US" sz="1600" cap="none" spc="0" dirty="0">
                          <a:solidFill>
                            <a:schemeClr val="tx1"/>
                          </a:solidFill>
                        </a:rPr>
                        <a:t>2167</a:t>
                      </a:r>
                    </a:p>
                  </a:txBody>
                  <a:tcPr marL="0" marR="0" marT="0" marB="89145"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780204532"/>
                  </a:ext>
                </a:extLst>
              </a:tr>
              <a:tr h="362522">
                <a:tc>
                  <a:txBody>
                    <a:bodyPr/>
                    <a:lstStyle/>
                    <a:p>
                      <a:pPr algn="r"/>
                      <a:r>
                        <a:rPr lang="en-US" sz="1600" cap="none" spc="0" dirty="0">
                          <a:solidFill>
                            <a:schemeClr val="tx1"/>
                          </a:solidFill>
                          <a:effectLst/>
                        </a:rPr>
                        <a:t>2016</a:t>
                      </a:r>
                    </a:p>
                  </a:txBody>
                  <a:tcPr marL="0" marR="0" marT="0" marB="89145"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a:r>
                        <a:rPr lang="en-US" sz="1600" cap="none" spc="0" dirty="0">
                          <a:solidFill>
                            <a:schemeClr val="tx1"/>
                          </a:solidFill>
                        </a:rPr>
                        <a:t>2073</a:t>
                      </a:r>
                    </a:p>
                  </a:txBody>
                  <a:tcPr marL="0" marR="0" marT="0" marB="89145"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032109633"/>
                  </a:ext>
                </a:extLst>
              </a:tr>
              <a:tr h="362522">
                <a:tc>
                  <a:txBody>
                    <a:bodyPr/>
                    <a:lstStyle/>
                    <a:p>
                      <a:pPr algn="r"/>
                      <a:r>
                        <a:rPr lang="en-US" sz="1600" cap="none" spc="0" dirty="0">
                          <a:solidFill>
                            <a:schemeClr val="tx1"/>
                          </a:solidFill>
                          <a:effectLst/>
                        </a:rPr>
                        <a:t>2012</a:t>
                      </a:r>
                    </a:p>
                  </a:txBody>
                  <a:tcPr marL="0" marR="0" marT="0" marB="89145"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a:r>
                        <a:rPr lang="en-US" sz="1600" cap="none" spc="0" dirty="0">
                          <a:solidFill>
                            <a:schemeClr val="tx1"/>
                          </a:solidFill>
                        </a:rPr>
                        <a:t>2012</a:t>
                      </a:r>
                    </a:p>
                  </a:txBody>
                  <a:tcPr marL="0" marR="0" marT="0" marB="89145"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783492755"/>
                  </a:ext>
                </a:extLst>
              </a:tr>
              <a:tr h="362522">
                <a:tc>
                  <a:txBody>
                    <a:bodyPr/>
                    <a:lstStyle/>
                    <a:p>
                      <a:pPr algn="r"/>
                      <a:r>
                        <a:rPr lang="en-US" sz="1600" cap="none" spc="0" dirty="0">
                          <a:solidFill>
                            <a:schemeClr val="tx1"/>
                          </a:solidFill>
                          <a:effectLst/>
                        </a:rPr>
                        <a:t>2011</a:t>
                      </a:r>
                    </a:p>
                  </a:txBody>
                  <a:tcPr marL="0" marR="0" marT="0" marB="89145" anchor="ctr">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algn="r"/>
                      <a:r>
                        <a:rPr lang="en-US" sz="1600" cap="none" spc="0" dirty="0">
                          <a:solidFill>
                            <a:schemeClr val="tx1"/>
                          </a:solidFill>
                        </a:rPr>
                        <a:t>1854</a:t>
                      </a:r>
                    </a:p>
                  </a:txBody>
                  <a:tcPr marL="0" marR="0" marT="0" marB="89145"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512627359"/>
                  </a:ext>
                </a:extLst>
              </a:tr>
              <a:tr h="362522">
                <a:tc>
                  <a:txBody>
                    <a:bodyPr/>
                    <a:lstStyle/>
                    <a:p>
                      <a:pPr algn="r"/>
                      <a:r>
                        <a:rPr lang="en-US" sz="1600" cap="none" spc="0" dirty="0">
                          <a:solidFill>
                            <a:schemeClr val="tx1"/>
                          </a:solidFill>
                          <a:effectLst/>
                        </a:rPr>
                        <a:t>2008</a:t>
                      </a:r>
                    </a:p>
                  </a:txBody>
                  <a:tcPr marL="0" marR="0" marT="0" marB="89145"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r"/>
                      <a:r>
                        <a:rPr lang="en-US" sz="1600" cap="none" spc="0" dirty="0">
                          <a:solidFill>
                            <a:schemeClr val="tx1"/>
                          </a:solidFill>
                        </a:rPr>
                        <a:t>1843</a:t>
                      </a:r>
                    </a:p>
                  </a:txBody>
                  <a:tcPr marL="0" marR="0" marT="0" marB="89145"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961976868"/>
                  </a:ext>
                </a:extLst>
              </a:tr>
              <a:tr h="362522">
                <a:tc>
                  <a:txBody>
                    <a:bodyPr/>
                    <a:lstStyle/>
                    <a:p>
                      <a:pPr algn="r"/>
                      <a:r>
                        <a:rPr lang="en-US" sz="1600" cap="none" spc="0" dirty="0">
                          <a:solidFill>
                            <a:schemeClr val="tx1"/>
                          </a:solidFill>
                          <a:effectLst/>
                        </a:rPr>
                        <a:t>2014</a:t>
                      </a:r>
                    </a:p>
                  </a:txBody>
                  <a:tcPr marL="0" marR="0" marT="0" marB="89145" anchor="ctr">
                    <a:lnL w="12700"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r"/>
                      <a:r>
                        <a:rPr lang="en-US" sz="1600" cap="none" spc="0" dirty="0">
                          <a:solidFill>
                            <a:schemeClr val="tx1"/>
                          </a:solidFill>
                        </a:rPr>
                        <a:t>1289</a:t>
                      </a:r>
                    </a:p>
                  </a:txBody>
                  <a:tcPr marL="0" marR="0" marT="0" marB="89145"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844066952"/>
                  </a:ext>
                </a:extLst>
              </a:tr>
            </a:tbl>
          </a:graphicData>
        </a:graphic>
      </p:graphicFrame>
    </p:spTree>
    <p:extLst>
      <p:ext uri="{BB962C8B-B14F-4D97-AF65-F5344CB8AC3E}">
        <p14:creationId xmlns:p14="http://schemas.microsoft.com/office/powerpoint/2010/main" val="2921821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559FE01-6D5E-A4B2-58CB-058AEAACF2BE}"/>
              </a:ext>
            </a:extLst>
          </p:cNvPr>
          <p:cNvSpPr txBox="1"/>
          <p:nvPr/>
        </p:nvSpPr>
        <p:spPr>
          <a:xfrm>
            <a:off x="950809" y="134900"/>
            <a:ext cx="9734987" cy="145405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b="1" dirty="0">
                <a:solidFill>
                  <a:schemeClr val="tx2"/>
                </a:solidFill>
                <a:latin typeface="+mj-lt"/>
                <a:ea typeface="+mj-ea"/>
                <a:cs typeface="Segoe UI Light"/>
              </a:rPr>
              <a:t>TABLE CREATE AND IMPORT DATABASE </a:t>
            </a:r>
            <a:endParaRPr lang="en-US" sz="3600" b="1" kern="1200" dirty="0">
              <a:solidFill>
                <a:schemeClr val="tx2"/>
              </a:solidFill>
              <a:latin typeface="+mj-lt"/>
              <a:ea typeface="+mj-ea"/>
              <a:cs typeface="Segoe UI Light"/>
            </a:endParaRPr>
          </a:p>
        </p:txBody>
      </p:sp>
      <p:sp>
        <p:nvSpPr>
          <p:cNvPr id="4" name="TextBox 3">
            <a:extLst>
              <a:ext uri="{FF2B5EF4-FFF2-40B4-BE49-F238E27FC236}">
                <a16:creationId xmlns:a16="http://schemas.microsoft.com/office/drawing/2014/main" id="{E2CBE3BF-466B-E7A2-8714-2E28E246C951}"/>
              </a:ext>
            </a:extLst>
          </p:cNvPr>
          <p:cNvSpPr txBox="1"/>
          <p:nvPr/>
        </p:nvSpPr>
        <p:spPr>
          <a:xfrm>
            <a:off x="804672" y="1273464"/>
            <a:ext cx="10559235" cy="495054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10000"/>
          </a:bodyPr>
          <a:lstStyle/>
          <a:p>
            <a:r>
              <a:rPr lang="en-US" dirty="0">
                <a:solidFill>
                  <a:schemeClr val="tx2"/>
                </a:solidFill>
                <a:ea typeface="+mn-lt"/>
                <a:cs typeface="+mn-lt"/>
              </a:rPr>
              <a:t>create table </a:t>
            </a:r>
            <a:r>
              <a:rPr lang="en-US" dirty="0" err="1">
                <a:solidFill>
                  <a:schemeClr val="tx2"/>
                </a:solidFill>
                <a:ea typeface="+mn-lt"/>
                <a:cs typeface="+mn-lt"/>
              </a:rPr>
              <a:t>ipl_match</a:t>
            </a:r>
            <a:r>
              <a:rPr lang="en-US" dirty="0">
                <a:solidFill>
                  <a:schemeClr val="tx2"/>
                </a:solidFill>
                <a:ea typeface="+mn-lt"/>
                <a:cs typeface="+mn-lt"/>
              </a:rPr>
              <a:t>(id </a:t>
            </a:r>
            <a:r>
              <a:rPr lang="en-US" dirty="0" err="1">
                <a:solidFill>
                  <a:schemeClr val="tx2"/>
                </a:solidFill>
                <a:ea typeface="+mn-lt"/>
                <a:cs typeface="+mn-lt"/>
              </a:rPr>
              <a:t>int,city</a:t>
            </a:r>
            <a:r>
              <a:rPr lang="en-US" dirty="0">
                <a:solidFill>
                  <a:schemeClr val="tx2"/>
                </a:solidFill>
                <a:ea typeface="+mn-lt"/>
                <a:cs typeface="+mn-lt"/>
              </a:rPr>
              <a:t> varchar(20),</a:t>
            </a:r>
            <a:r>
              <a:rPr lang="en-US" dirty="0" err="1">
                <a:solidFill>
                  <a:schemeClr val="tx2"/>
                </a:solidFill>
                <a:ea typeface="+mn-lt"/>
                <a:cs typeface="+mn-lt"/>
              </a:rPr>
              <a:t>match_date</a:t>
            </a:r>
            <a:r>
              <a:rPr lang="en-US" dirty="0">
                <a:solidFill>
                  <a:schemeClr val="tx2"/>
                </a:solidFill>
                <a:ea typeface="+mn-lt"/>
                <a:cs typeface="+mn-lt"/>
              </a:rPr>
              <a:t> </a:t>
            </a:r>
            <a:r>
              <a:rPr lang="en-US" dirty="0" err="1">
                <a:solidFill>
                  <a:schemeClr val="tx2"/>
                </a:solidFill>
                <a:ea typeface="+mn-lt"/>
                <a:cs typeface="+mn-lt"/>
              </a:rPr>
              <a:t>date,player_of_match</a:t>
            </a:r>
            <a:r>
              <a:rPr lang="en-US" dirty="0">
                <a:solidFill>
                  <a:schemeClr val="tx2"/>
                </a:solidFill>
                <a:ea typeface="+mn-lt"/>
                <a:cs typeface="+mn-lt"/>
              </a:rPr>
              <a:t> varchar(20),</a:t>
            </a:r>
            <a:endParaRPr lang="en-US" dirty="0">
              <a:solidFill>
                <a:schemeClr val="tx2"/>
              </a:solidFill>
            </a:endParaRPr>
          </a:p>
          <a:p>
            <a:r>
              <a:rPr lang="en-US" dirty="0">
                <a:solidFill>
                  <a:schemeClr val="tx2"/>
                </a:solidFill>
                <a:ea typeface="+mn-lt"/>
                <a:cs typeface="+mn-lt"/>
              </a:rPr>
              <a:t>    venue varchar(80),</a:t>
            </a:r>
            <a:r>
              <a:rPr lang="en-US" dirty="0" err="1">
                <a:solidFill>
                  <a:schemeClr val="tx2"/>
                </a:solidFill>
                <a:ea typeface="+mn-lt"/>
                <a:cs typeface="+mn-lt"/>
              </a:rPr>
              <a:t>neutral_venue</a:t>
            </a:r>
            <a:r>
              <a:rPr lang="en-US" dirty="0">
                <a:solidFill>
                  <a:schemeClr val="tx2"/>
                </a:solidFill>
                <a:ea typeface="+mn-lt"/>
                <a:cs typeface="+mn-lt"/>
              </a:rPr>
              <a:t> int,</a:t>
            </a:r>
            <a:endParaRPr lang="en-US" dirty="0">
              <a:solidFill>
                <a:schemeClr val="tx2"/>
              </a:solidFill>
            </a:endParaRPr>
          </a:p>
          <a:p>
            <a:r>
              <a:rPr lang="en-US" dirty="0">
                <a:solidFill>
                  <a:schemeClr val="tx2"/>
                </a:solidFill>
                <a:ea typeface="+mn-lt"/>
                <a:cs typeface="+mn-lt"/>
              </a:rPr>
              <a:t>    team1 varchar(30),team2 varchar(30),</a:t>
            </a:r>
            <a:r>
              <a:rPr lang="en-US" dirty="0" err="1">
                <a:solidFill>
                  <a:schemeClr val="tx2"/>
                </a:solidFill>
                <a:ea typeface="+mn-lt"/>
                <a:cs typeface="+mn-lt"/>
              </a:rPr>
              <a:t>toss_winner</a:t>
            </a:r>
            <a:r>
              <a:rPr lang="en-US" dirty="0">
                <a:solidFill>
                  <a:schemeClr val="tx2"/>
                </a:solidFill>
                <a:ea typeface="+mn-lt"/>
                <a:cs typeface="+mn-lt"/>
              </a:rPr>
              <a:t> varchar(30),</a:t>
            </a:r>
            <a:r>
              <a:rPr lang="en-US" dirty="0" err="1">
                <a:solidFill>
                  <a:schemeClr val="tx2"/>
                </a:solidFill>
                <a:ea typeface="+mn-lt"/>
                <a:cs typeface="+mn-lt"/>
              </a:rPr>
              <a:t>toss_decision</a:t>
            </a:r>
            <a:r>
              <a:rPr lang="en-US" dirty="0">
                <a:solidFill>
                  <a:schemeClr val="tx2"/>
                </a:solidFill>
                <a:ea typeface="+mn-lt"/>
                <a:cs typeface="+mn-lt"/>
              </a:rPr>
              <a:t> varchar(20),</a:t>
            </a:r>
            <a:endParaRPr lang="en-US" dirty="0">
              <a:solidFill>
                <a:schemeClr val="tx2"/>
              </a:solidFill>
            </a:endParaRPr>
          </a:p>
          <a:p>
            <a:r>
              <a:rPr lang="en-US" dirty="0">
                <a:solidFill>
                  <a:schemeClr val="tx2"/>
                </a:solidFill>
                <a:ea typeface="+mn-lt"/>
                <a:cs typeface="+mn-lt"/>
              </a:rPr>
              <a:t>    winner varchar(30),result varchar(20),</a:t>
            </a:r>
            <a:endParaRPr lang="en-US" dirty="0">
              <a:solidFill>
                <a:schemeClr val="tx2"/>
              </a:solidFill>
            </a:endParaRPr>
          </a:p>
          <a:p>
            <a:r>
              <a:rPr lang="en-US" dirty="0">
                <a:solidFill>
                  <a:schemeClr val="tx2"/>
                </a:solidFill>
                <a:ea typeface="+mn-lt"/>
                <a:cs typeface="+mn-lt"/>
              </a:rPr>
              <a:t>    </a:t>
            </a:r>
            <a:r>
              <a:rPr lang="en-US" dirty="0" err="1">
                <a:solidFill>
                  <a:schemeClr val="tx2"/>
                </a:solidFill>
                <a:ea typeface="+mn-lt"/>
                <a:cs typeface="+mn-lt"/>
              </a:rPr>
              <a:t>result_margin</a:t>
            </a:r>
            <a:r>
              <a:rPr lang="en-US" dirty="0">
                <a:solidFill>
                  <a:schemeClr val="tx2"/>
                </a:solidFill>
                <a:ea typeface="+mn-lt"/>
                <a:cs typeface="+mn-lt"/>
              </a:rPr>
              <a:t> </a:t>
            </a:r>
            <a:r>
              <a:rPr lang="en-US" dirty="0" err="1">
                <a:solidFill>
                  <a:schemeClr val="tx2"/>
                </a:solidFill>
                <a:ea typeface="+mn-lt"/>
                <a:cs typeface="+mn-lt"/>
              </a:rPr>
              <a:t>int,eliminator</a:t>
            </a:r>
            <a:r>
              <a:rPr lang="en-US" dirty="0">
                <a:solidFill>
                  <a:schemeClr val="tx2"/>
                </a:solidFill>
                <a:ea typeface="+mn-lt"/>
                <a:cs typeface="+mn-lt"/>
              </a:rPr>
              <a:t> varchar(20),method varchar(20),umpire1 varchar(50),umpire2 varchar(50)); </a:t>
            </a:r>
            <a:endParaRPr lang="en-US">
              <a:solidFill>
                <a:srgbClr val="000000"/>
              </a:solidFill>
              <a:ea typeface="+mn-lt"/>
              <a:cs typeface="+mn-lt"/>
            </a:endParaRPr>
          </a:p>
          <a:p>
            <a:endParaRPr lang="en-US">
              <a:cs typeface="Segoe UI"/>
            </a:endParaRPr>
          </a:p>
          <a:p>
            <a:r>
              <a:rPr lang="en-US" dirty="0">
                <a:solidFill>
                  <a:schemeClr val="tx2"/>
                </a:solidFill>
                <a:ea typeface="+mn-lt"/>
                <a:cs typeface="+mn-lt"/>
              </a:rPr>
              <a:t>create table </a:t>
            </a:r>
            <a:r>
              <a:rPr lang="en-US" dirty="0" err="1">
                <a:solidFill>
                  <a:schemeClr val="tx2"/>
                </a:solidFill>
                <a:ea typeface="+mn-lt"/>
                <a:cs typeface="+mn-lt"/>
              </a:rPr>
              <a:t>ipl_player_data</a:t>
            </a:r>
            <a:r>
              <a:rPr lang="en-US" dirty="0">
                <a:solidFill>
                  <a:schemeClr val="tx2"/>
                </a:solidFill>
                <a:ea typeface="+mn-lt"/>
                <a:cs typeface="+mn-lt"/>
              </a:rPr>
              <a:t>(id </a:t>
            </a:r>
            <a:r>
              <a:rPr lang="en-US" dirty="0" err="1">
                <a:solidFill>
                  <a:schemeClr val="tx2"/>
                </a:solidFill>
                <a:ea typeface="+mn-lt"/>
                <a:cs typeface="+mn-lt"/>
              </a:rPr>
              <a:t>int,inning</a:t>
            </a:r>
            <a:r>
              <a:rPr lang="en-US" dirty="0">
                <a:solidFill>
                  <a:schemeClr val="tx2"/>
                </a:solidFill>
                <a:ea typeface="+mn-lt"/>
                <a:cs typeface="+mn-lt"/>
              </a:rPr>
              <a:t> </a:t>
            </a:r>
            <a:r>
              <a:rPr lang="en-US" dirty="0" err="1">
                <a:solidFill>
                  <a:schemeClr val="tx2"/>
                </a:solidFill>
                <a:ea typeface="+mn-lt"/>
                <a:cs typeface="+mn-lt"/>
              </a:rPr>
              <a:t>int,over</a:t>
            </a:r>
            <a:r>
              <a:rPr lang="en-US" dirty="0">
                <a:solidFill>
                  <a:schemeClr val="tx2"/>
                </a:solidFill>
                <a:ea typeface="+mn-lt"/>
                <a:cs typeface="+mn-lt"/>
              </a:rPr>
              <a:t> </a:t>
            </a:r>
            <a:r>
              <a:rPr lang="en-US" dirty="0" err="1">
                <a:solidFill>
                  <a:schemeClr val="tx2"/>
                </a:solidFill>
                <a:ea typeface="+mn-lt"/>
                <a:cs typeface="+mn-lt"/>
              </a:rPr>
              <a:t>int,ball</a:t>
            </a:r>
            <a:r>
              <a:rPr lang="en-US" dirty="0">
                <a:solidFill>
                  <a:schemeClr val="tx2"/>
                </a:solidFill>
                <a:ea typeface="+mn-lt"/>
                <a:cs typeface="+mn-lt"/>
              </a:rPr>
              <a:t> </a:t>
            </a:r>
            <a:r>
              <a:rPr lang="en-US" dirty="0" err="1">
                <a:solidFill>
                  <a:schemeClr val="tx2"/>
                </a:solidFill>
                <a:ea typeface="+mn-lt"/>
                <a:cs typeface="+mn-lt"/>
              </a:rPr>
              <a:t>int,batsman</a:t>
            </a:r>
            <a:r>
              <a:rPr lang="en-US" dirty="0">
                <a:solidFill>
                  <a:schemeClr val="tx2"/>
                </a:solidFill>
                <a:ea typeface="+mn-lt"/>
                <a:cs typeface="+mn-lt"/>
              </a:rPr>
              <a:t> varchar(50),</a:t>
            </a:r>
            <a:r>
              <a:rPr lang="en-US" dirty="0" err="1">
                <a:solidFill>
                  <a:schemeClr val="tx2"/>
                </a:solidFill>
                <a:ea typeface="+mn-lt"/>
                <a:cs typeface="+mn-lt"/>
              </a:rPr>
              <a:t>non_striker</a:t>
            </a:r>
            <a:r>
              <a:rPr lang="en-US" dirty="0">
                <a:solidFill>
                  <a:schemeClr val="tx2"/>
                </a:solidFill>
                <a:ea typeface="+mn-lt"/>
                <a:cs typeface="+mn-lt"/>
              </a:rPr>
              <a:t> varchar(50),</a:t>
            </a:r>
            <a:endParaRPr lang="en-US" dirty="0">
              <a:solidFill>
                <a:schemeClr val="tx2"/>
              </a:solidFill>
            </a:endParaRPr>
          </a:p>
          <a:p>
            <a:r>
              <a:rPr lang="en-US" dirty="0">
                <a:solidFill>
                  <a:schemeClr val="tx2"/>
                </a:solidFill>
                <a:ea typeface="+mn-lt"/>
                <a:cs typeface="+mn-lt"/>
              </a:rPr>
              <a:t>    bowler varchar(50),</a:t>
            </a:r>
            <a:r>
              <a:rPr lang="en-US" dirty="0" err="1">
                <a:solidFill>
                  <a:schemeClr val="tx2"/>
                </a:solidFill>
                <a:ea typeface="+mn-lt"/>
                <a:cs typeface="+mn-lt"/>
              </a:rPr>
              <a:t>batsman_runs</a:t>
            </a:r>
            <a:r>
              <a:rPr lang="en-US" dirty="0">
                <a:solidFill>
                  <a:schemeClr val="tx2"/>
                </a:solidFill>
                <a:ea typeface="+mn-lt"/>
                <a:cs typeface="+mn-lt"/>
              </a:rPr>
              <a:t> </a:t>
            </a:r>
            <a:r>
              <a:rPr lang="en-US" dirty="0" err="1">
                <a:solidFill>
                  <a:schemeClr val="tx2"/>
                </a:solidFill>
                <a:ea typeface="+mn-lt"/>
                <a:cs typeface="+mn-lt"/>
              </a:rPr>
              <a:t>int,extra_runs</a:t>
            </a:r>
            <a:r>
              <a:rPr lang="en-US" dirty="0">
                <a:solidFill>
                  <a:schemeClr val="tx2"/>
                </a:solidFill>
                <a:ea typeface="+mn-lt"/>
                <a:cs typeface="+mn-lt"/>
              </a:rPr>
              <a:t> </a:t>
            </a:r>
            <a:r>
              <a:rPr lang="en-US" dirty="0" err="1">
                <a:solidFill>
                  <a:schemeClr val="tx2"/>
                </a:solidFill>
                <a:ea typeface="+mn-lt"/>
                <a:cs typeface="+mn-lt"/>
              </a:rPr>
              <a:t>int,total_runs</a:t>
            </a:r>
            <a:r>
              <a:rPr lang="en-US" dirty="0">
                <a:solidFill>
                  <a:schemeClr val="tx2"/>
                </a:solidFill>
                <a:ea typeface="+mn-lt"/>
                <a:cs typeface="+mn-lt"/>
              </a:rPr>
              <a:t> </a:t>
            </a:r>
            <a:r>
              <a:rPr lang="en-US" dirty="0" err="1">
                <a:solidFill>
                  <a:schemeClr val="tx2"/>
                </a:solidFill>
                <a:ea typeface="+mn-lt"/>
                <a:cs typeface="+mn-lt"/>
              </a:rPr>
              <a:t>int,is_wicket</a:t>
            </a:r>
            <a:r>
              <a:rPr lang="en-US" dirty="0">
                <a:solidFill>
                  <a:schemeClr val="tx2"/>
                </a:solidFill>
                <a:ea typeface="+mn-lt"/>
                <a:cs typeface="+mn-lt"/>
              </a:rPr>
              <a:t> int,</a:t>
            </a:r>
            <a:endParaRPr lang="en-US" dirty="0">
              <a:solidFill>
                <a:schemeClr val="tx2"/>
              </a:solidFill>
            </a:endParaRPr>
          </a:p>
          <a:p>
            <a:r>
              <a:rPr lang="en-US" dirty="0">
                <a:solidFill>
                  <a:schemeClr val="tx2"/>
                </a:solidFill>
                <a:ea typeface="+mn-lt"/>
                <a:cs typeface="+mn-lt"/>
              </a:rPr>
              <a:t>    </a:t>
            </a:r>
            <a:r>
              <a:rPr lang="en-US" dirty="0" err="1">
                <a:solidFill>
                  <a:schemeClr val="tx2"/>
                </a:solidFill>
                <a:ea typeface="+mn-lt"/>
                <a:cs typeface="+mn-lt"/>
              </a:rPr>
              <a:t>dismissal_kind</a:t>
            </a:r>
            <a:r>
              <a:rPr lang="en-US" dirty="0">
                <a:solidFill>
                  <a:schemeClr val="tx2"/>
                </a:solidFill>
                <a:ea typeface="+mn-lt"/>
                <a:cs typeface="+mn-lt"/>
              </a:rPr>
              <a:t> varchar(50),</a:t>
            </a:r>
            <a:r>
              <a:rPr lang="en-US" dirty="0" err="1">
                <a:solidFill>
                  <a:schemeClr val="tx2"/>
                </a:solidFill>
                <a:ea typeface="+mn-lt"/>
                <a:cs typeface="+mn-lt"/>
              </a:rPr>
              <a:t>player_dismissed</a:t>
            </a:r>
            <a:r>
              <a:rPr lang="en-US" dirty="0">
                <a:solidFill>
                  <a:schemeClr val="tx2"/>
                </a:solidFill>
                <a:ea typeface="+mn-lt"/>
                <a:cs typeface="+mn-lt"/>
              </a:rPr>
              <a:t> varchar(50),    </a:t>
            </a:r>
            <a:endParaRPr lang="en-US"/>
          </a:p>
          <a:p>
            <a:r>
              <a:rPr lang="en-US" dirty="0">
                <a:solidFill>
                  <a:schemeClr val="tx2"/>
                </a:solidFill>
                <a:ea typeface="+mn-lt"/>
                <a:cs typeface="+mn-lt"/>
              </a:rPr>
              <a:t>    fielder varchar(50),</a:t>
            </a:r>
            <a:r>
              <a:rPr lang="en-US" dirty="0" err="1">
                <a:solidFill>
                  <a:schemeClr val="tx2"/>
                </a:solidFill>
                <a:ea typeface="+mn-lt"/>
                <a:cs typeface="+mn-lt"/>
              </a:rPr>
              <a:t>extras_type</a:t>
            </a:r>
            <a:r>
              <a:rPr lang="en-US" dirty="0">
                <a:solidFill>
                  <a:schemeClr val="tx2"/>
                </a:solidFill>
                <a:ea typeface="+mn-lt"/>
                <a:cs typeface="+mn-lt"/>
              </a:rPr>
              <a:t> varchar(50),</a:t>
            </a:r>
            <a:r>
              <a:rPr lang="en-US" dirty="0" err="1">
                <a:solidFill>
                  <a:schemeClr val="tx2"/>
                </a:solidFill>
                <a:ea typeface="+mn-lt"/>
                <a:cs typeface="+mn-lt"/>
              </a:rPr>
              <a:t>batting_team</a:t>
            </a:r>
            <a:r>
              <a:rPr lang="en-US" dirty="0">
                <a:solidFill>
                  <a:schemeClr val="tx2"/>
                </a:solidFill>
                <a:ea typeface="+mn-lt"/>
                <a:cs typeface="+mn-lt"/>
              </a:rPr>
              <a:t> varchar(50),</a:t>
            </a:r>
            <a:r>
              <a:rPr lang="en-US" dirty="0" err="1">
                <a:solidFill>
                  <a:schemeClr val="tx2"/>
                </a:solidFill>
                <a:ea typeface="+mn-lt"/>
                <a:cs typeface="+mn-lt"/>
              </a:rPr>
              <a:t>bowling_team</a:t>
            </a:r>
            <a:r>
              <a:rPr lang="en-US" dirty="0">
                <a:solidFill>
                  <a:schemeClr val="tx2"/>
                </a:solidFill>
                <a:ea typeface="+mn-lt"/>
                <a:cs typeface="+mn-lt"/>
              </a:rPr>
              <a:t> varchar(50)</a:t>
            </a:r>
            <a:endParaRPr lang="en-US" dirty="0">
              <a:solidFill>
                <a:schemeClr val="tx2"/>
              </a:solidFill>
            </a:endParaRPr>
          </a:p>
          <a:p>
            <a:r>
              <a:rPr lang="en-US" dirty="0">
                <a:solidFill>
                  <a:schemeClr val="tx2"/>
                </a:solidFill>
                <a:ea typeface="+mn-lt"/>
                <a:cs typeface="+mn-lt"/>
              </a:rPr>
              <a:t>    );</a:t>
            </a:r>
            <a:endParaRPr lang="en-US" dirty="0">
              <a:solidFill>
                <a:schemeClr val="tx2"/>
              </a:solidFill>
            </a:endParaRPr>
          </a:p>
          <a:p>
            <a:endParaRPr lang="en-US"/>
          </a:p>
          <a:p>
            <a:r>
              <a:rPr lang="en-US" dirty="0">
                <a:solidFill>
                  <a:schemeClr val="tx2"/>
                </a:solidFill>
                <a:ea typeface="+mn-lt"/>
                <a:cs typeface="+mn-lt"/>
              </a:rPr>
              <a:t>copy </a:t>
            </a:r>
            <a:r>
              <a:rPr lang="en-US" dirty="0" err="1">
                <a:solidFill>
                  <a:schemeClr val="tx2"/>
                </a:solidFill>
                <a:ea typeface="+mn-lt"/>
                <a:cs typeface="+mn-lt"/>
              </a:rPr>
              <a:t>ipl_match</a:t>
            </a:r>
            <a:r>
              <a:rPr lang="en-US" dirty="0">
                <a:solidFill>
                  <a:schemeClr val="tx2"/>
                </a:solidFill>
                <a:ea typeface="+mn-lt"/>
                <a:cs typeface="+mn-lt"/>
              </a:rPr>
              <a:t> from 'C:\Program Files\PostgreSQL\16\data\IPL Dataset\IPL Dataset\IPL_matches.csv' csv header;</a:t>
            </a:r>
            <a:endParaRPr lang="en-US" dirty="0">
              <a:solidFill>
                <a:schemeClr val="tx2"/>
              </a:solidFill>
            </a:endParaRPr>
          </a:p>
          <a:p>
            <a:endParaRPr lang="en-US"/>
          </a:p>
          <a:p>
            <a:r>
              <a:rPr lang="en-US" dirty="0">
                <a:solidFill>
                  <a:schemeClr val="tx2"/>
                </a:solidFill>
                <a:ea typeface="+mn-lt"/>
                <a:cs typeface="+mn-lt"/>
              </a:rPr>
              <a:t>copy </a:t>
            </a:r>
            <a:r>
              <a:rPr lang="en-US" dirty="0" err="1">
                <a:solidFill>
                  <a:schemeClr val="tx2"/>
                </a:solidFill>
                <a:ea typeface="+mn-lt"/>
                <a:cs typeface="+mn-lt"/>
              </a:rPr>
              <a:t>ipl_player_data</a:t>
            </a:r>
            <a:r>
              <a:rPr lang="en-US" dirty="0">
                <a:solidFill>
                  <a:schemeClr val="tx2"/>
                </a:solidFill>
                <a:ea typeface="+mn-lt"/>
                <a:cs typeface="+mn-lt"/>
              </a:rPr>
              <a:t> from 'C:\Program Files\PostgreSQL\16\data\IPL Dataset\IPL Dataset\IPL_BALL.csv' delimiter ',' csv header;</a:t>
            </a:r>
            <a:endParaRPr lang="en-US" dirty="0">
              <a:solidFill>
                <a:schemeClr val="tx2"/>
              </a:solidFill>
            </a:endParaRPr>
          </a:p>
          <a:p>
            <a:endParaRPr lang="en-US"/>
          </a:p>
          <a:p>
            <a:r>
              <a:rPr lang="en-US" dirty="0">
                <a:solidFill>
                  <a:schemeClr val="tx2"/>
                </a:solidFill>
                <a:ea typeface="+mn-lt"/>
                <a:cs typeface="+mn-lt"/>
              </a:rPr>
              <a:t>select * from </a:t>
            </a:r>
            <a:r>
              <a:rPr lang="en-US" dirty="0" err="1">
                <a:solidFill>
                  <a:schemeClr val="tx2"/>
                </a:solidFill>
                <a:ea typeface="+mn-lt"/>
                <a:cs typeface="+mn-lt"/>
              </a:rPr>
              <a:t>ipl_match</a:t>
            </a:r>
            <a:r>
              <a:rPr lang="en-US" dirty="0">
                <a:solidFill>
                  <a:schemeClr val="tx2"/>
                </a:solidFill>
                <a:ea typeface="+mn-lt"/>
                <a:cs typeface="+mn-lt"/>
              </a:rPr>
              <a:t>;</a:t>
            </a:r>
            <a:endParaRPr lang="en-US" dirty="0">
              <a:solidFill>
                <a:schemeClr val="tx2"/>
              </a:solidFill>
            </a:endParaRPr>
          </a:p>
          <a:p>
            <a:r>
              <a:rPr lang="en-US" dirty="0">
                <a:solidFill>
                  <a:schemeClr val="tx2"/>
                </a:solidFill>
                <a:ea typeface="+mn-lt"/>
                <a:cs typeface="+mn-lt"/>
              </a:rPr>
              <a:t>select * from </a:t>
            </a:r>
            <a:r>
              <a:rPr lang="en-US" dirty="0" err="1">
                <a:solidFill>
                  <a:schemeClr val="tx2"/>
                </a:solidFill>
                <a:ea typeface="+mn-lt"/>
                <a:cs typeface="+mn-lt"/>
              </a:rPr>
              <a:t>ipl_player_data</a:t>
            </a:r>
            <a:r>
              <a:rPr lang="en-US" dirty="0">
                <a:solidFill>
                  <a:schemeClr val="tx2"/>
                </a:solidFill>
                <a:ea typeface="+mn-lt"/>
                <a:cs typeface="+mn-lt"/>
              </a:rPr>
              <a:t>;</a:t>
            </a:r>
            <a:endParaRPr lang="en-US" dirty="0">
              <a:solidFill>
                <a:schemeClr val="tx2"/>
              </a:solidFill>
            </a:endParaRPr>
          </a:p>
        </p:txBody>
      </p:sp>
      <p:grpSp>
        <p:nvGrpSpPr>
          <p:cNvPr id="45" name="Group 44">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46" name="Freeform: Shape 45">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72238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A09E647-3C82-740B-514B-E4A2B163439A}"/>
              </a:ext>
            </a:extLst>
          </p:cNvPr>
          <p:cNvSpPr>
            <a:spLocks noGrp="1"/>
          </p:cNvSpPr>
          <p:nvPr>
            <p:ph type="title"/>
          </p:nvPr>
        </p:nvSpPr>
        <p:spPr>
          <a:xfrm>
            <a:off x="630936" y="4440365"/>
            <a:ext cx="4398264" cy="1722691"/>
          </a:xfrm>
        </p:spPr>
        <p:txBody>
          <a:bodyPr vert="horz" lIns="91440" tIns="45720" rIns="91440" bIns="45720" rtlCol="0" anchor="ctr">
            <a:noAutofit/>
          </a:bodyPr>
          <a:lstStyle/>
          <a:p>
            <a:r>
              <a:rPr lang="en-US" sz="1400" dirty="0">
                <a:solidFill>
                  <a:schemeClr val="tx1"/>
                </a:solidFill>
                <a:ea typeface="+mj-lt"/>
                <a:cs typeface="+mj-lt"/>
              </a:rPr>
              <a:t>Your first priority is to get 2-3 players with high S.R who have faced at least 500 balls And to do that you have to make a list of 10 players you want to bid in the auction so that when you try to grab them in auction you should not pay the amount greater than you have in the purse for a particular player.</a:t>
            </a:r>
            <a:br>
              <a:rPr lang="en-US" sz="1400" dirty="0">
                <a:solidFill>
                  <a:schemeClr val="tx1"/>
                </a:solidFill>
                <a:latin typeface="Segoe UI"/>
                <a:cs typeface="Segoe UI Light"/>
              </a:rPr>
            </a:br>
            <a:endParaRPr lang="en-US" sz="1400">
              <a:solidFill>
                <a:schemeClr val="tx1"/>
              </a:solidFill>
              <a:latin typeface="Segoe UI"/>
              <a:cs typeface="Segoe UI Light"/>
            </a:endParaRPr>
          </a:p>
        </p:txBody>
      </p:sp>
      <p:pic>
        <p:nvPicPr>
          <p:cNvPr id="23" name="Picture 22" descr="A graph of a number of people&#10;&#10;Description automatically generated">
            <a:extLst>
              <a:ext uri="{FF2B5EF4-FFF2-40B4-BE49-F238E27FC236}">
                <a16:creationId xmlns:a16="http://schemas.microsoft.com/office/drawing/2014/main" id="{A7C71E29-56E5-3653-9A8F-DB8EC632DCC3}"/>
              </a:ext>
            </a:extLst>
          </p:cNvPr>
          <p:cNvPicPr>
            <a:picLocks noChangeAspect="1"/>
          </p:cNvPicPr>
          <p:nvPr/>
        </p:nvPicPr>
        <p:blipFill>
          <a:blip r:embed="rId2"/>
          <a:stretch>
            <a:fillRect/>
          </a:stretch>
        </p:blipFill>
        <p:spPr>
          <a:xfrm>
            <a:off x="778981" y="693726"/>
            <a:ext cx="5471160" cy="3288516"/>
          </a:xfrm>
          <a:prstGeom prst="rect">
            <a:avLst/>
          </a:prstGeom>
        </p:spPr>
      </p:pic>
      <p:sp>
        <p:nvSpPr>
          <p:cNvPr id="40"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82CAABD4-0161-5C2F-363A-AA7D509EA625}"/>
              </a:ext>
            </a:extLst>
          </p:cNvPr>
          <p:cNvSpPr>
            <a:spLocks noGrp="1"/>
          </p:cNvSpPr>
          <p:nvPr>
            <p:ph type="body" sz="quarter" idx="14"/>
          </p:nvPr>
        </p:nvSpPr>
        <p:spPr>
          <a:xfrm>
            <a:off x="5333999" y="4440365"/>
            <a:ext cx="6682956" cy="2103691"/>
          </a:xfrm>
        </p:spPr>
        <p:txBody>
          <a:bodyPr vert="horz" lIns="91440" tIns="45720" rIns="91440" bIns="45720" rtlCol="0" anchor="ctr">
            <a:normAutofit fontScale="55000" lnSpcReduction="20000"/>
          </a:bodyPr>
          <a:lstStyle/>
          <a:p>
            <a:r>
              <a:rPr lang="en-US" sz="2200" dirty="0">
                <a:solidFill>
                  <a:schemeClr val="tx1"/>
                </a:solidFill>
                <a:ea typeface="+mn-lt"/>
                <a:cs typeface="+mn-lt"/>
              </a:rPr>
              <a:t>QUERY </a:t>
            </a:r>
            <a:endParaRPr lang="en-US" sz="2200" dirty="0" err="1">
              <a:solidFill>
                <a:schemeClr val="tx1"/>
              </a:solidFill>
              <a:ea typeface="+mn-lt"/>
              <a:cs typeface="+mn-lt"/>
            </a:endParaRPr>
          </a:p>
          <a:p>
            <a:r>
              <a:rPr lang="en-US" sz="2200" dirty="0">
                <a:solidFill>
                  <a:schemeClr val="tx1"/>
                </a:solidFill>
                <a:ea typeface="+mn-lt"/>
                <a:cs typeface="+mn-lt"/>
              </a:rPr>
              <a:t>select batsman,cast(sum(batsman_runs) as float)/sum(case when extras_type!='wides' then 1 else 0 end)*100 as strike_rate from </a:t>
            </a:r>
            <a:r>
              <a:rPr lang="en-US" sz="2200" err="1">
                <a:solidFill>
                  <a:schemeClr val="tx1"/>
                </a:solidFill>
                <a:ea typeface="+mn-lt"/>
                <a:cs typeface="+mn-lt"/>
              </a:rPr>
              <a:t>ipl_player_data</a:t>
            </a:r>
            <a:r>
              <a:rPr lang="en-US" sz="2200" dirty="0">
                <a:solidFill>
                  <a:schemeClr val="tx1"/>
                </a:solidFill>
                <a:ea typeface="+mn-lt"/>
                <a:cs typeface="+mn-lt"/>
              </a:rPr>
              <a:t> where </a:t>
            </a:r>
            <a:r>
              <a:rPr lang="en-US" sz="2200" err="1">
                <a:solidFill>
                  <a:schemeClr val="tx1"/>
                </a:solidFill>
                <a:ea typeface="+mn-lt"/>
                <a:cs typeface="+mn-lt"/>
              </a:rPr>
              <a:t>extras_type</a:t>
            </a:r>
            <a:r>
              <a:rPr lang="en-US" sz="2200" dirty="0">
                <a:solidFill>
                  <a:schemeClr val="tx1"/>
                </a:solidFill>
                <a:ea typeface="+mn-lt"/>
                <a:cs typeface="+mn-lt"/>
              </a:rPr>
              <a:t>!='</a:t>
            </a:r>
            <a:r>
              <a:rPr lang="en-US" sz="2200" err="1">
                <a:solidFill>
                  <a:schemeClr val="tx1"/>
                </a:solidFill>
                <a:ea typeface="+mn-lt"/>
                <a:cs typeface="+mn-lt"/>
              </a:rPr>
              <a:t>wides</a:t>
            </a:r>
            <a:r>
              <a:rPr lang="en-US" sz="2200" dirty="0">
                <a:solidFill>
                  <a:schemeClr val="tx1"/>
                </a:solidFill>
                <a:ea typeface="+mn-lt"/>
                <a:cs typeface="+mn-lt"/>
              </a:rPr>
              <a:t>' group by batsman </a:t>
            </a:r>
            <a:endParaRPr lang="en-US">
              <a:solidFill>
                <a:schemeClr val="tx1"/>
              </a:solidFill>
              <a:cs typeface="Segoe UI"/>
            </a:endParaRPr>
          </a:p>
          <a:p>
            <a:r>
              <a:rPr lang="en-US" sz="2200" dirty="0">
                <a:solidFill>
                  <a:schemeClr val="tx1"/>
                </a:solidFill>
                <a:ea typeface="+mn-lt"/>
                <a:cs typeface="+mn-lt"/>
              </a:rPr>
              <a:t> having sum( case when </a:t>
            </a:r>
            <a:r>
              <a:rPr lang="en-US" sz="2200" err="1">
                <a:solidFill>
                  <a:schemeClr val="tx1"/>
                </a:solidFill>
                <a:ea typeface="+mn-lt"/>
                <a:cs typeface="+mn-lt"/>
              </a:rPr>
              <a:t>extras_type</a:t>
            </a:r>
            <a:r>
              <a:rPr lang="en-US" sz="2200" dirty="0">
                <a:solidFill>
                  <a:schemeClr val="tx1"/>
                </a:solidFill>
                <a:ea typeface="+mn-lt"/>
                <a:cs typeface="+mn-lt"/>
              </a:rPr>
              <a:t>!='</a:t>
            </a:r>
            <a:r>
              <a:rPr lang="en-US" sz="2200" err="1">
                <a:solidFill>
                  <a:schemeClr val="tx1"/>
                </a:solidFill>
                <a:ea typeface="+mn-lt"/>
                <a:cs typeface="+mn-lt"/>
              </a:rPr>
              <a:t>wides</a:t>
            </a:r>
            <a:r>
              <a:rPr lang="en-US" sz="2200" dirty="0">
                <a:solidFill>
                  <a:schemeClr val="tx1"/>
                </a:solidFill>
                <a:ea typeface="+mn-lt"/>
                <a:cs typeface="+mn-lt"/>
              </a:rPr>
              <a:t>' then 1 else 0 end)&gt;500 </a:t>
            </a:r>
            <a:endParaRPr lang="en-US" dirty="0">
              <a:solidFill>
                <a:schemeClr val="tx1"/>
              </a:solidFill>
              <a:ea typeface="+mn-lt"/>
              <a:cs typeface="+mn-lt"/>
            </a:endParaRPr>
          </a:p>
          <a:p>
            <a:r>
              <a:rPr lang="en-US" sz="2200" dirty="0">
                <a:solidFill>
                  <a:schemeClr val="tx1"/>
                </a:solidFill>
                <a:ea typeface="+mn-lt"/>
                <a:cs typeface="+mn-lt"/>
              </a:rPr>
              <a:t>order by </a:t>
            </a:r>
            <a:r>
              <a:rPr lang="en-US" sz="2200" dirty="0" err="1">
                <a:solidFill>
                  <a:schemeClr val="tx1"/>
                </a:solidFill>
                <a:ea typeface="+mn-lt"/>
                <a:cs typeface="+mn-lt"/>
              </a:rPr>
              <a:t>strike_rate</a:t>
            </a:r>
            <a:r>
              <a:rPr lang="en-US" sz="2200" dirty="0">
                <a:solidFill>
                  <a:schemeClr val="tx1"/>
                </a:solidFill>
                <a:ea typeface="+mn-lt"/>
                <a:cs typeface="+mn-lt"/>
              </a:rPr>
              <a:t> desc limit 10;</a:t>
            </a:r>
            <a:endParaRPr lang="en-US">
              <a:solidFill>
                <a:schemeClr val="tx1"/>
              </a:solidFill>
              <a:cs typeface="Segoe UI"/>
            </a:endParaRPr>
          </a:p>
        </p:txBody>
      </p:sp>
      <p:graphicFrame>
        <p:nvGraphicFramePr>
          <p:cNvPr id="21" name="Table 20">
            <a:extLst>
              <a:ext uri="{FF2B5EF4-FFF2-40B4-BE49-F238E27FC236}">
                <a16:creationId xmlns:a16="http://schemas.microsoft.com/office/drawing/2014/main" id="{821AAE40-BC57-90E5-EC0E-2142AE082BDD}"/>
              </a:ext>
            </a:extLst>
          </p:cNvPr>
          <p:cNvGraphicFramePr>
            <a:graphicFrameLocks noGrp="1"/>
          </p:cNvGraphicFramePr>
          <p:nvPr>
            <p:extLst>
              <p:ext uri="{D42A27DB-BD31-4B8C-83A1-F6EECF244321}">
                <p14:modId xmlns:p14="http://schemas.microsoft.com/office/powerpoint/2010/main" val="4219882219"/>
              </p:ext>
            </p:extLst>
          </p:nvPr>
        </p:nvGraphicFramePr>
        <p:xfrm>
          <a:off x="7045283" y="537754"/>
          <a:ext cx="4499188" cy="3927033"/>
        </p:xfrm>
        <a:graphic>
          <a:graphicData uri="http://schemas.openxmlformats.org/drawingml/2006/table">
            <a:tbl>
              <a:tblPr firstRow="1" bandRow="1">
                <a:noFill/>
                <a:tableStyleId>{5C22544A-7EE6-4342-B048-85BDC9FD1C3A}</a:tableStyleId>
              </a:tblPr>
              <a:tblGrid>
                <a:gridCol w="2185651">
                  <a:extLst>
                    <a:ext uri="{9D8B030D-6E8A-4147-A177-3AD203B41FA5}">
                      <a16:colId xmlns:a16="http://schemas.microsoft.com/office/drawing/2014/main" val="3987388587"/>
                    </a:ext>
                  </a:extLst>
                </a:gridCol>
                <a:gridCol w="2313537">
                  <a:extLst>
                    <a:ext uri="{9D8B030D-6E8A-4147-A177-3AD203B41FA5}">
                      <a16:colId xmlns:a16="http://schemas.microsoft.com/office/drawing/2014/main" val="3341433523"/>
                    </a:ext>
                  </a:extLst>
                </a:gridCol>
              </a:tblGrid>
              <a:tr h="357003">
                <a:tc>
                  <a:txBody>
                    <a:bodyPr/>
                    <a:lstStyle/>
                    <a:p>
                      <a:r>
                        <a:rPr lang="en-US" sz="1000" b="1" dirty="0">
                          <a:solidFill>
                            <a:srgbClr val="FFFFFF"/>
                          </a:solidFill>
                          <a:effectLst/>
                        </a:rPr>
                        <a:t>batsman</a:t>
                      </a:r>
                    </a:p>
                  </a:txBody>
                  <a:tcPr marL="147117" marR="88270" marT="88270" marB="88270" anchor="ctr">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1000" b="1" dirty="0">
                          <a:solidFill>
                            <a:srgbClr val="FFFFFF"/>
                          </a:solidFill>
                          <a:effectLst/>
                        </a:rPr>
                        <a:t>strike_rate</a:t>
                      </a:r>
                    </a:p>
                  </a:txBody>
                  <a:tcPr marL="147117" marR="88270" marT="88270" marB="88270" anchor="ctr">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2081599115"/>
                  </a:ext>
                </a:extLst>
              </a:tr>
              <a:tr h="357003">
                <a:tc>
                  <a:txBody>
                    <a:bodyPr/>
                    <a:lstStyle/>
                    <a:p>
                      <a:r>
                        <a:rPr lang="en-US" sz="1000" dirty="0">
                          <a:solidFill>
                            <a:schemeClr val="tx1">
                              <a:lumMod val="85000"/>
                              <a:lumOff val="15000"/>
                            </a:schemeClr>
                          </a:solidFill>
                          <a:effectLst/>
                        </a:rPr>
                        <a:t>AD Russell</a:t>
                      </a:r>
                    </a:p>
                  </a:txBody>
                  <a:tcPr marL="147117" marR="88270" marT="88270" marB="88270"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a:r>
                        <a:rPr lang="en-US" sz="1000" dirty="0">
                          <a:solidFill>
                            <a:schemeClr val="tx1">
                              <a:lumMod val="85000"/>
                              <a:lumOff val="15000"/>
                            </a:schemeClr>
                          </a:solidFill>
                          <a:effectLst/>
                        </a:rPr>
                        <a:t>182.3317308</a:t>
                      </a:r>
                    </a:p>
                  </a:txBody>
                  <a:tcPr marL="147117" marR="88270" marT="88270" marB="88270"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807989308"/>
                  </a:ext>
                </a:extLst>
              </a:tr>
              <a:tr h="357003">
                <a:tc>
                  <a:txBody>
                    <a:bodyPr/>
                    <a:lstStyle/>
                    <a:p>
                      <a:r>
                        <a:rPr lang="en-US" sz="1000" dirty="0">
                          <a:solidFill>
                            <a:schemeClr val="tx1">
                              <a:lumMod val="85000"/>
                              <a:lumOff val="15000"/>
                            </a:schemeClr>
                          </a:solidFill>
                          <a:effectLst/>
                        </a:rPr>
                        <a:t>SP Narine</a:t>
                      </a:r>
                    </a:p>
                  </a:txBody>
                  <a:tcPr marL="147117" marR="88270" marT="88270" marB="88270"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a:r>
                        <a:rPr lang="en-US" sz="1000" dirty="0">
                          <a:solidFill>
                            <a:schemeClr val="tx1">
                              <a:lumMod val="85000"/>
                              <a:lumOff val="15000"/>
                            </a:schemeClr>
                          </a:solidFill>
                          <a:effectLst/>
                        </a:rPr>
                        <a:t>164.2725599</a:t>
                      </a:r>
                    </a:p>
                  </a:txBody>
                  <a:tcPr marL="147117" marR="88270" marT="88270" marB="88270"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568812763"/>
                  </a:ext>
                </a:extLst>
              </a:tr>
              <a:tr h="357003">
                <a:tc>
                  <a:txBody>
                    <a:bodyPr/>
                    <a:lstStyle/>
                    <a:p>
                      <a:r>
                        <a:rPr lang="en-US" sz="1000" dirty="0">
                          <a:solidFill>
                            <a:schemeClr val="tx1">
                              <a:lumMod val="85000"/>
                              <a:lumOff val="15000"/>
                            </a:schemeClr>
                          </a:solidFill>
                          <a:effectLst/>
                        </a:rPr>
                        <a:t>HH Pandya</a:t>
                      </a:r>
                    </a:p>
                  </a:txBody>
                  <a:tcPr marL="147117" marR="88270" marT="88270" marB="88270"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a:r>
                        <a:rPr lang="en-US" sz="1000" dirty="0">
                          <a:solidFill>
                            <a:schemeClr val="tx1">
                              <a:lumMod val="85000"/>
                              <a:lumOff val="15000"/>
                            </a:schemeClr>
                          </a:solidFill>
                          <a:effectLst/>
                        </a:rPr>
                        <a:t>159.2680047</a:t>
                      </a:r>
                    </a:p>
                  </a:txBody>
                  <a:tcPr marL="147117" marR="88270" marT="88270" marB="88270"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606200656"/>
                  </a:ext>
                </a:extLst>
              </a:tr>
              <a:tr h="357003">
                <a:tc>
                  <a:txBody>
                    <a:bodyPr/>
                    <a:lstStyle/>
                    <a:p>
                      <a:r>
                        <a:rPr lang="en-US" sz="1000" dirty="0">
                          <a:solidFill>
                            <a:schemeClr val="tx1">
                              <a:lumMod val="85000"/>
                              <a:lumOff val="15000"/>
                            </a:schemeClr>
                          </a:solidFill>
                          <a:effectLst/>
                        </a:rPr>
                        <a:t>V Sehwag</a:t>
                      </a:r>
                    </a:p>
                  </a:txBody>
                  <a:tcPr marL="147117" marR="88270" marT="88270" marB="88270"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a:r>
                        <a:rPr lang="en-US" sz="1000" dirty="0">
                          <a:solidFill>
                            <a:schemeClr val="tx1">
                              <a:lumMod val="85000"/>
                              <a:lumOff val="15000"/>
                            </a:schemeClr>
                          </a:solidFill>
                          <a:effectLst/>
                        </a:rPr>
                        <a:t>155.4415954</a:t>
                      </a:r>
                    </a:p>
                  </a:txBody>
                  <a:tcPr marL="147117" marR="88270" marT="88270" marB="88270"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946558554"/>
                  </a:ext>
                </a:extLst>
              </a:tr>
              <a:tr h="357003">
                <a:tc>
                  <a:txBody>
                    <a:bodyPr/>
                    <a:lstStyle/>
                    <a:p>
                      <a:r>
                        <a:rPr lang="en-US" sz="1000" dirty="0">
                          <a:solidFill>
                            <a:schemeClr val="tx1">
                              <a:lumMod val="85000"/>
                              <a:lumOff val="15000"/>
                            </a:schemeClr>
                          </a:solidFill>
                          <a:effectLst/>
                        </a:rPr>
                        <a:t>GJ Maxwell</a:t>
                      </a:r>
                    </a:p>
                  </a:txBody>
                  <a:tcPr marL="147117" marR="88270" marT="88270" marB="88270"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a:r>
                        <a:rPr lang="en-US" sz="1000" dirty="0">
                          <a:solidFill>
                            <a:schemeClr val="tx1">
                              <a:lumMod val="85000"/>
                              <a:lumOff val="15000"/>
                            </a:schemeClr>
                          </a:solidFill>
                          <a:effectLst/>
                        </a:rPr>
                        <a:t>154.676259</a:t>
                      </a:r>
                    </a:p>
                  </a:txBody>
                  <a:tcPr marL="147117" marR="88270" marT="88270" marB="88270"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733694148"/>
                  </a:ext>
                </a:extLst>
              </a:tr>
              <a:tr h="357003">
                <a:tc>
                  <a:txBody>
                    <a:bodyPr/>
                    <a:lstStyle/>
                    <a:p>
                      <a:r>
                        <a:rPr lang="en-US" sz="1000" dirty="0">
                          <a:solidFill>
                            <a:schemeClr val="tx1">
                              <a:lumMod val="85000"/>
                              <a:lumOff val="15000"/>
                            </a:schemeClr>
                          </a:solidFill>
                          <a:effectLst/>
                        </a:rPr>
                        <a:t>RR Pant</a:t>
                      </a:r>
                    </a:p>
                  </a:txBody>
                  <a:tcPr marL="147117" marR="88270" marT="88270" marB="88270"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a:r>
                        <a:rPr lang="en-US" sz="1000" dirty="0">
                          <a:solidFill>
                            <a:schemeClr val="tx1">
                              <a:lumMod val="85000"/>
                              <a:lumOff val="15000"/>
                            </a:schemeClr>
                          </a:solidFill>
                          <a:effectLst/>
                        </a:rPr>
                        <a:t>151.9736842</a:t>
                      </a:r>
                    </a:p>
                  </a:txBody>
                  <a:tcPr marL="147117" marR="88270" marT="88270" marB="88270"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947321656"/>
                  </a:ext>
                </a:extLst>
              </a:tr>
              <a:tr h="357003">
                <a:tc>
                  <a:txBody>
                    <a:bodyPr/>
                    <a:lstStyle/>
                    <a:p>
                      <a:r>
                        <a:rPr lang="en-US" sz="1000" dirty="0">
                          <a:solidFill>
                            <a:schemeClr val="tx1">
                              <a:lumMod val="85000"/>
                              <a:lumOff val="15000"/>
                            </a:schemeClr>
                          </a:solidFill>
                          <a:effectLst/>
                        </a:rPr>
                        <a:t>AB de Villiers</a:t>
                      </a:r>
                    </a:p>
                  </a:txBody>
                  <a:tcPr marL="147117" marR="88270" marT="88270" marB="88270"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a:r>
                        <a:rPr lang="en-US" sz="1000" dirty="0">
                          <a:solidFill>
                            <a:schemeClr val="tx1">
                              <a:lumMod val="85000"/>
                              <a:lumOff val="15000"/>
                            </a:schemeClr>
                          </a:solidFill>
                          <a:effectLst/>
                        </a:rPr>
                        <a:t>151.9110276</a:t>
                      </a:r>
                    </a:p>
                  </a:txBody>
                  <a:tcPr marL="147117" marR="88270" marT="88270" marB="88270"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081417147"/>
                  </a:ext>
                </a:extLst>
              </a:tr>
              <a:tr h="357003">
                <a:tc>
                  <a:txBody>
                    <a:bodyPr/>
                    <a:lstStyle/>
                    <a:p>
                      <a:r>
                        <a:rPr lang="en-US" sz="1000" dirty="0">
                          <a:solidFill>
                            <a:schemeClr val="tx1">
                              <a:lumMod val="85000"/>
                              <a:lumOff val="15000"/>
                            </a:schemeClr>
                          </a:solidFill>
                          <a:effectLst/>
                        </a:rPr>
                        <a:t>CH Gayle</a:t>
                      </a:r>
                    </a:p>
                  </a:txBody>
                  <a:tcPr marL="147117" marR="88270" marT="88270" marB="88270"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r"/>
                      <a:r>
                        <a:rPr lang="en-US" sz="1000" dirty="0">
                          <a:solidFill>
                            <a:schemeClr val="tx1">
                              <a:lumMod val="85000"/>
                              <a:lumOff val="15000"/>
                            </a:schemeClr>
                          </a:solidFill>
                          <a:effectLst/>
                        </a:rPr>
                        <a:t>150.1100975</a:t>
                      </a:r>
                    </a:p>
                  </a:txBody>
                  <a:tcPr marL="147117" marR="88270" marT="88270" marB="88270"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4779209"/>
                  </a:ext>
                </a:extLst>
              </a:tr>
              <a:tr h="357003">
                <a:tc>
                  <a:txBody>
                    <a:bodyPr/>
                    <a:lstStyle/>
                    <a:p>
                      <a:r>
                        <a:rPr lang="en-US" sz="1000" dirty="0">
                          <a:solidFill>
                            <a:schemeClr val="tx1">
                              <a:lumMod val="85000"/>
                              <a:lumOff val="15000"/>
                            </a:schemeClr>
                          </a:solidFill>
                          <a:effectLst/>
                        </a:rPr>
                        <a:t>KA Pollard</a:t>
                      </a:r>
                    </a:p>
                  </a:txBody>
                  <a:tcPr marL="147117" marR="88270" marT="88270" marB="88270"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r"/>
                      <a:r>
                        <a:rPr lang="en-US" sz="1000" dirty="0">
                          <a:solidFill>
                            <a:schemeClr val="tx1">
                              <a:lumMod val="85000"/>
                              <a:lumOff val="15000"/>
                            </a:schemeClr>
                          </a:solidFill>
                          <a:effectLst/>
                        </a:rPr>
                        <a:t>149.8760535</a:t>
                      </a:r>
                    </a:p>
                  </a:txBody>
                  <a:tcPr marL="147117" marR="88270" marT="88270" marB="88270"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356914059"/>
                  </a:ext>
                </a:extLst>
              </a:tr>
              <a:tr h="357003">
                <a:tc>
                  <a:txBody>
                    <a:bodyPr/>
                    <a:lstStyle/>
                    <a:p>
                      <a:r>
                        <a:rPr lang="en-US" sz="1000" dirty="0">
                          <a:solidFill>
                            <a:schemeClr val="tx1">
                              <a:lumMod val="85000"/>
                              <a:lumOff val="15000"/>
                            </a:schemeClr>
                          </a:solidFill>
                          <a:effectLst/>
                        </a:rPr>
                        <a:t>JC Buttler</a:t>
                      </a:r>
                    </a:p>
                  </a:txBody>
                  <a:tcPr marL="147117" marR="88270" marT="88270" marB="88270" anchor="ctr">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r"/>
                      <a:r>
                        <a:rPr lang="en-US" sz="1000" dirty="0">
                          <a:solidFill>
                            <a:schemeClr val="tx1">
                              <a:lumMod val="85000"/>
                              <a:lumOff val="15000"/>
                            </a:schemeClr>
                          </a:solidFill>
                          <a:effectLst/>
                        </a:rPr>
                        <a:t>149.5636998</a:t>
                      </a:r>
                    </a:p>
                  </a:txBody>
                  <a:tcPr marL="147117" marR="88270" marT="88270" marB="88270" anchor="ctr">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712186951"/>
                  </a:ext>
                </a:extLst>
              </a:tr>
            </a:tbl>
          </a:graphicData>
        </a:graphic>
      </p:graphicFrame>
      <p:sp>
        <p:nvSpPr>
          <p:cNvPr id="24" name="TextBox 23">
            <a:extLst>
              <a:ext uri="{FF2B5EF4-FFF2-40B4-BE49-F238E27FC236}">
                <a16:creationId xmlns:a16="http://schemas.microsoft.com/office/drawing/2014/main" id="{3697A82D-0709-25E1-93E6-D1C06A01F8B7}"/>
              </a:ext>
            </a:extLst>
          </p:cNvPr>
          <p:cNvSpPr txBox="1"/>
          <p:nvPr/>
        </p:nvSpPr>
        <p:spPr>
          <a:xfrm>
            <a:off x="1960217" y="165652"/>
            <a:ext cx="54251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Segoe UI"/>
              </a:rPr>
              <a:t>BEST STRIKER BATSMAN</a:t>
            </a:r>
          </a:p>
        </p:txBody>
      </p:sp>
    </p:spTree>
    <p:extLst>
      <p:ext uri="{BB962C8B-B14F-4D97-AF65-F5344CB8AC3E}">
        <p14:creationId xmlns:p14="http://schemas.microsoft.com/office/powerpoint/2010/main" val="2282461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A2335D0A-21B2-4888-8B54-91B7738E34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38">
            <a:extLst>
              <a:ext uri="{FF2B5EF4-FFF2-40B4-BE49-F238E27FC236}">
                <a16:creationId xmlns:a16="http://schemas.microsoft.com/office/drawing/2014/main" id="{44409A5E-C15D-4BA0-861B-D017C2A7E6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354324" y="-3351276"/>
            <a:ext cx="5486400" cy="12188952"/>
          </a:xfrm>
          <a:prstGeom prst="rect">
            <a:avLst/>
          </a:prstGeom>
        </p:spPr>
      </p:pic>
      <p:sp>
        <p:nvSpPr>
          <p:cNvPr id="2" name="Title 1">
            <a:extLst>
              <a:ext uri="{FF2B5EF4-FFF2-40B4-BE49-F238E27FC236}">
                <a16:creationId xmlns:a16="http://schemas.microsoft.com/office/drawing/2014/main" id="{1878C243-780A-C30F-5017-194901AF8619}"/>
              </a:ext>
            </a:extLst>
          </p:cNvPr>
          <p:cNvSpPr>
            <a:spLocks noGrp="1"/>
          </p:cNvSpPr>
          <p:nvPr>
            <p:ph type="title"/>
          </p:nvPr>
        </p:nvSpPr>
        <p:spPr>
          <a:xfrm>
            <a:off x="384048" y="228918"/>
            <a:ext cx="5819527" cy="2264392"/>
          </a:xfrm>
        </p:spPr>
        <p:txBody>
          <a:bodyPr vert="horz" lIns="91440" tIns="45720" rIns="91440" bIns="45720" rtlCol="0" anchor="ctr">
            <a:normAutofit/>
          </a:bodyPr>
          <a:lstStyle/>
          <a:p>
            <a:r>
              <a:rPr lang="en-US" sz="1800" b="1" dirty="0">
                <a:solidFill>
                  <a:schemeClr val="tx1"/>
                </a:solidFill>
              </a:rPr>
              <a:t>AVERAGE STRIKE </a:t>
            </a:r>
            <a:r>
              <a:rPr lang="en-US" sz="1800" b="1" dirty="0" err="1">
                <a:solidFill>
                  <a:schemeClr val="tx1"/>
                </a:solidFill>
              </a:rPr>
              <a:t>bATSMAN</a:t>
            </a:r>
            <a:r>
              <a:rPr lang="en-US" sz="1800" b="1" dirty="0">
                <a:solidFill>
                  <a:schemeClr val="tx1"/>
                </a:solidFill>
              </a:rPr>
              <a:t> </a:t>
            </a:r>
            <a:br>
              <a:rPr lang="en-US" sz="1600" b="1" dirty="0"/>
            </a:br>
            <a:br>
              <a:rPr lang="en-US" sz="1600" b="1" dirty="0"/>
            </a:br>
            <a:r>
              <a:rPr lang="en-US" sz="1600" b="1" dirty="0">
                <a:solidFill>
                  <a:schemeClr val="tx1"/>
                </a:solidFill>
              </a:rPr>
              <a:t>Now you need to get 2-3 players with good Average who have played more than 2 </a:t>
            </a:r>
            <a:r>
              <a:rPr lang="en-US" sz="1600" b="1" dirty="0" err="1">
                <a:solidFill>
                  <a:schemeClr val="tx1"/>
                </a:solidFill>
              </a:rPr>
              <a:t>ipl</a:t>
            </a:r>
            <a:r>
              <a:rPr lang="en-US" sz="1600" b="1" dirty="0">
                <a:solidFill>
                  <a:schemeClr val="tx1"/>
                </a:solidFill>
              </a:rPr>
              <a:t> seasons. And to do that you have to make a list of 10 players you want to bid in the auction so that when you try to grab them in </a:t>
            </a:r>
            <a:r>
              <a:rPr lang="en-US" sz="1600" b="1" dirty="0" err="1">
                <a:solidFill>
                  <a:schemeClr val="tx1"/>
                </a:solidFill>
              </a:rPr>
              <a:t>auctin</a:t>
            </a:r>
            <a:r>
              <a:rPr lang="en-US" sz="1600" b="1" dirty="0">
                <a:solidFill>
                  <a:schemeClr val="tx1"/>
                </a:solidFill>
              </a:rPr>
              <a:t> you should not pay the amount greater than you have in the purse for a particular player.</a:t>
            </a:r>
            <a:br>
              <a:rPr lang="en-US" sz="1600" b="1" dirty="0"/>
            </a:br>
            <a:endParaRPr lang="en-US" sz="1600" b="1">
              <a:solidFill>
                <a:schemeClr val="tx1"/>
              </a:solidFill>
            </a:endParaRPr>
          </a:p>
        </p:txBody>
      </p:sp>
      <p:sp>
        <p:nvSpPr>
          <p:cNvPr id="3" name="Text Placeholder 2">
            <a:extLst>
              <a:ext uri="{FF2B5EF4-FFF2-40B4-BE49-F238E27FC236}">
                <a16:creationId xmlns:a16="http://schemas.microsoft.com/office/drawing/2014/main" id="{31ED9B63-1314-AC7A-9179-D95EACD2CF5A}"/>
              </a:ext>
            </a:extLst>
          </p:cNvPr>
          <p:cNvSpPr>
            <a:spLocks noGrp="1"/>
          </p:cNvSpPr>
          <p:nvPr>
            <p:ph type="body" sz="quarter" idx="14"/>
          </p:nvPr>
        </p:nvSpPr>
        <p:spPr>
          <a:xfrm>
            <a:off x="6568140" y="228917"/>
            <a:ext cx="5346491" cy="2382802"/>
          </a:xfrm>
        </p:spPr>
        <p:txBody>
          <a:bodyPr vert="horz" lIns="91440" tIns="45720" rIns="91440" bIns="45720" rtlCol="0" anchor="ctr">
            <a:normAutofit/>
          </a:bodyPr>
          <a:lstStyle/>
          <a:p>
            <a:pPr>
              <a:lnSpc>
                <a:spcPct val="90000"/>
              </a:lnSpc>
              <a:spcAft>
                <a:spcPts val="600"/>
              </a:spcAft>
            </a:pPr>
            <a:r>
              <a:rPr lang="en-US" dirty="0">
                <a:solidFill>
                  <a:schemeClr val="tx1"/>
                </a:solidFill>
              </a:rPr>
              <a:t>Query :-  select </a:t>
            </a:r>
            <a:r>
              <a:rPr lang="en-US" err="1">
                <a:solidFill>
                  <a:schemeClr val="tx1"/>
                </a:solidFill>
              </a:rPr>
              <a:t>a.batsman</a:t>
            </a:r>
            <a:r>
              <a:rPr lang="en-US" dirty="0">
                <a:solidFill>
                  <a:schemeClr val="tx1"/>
                </a:solidFill>
              </a:rPr>
              <a:t> ,(sum(</a:t>
            </a:r>
            <a:r>
              <a:rPr lang="en-US" err="1">
                <a:solidFill>
                  <a:schemeClr val="tx1"/>
                </a:solidFill>
              </a:rPr>
              <a:t>batsman_runs</a:t>
            </a:r>
            <a:r>
              <a:rPr lang="en-US" dirty="0">
                <a:solidFill>
                  <a:schemeClr val="tx1"/>
                </a:solidFill>
              </a:rPr>
              <a:t>)*1.0/sum(case when </a:t>
            </a:r>
            <a:r>
              <a:rPr lang="en-US" err="1">
                <a:solidFill>
                  <a:schemeClr val="tx1"/>
                </a:solidFill>
              </a:rPr>
              <a:t>is_wicket</a:t>
            </a:r>
            <a:r>
              <a:rPr lang="en-US" dirty="0">
                <a:solidFill>
                  <a:schemeClr val="tx1"/>
                </a:solidFill>
              </a:rPr>
              <a:t>=1 then </a:t>
            </a:r>
            <a:r>
              <a:rPr lang="en-US" err="1">
                <a:solidFill>
                  <a:schemeClr val="tx1"/>
                </a:solidFill>
              </a:rPr>
              <a:t>is_wicket</a:t>
            </a:r>
            <a:r>
              <a:rPr lang="en-US" dirty="0">
                <a:solidFill>
                  <a:schemeClr val="tx1"/>
                </a:solidFill>
              </a:rPr>
              <a:t> end)) as average from </a:t>
            </a:r>
            <a:r>
              <a:rPr lang="en-US" err="1">
                <a:solidFill>
                  <a:schemeClr val="tx1"/>
                </a:solidFill>
              </a:rPr>
              <a:t>ipl_player_data</a:t>
            </a:r>
            <a:r>
              <a:rPr lang="en-US" dirty="0">
                <a:solidFill>
                  <a:schemeClr val="tx1"/>
                </a:solidFill>
              </a:rPr>
              <a:t> as a left join </a:t>
            </a:r>
            <a:r>
              <a:rPr lang="en-US" err="1">
                <a:solidFill>
                  <a:schemeClr val="tx1"/>
                </a:solidFill>
              </a:rPr>
              <a:t>ipl_match</a:t>
            </a:r>
            <a:r>
              <a:rPr lang="en-US" dirty="0">
                <a:solidFill>
                  <a:schemeClr val="tx1"/>
                </a:solidFill>
              </a:rPr>
              <a:t> as b on a.id=b.id group by </a:t>
            </a:r>
            <a:r>
              <a:rPr lang="en-US" err="1">
                <a:solidFill>
                  <a:schemeClr val="tx1"/>
                </a:solidFill>
              </a:rPr>
              <a:t>a.batsman</a:t>
            </a:r>
            <a:r>
              <a:rPr lang="en-US" dirty="0">
                <a:solidFill>
                  <a:schemeClr val="tx1"/>
                </a:solidFill>
              </a:rPr>
              <a:t> having count(distinct(extract(year from </a:t>
            </a:r>
            <a:r>
              <a:rPr lang="en-US" err="1">
                <a:solidFill>
                  <a:schemeClr val="tx1"/>
                </a:solidFill>
              </a:rPr>
              <a:t>match_date</a:t>
            </a:r>
            <a:r>
              <a:rPr lang="en-US" dirty="0">
                <a:solidFill>
                  <a:schemeClr val="tx1"/>
                </a:solidFill>
              </a:rPr>
              <a:t>)))&gt;2 order by average desc limit 10;</a:t>
            </a:r>
            <a:endParaRPr lang="en-US" dirty="0">
              <a:solidFill>
                <a:schemeClr val="tx1"/>
              </a:solidFill>
              <a:cs typeface="Segoe UI"/>
            </a:endParaRPr>
          </a:p>
        </p:txBody>
      </p:sp>
      <p:pic>
        <p:nvPicPr>
          <p:cNvPr id="9" name="Picture 8" descr="A graph of a number of bats&#10;&#10;Description automatically generated">
            <a:extLst>
              <a:ext uri="{FF2B5EF4-FFF2-40B4-BE49-F238E27FC236}">
                <a16:creationId xmlns:a16="http://schemas.microsoft.com/office/drawing/2014/main" id="{F6855916-5C4B-396F-5A3C-F702C5C512F1}"/>
              </a:ext>
            </a:extLst>
          </p:cNvPr>
          <p:cNvPicPr>
            <a:picLocks noChangeAspect="1"/>
          </p:cNvPicPr>
          <p:nvPr/>
        </p:nvPicPr>
        <p:blipFill>
          <a:blip r:embed="rId4"/>
          <a:stretch>
            <a:fillRect/>
          </a:stretch>
        </p:blipFill>
        <p:spPr>
          <a:xfrm>
            <a:off x="502614" y="3068027"/>
            <a:ext cx="5595160" cy="3104174"/>
          </a:xfrm>
          <a:prstGeom prst="rect">
            <a:avLst/>
          </a:prstGeom>
        </p:spPr>
      </p:pic>
      <p:sp>
        <p:nvSpPr>
          <p:cNvPr id="40" name="Rectangle 39">
            <a:extLst>
              <a:ext uri="{FF2B5EF4-FFF2-40B4-BE49-F238E27FC236}">
                <a16:creationId xmlns:a16="http://schemas.microsoft.com/office/drawing/2014/main" id="{92E2D918-0F5E-4344-9C8C-FBD0ACB62B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2B6F9542-3782-6A66-2CDE-0B0B28C768A9}"/>
              </a:ext>
            </a:extLst>
          </p:cNvPr>
          <p:cNvGraphicFramePr>
            <a:graphicFrameLocks noGrp="1"/>
          </p:cNvGraphicFramePr>
          <p:nvPr>
            <p:extLst>
              <p:ext uri="{D42A27DB-BD31-4B8C-83A1-F6EECF244321}">
                <p14:modId xmlns:p14="http://schemas.microsoft.com/office/powerpoint/2010/main" val="3922589427"/>
              </p:ext>
            </p:extLst>
          </p:nvPr>
        </p:nvGraphicFramePr>
        <p:xfrm>
          <a:off x="7523661" y="3068027"/>
          <a:ext cx="4050534" cy="3104177"/>
        </p:xfrm>
        <a:graphic>
          <a:graphicData uri="http://schemas.openxmlformats.org/drawingml/2006/table">
            <a:tbl>
              <a:tblPr firstRow="1" bandRow="1">
                <a:solidFill>
                  <a:srgbClr val="404040"/>
                </a:solidFill>
                <a:tableStyleId>{5C22544A-7EE6-4342-B048-85BDC9FD1C3A}</a:tableStyleId>
              </a:tblPr>
              <a:tblGrid>
                <a:gridCol w="2253251">
                  <a:extLst>
                    <a:ext uri="{9D8B030D-6E8A-4147-A177-3AD203B41FA5}">
                      <a16:colId xmlns:a16="http://schemas.microsoft.com/office/drawing/2014/main" val="1611695717"/>
                    </a:ext>
                  </a:extLst>
                </a:gridCol>
                <a:gridCol w="1797283">
                  <a:extLst>
                    <a:ext uri="{9D8B030D-6E8A-4147-A177-3AD203B41FA5}">
                      <a16:colId xmlns:a16="http://schemas.microsoft.com/office/drawing/2014/main" val="1963491172"/>
                    </a:ext>
                  </a:extLst>
                </a:gridCol>
              </a:tblGrid>
              <a:tr h="331607">
                <a:tc>
                  <a:txBody>
                    <a:bodyPr/>
                    <a:lstStyle/>
                    <a:p>
                      <a:pPr algn="ctr"/>
                      <a:r>
                        <a:rPr lang="en-US" sz="1400" b="1" cap="none" spc="0">
                          <a:solidFill>
                            <a:schemeClr val="tx1"/>
                          </a:solidFill>
                          <a:effectLst/>
                        </a:rPr>
                        <a:t>batsman</a:t>
                      </a:r>
                    </a:p>
                  </a:txBody>
                  <a:tcPr marL="0" marR="0" marT="81596" marB="0" anchor="ctr">
                    <a:lnL w="12700" cmpd="sng">
                      <a:noFill/>
                    </a:lnL>
                    <a:lnR w="12700" cmpd="sng">
                      <a:noFill/>
                    </a:lnR>
                    <a:lnT w="19050" cap="flat" cmpd="sng" algn="ctr">
                      <a:noFill/>
                      <a:prstDash val="solid"/>
                    </a:lnT>
                    <a:lnB w="38100" cmpd="sng">
                      <a:noFill/>
                    </a:lnB>
                    <a:solidFill>
                      <a:schemeClr val="accent2"/>
                    </a:solidFill>
                  </a:tcPr>
                </a:tc>
                <a:tc>
                  <a:txBody>
                    <a:bodyPr/>
                    <a:lstStyle/>
                    <a:p>
                      <a:pPr algn="ctr"/>
                      <a:r>
                        <a:rPr lang="en-US" sz="1400" b="1" cap="none" spc="0">
                          <a:solidFill>
                            <a:schemeClr val="tx1"/>
                          </a:solidFill>
                          <a:effectLst/>
                        </a:rPr>
                        <a:t>average</a:t>
                      </a:r>
                    </a:p>
                  </a:txBody>
                  <a:tcPr marL="0" marR="0" marT="81596" marB="0"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82167775"/>
                  </a:ext>
                </a:extLst>
              </a:tr>
              <a:tr h="277257">
                <a:tc>
                  <a:txBody>
                    <a:bodyPr/>
                    <a:lstStyle/>
                    <a:p>
                      <a:pPr algn="ctr"/>
                      <a:r>
                        <a:rPr lang="en-US" sz="1100" cap="none" spc="0">
                          <a:solidFill>
                            <a:schemeClr val="bg1"/>
                          </a:solidFill>
                          <a:effectLst/>
                        </a:rPr>
                        <a:t>Iqbal Abdulla</a:t>
                      </a:r>
                    </a:p>
                  </a:txBody>
                  <a:tcPr marL="0" marR="0" marT="81596" marB="0"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algn="ctr"/>
                      <a:r>
                        <a:rPr lang="en-US" sz="1100" cap="none" spc="0">
                          <a:solidFill>
                            <a:schemeClr val="bg1"/>
                          </a:solidFill>
                          <a:effectLst/>
                        </a:rPr>
                        <a:t>88</a:t>
                      </a:r>
                    </a:p>
                  </a:txBody>
                  <a:tcPr marL="0" marR="0" marT="81596" marB="0"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2957347096"/>
                  </a:ext>
                </a:extLst>
              </a:tr>
              <a:tr h="277257">
                <a:tc>
                  <a:txBody>
                    <a:bodyPr/>
                    <a:lstStyle/>
                    <a:p>
                      <a:pPr algn="ctr"/>
                      <a:r>
                        <a:rPr lang="en-US" sz="1100" cap="none" spc="0">
                          <a:solidFill>
                            <a:schemeClr val="bg1"/>
                          </a:solidFill>
                          <a:effectLst/>
                        </a:rPr>
                        <a:t>KL Rahul</a:t>
                      </a:r>
                    </a:p>
                  </a:txBody>
                  <a:tcPr marL="0" marR="0" marT="81596"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ctr"/>
                      <a:r>
                        <a:rPr lang="en-US" sz="1100" cap="none" spc="0">
                          <a:solidFill>
                            <a:schemeClr val="bg1"/>
                          </a:solidFill>
                          <a:effectLst/>
                        </a:rPr>
                        <a:t>42.69355</a:t>
                      </a:r>
                    </a:p>
                  </a:txBody>
                  <a:tcPr marL="0" marR="0" marT="81596"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112445092"/>
                  </a:ext>
                </a:extLst>
              </a:tr>
              <a:tr h="277257">
                <a:tc>
                  <a:txBody>
                    <a:bodyPr/>
                    <a:lstStyle/>
                    <a:p>
                      <a:pPr algn="ctr"/>
                      <a:r>
                        <a:rPr lang="en-US" sz="1100" cap="none" spc="0">
                          <a:solidFill>
                            <a:schemeClr val="bg1"/>
                          </a:solidFill>
                          <a:effectLst/>
                        </a:rPr>
                        <a:t>AB de Villiers</a:t>
                      </a:r>
                    </a:p>
                  </a:txBody>
                  <a:tcPr marL="0" marR="0" marT="81596" marB="0"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ctr"/>
                      <a:r>
                        <a:rPr lang="en-US" sz="1100" cap="none" spc="0">
                          <a:solidFill>
                            <a:schemeClr val="bg1"/>
                          </a:solidFill>
                          <a:effectLst/>
                        </a:rPr>
                        <a:t>42.53509</a:t>
                      </a:r>
                    </a:p>
                  </a:txBody>
                  <a:tcPr marL="0" marR="0" marT="81596" marB="0"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1994527417"/>
                  </a:ext>
                </a:extLst>
              </a:tr>
              <a:tr h="277257">
                <a:tc>
                  <a:txBody>
                    <a:bodyPr/>
                    <a:lstStyle/>
                    <a:p>
                      <a:pPr algn="ctr"/>
                      <a:r>
                        <a:rPr lang="en-US" sz="1100" cap="none" spc="0">
                          <a:solidFill>
                            <a:schemeClr val="bg1"/>
                          </a:solidFill>
                          <a:effectLst/>
                        </a:rPr>
                        <a:t>DA Warner</a:t>
                      </a:r>
                    </a:p>
                  </a:txBody>
                  <a:tcPr marL="0" marR="0" marT="81596"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ctr"/>
                      <a:r>
                        <a:rPr lang="en-US" sz="1100" cap="none" spc="0">
                          <a:solidFill>
                            <a:schemeClr val="bg1"/>
                          </a:solidFill>
                          <a:effectLst/>
                        </a:rPr>
                        <a:t>41.69841</a:t>
                      </a:r>
                    </a:p>
                  </a:txBody>
                  <a:tcPr marL="0" marR="0" marT="81596"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995204634"/>
                  </a:ext>
                </a:extLst>
              </a:tr>
              <a:tr h="277257">
                <a:tc>
                  <a:txBody>
                    <a:bodyPr/>
                    <a:lstStyle/>
                    <a:p>
                      <a:pPr algn="ctr"/>
                      <a:r>
                        <a:rPr lang="en-US" sz="1100" cap="none" spc="0">
                          <a:solidFill>
                            <a:schemeClr val="bg1"/>
                          </a:solidFill>
                          <a:effectLst/>
                        </a:rPr>
                        <a:t>JP Duminy</a:t>
                      </a:r>
                    </a:p>
                  </a:txBody>
                  <a:tcPr marL="0" marR="0" marT="81596" marB="0"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ctr"/>
                      <a:r>
                        <a:rPr lang="en-US" sz="1100" cap="none" spc="0">
                          <a:solidFill>
                            <a:schemeClr val="bg1"/>
                          </a:solidFill>
                          <a:effectLst/>
                        </a:rPr>
                        <a:t>41.40816</a:t>
                      </a:r>
                    </a:p>
                  </a:txBody>
                  <a:tcPr marL="0" marR="0" marT="81596" marB="0"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2239332849"/>
                  </a:ext>
                </a:extLst>
              </a:tr>
              <a:tr h="277257">
                <a:tc>
                  <a:txBody>
                    <a:bodyPr/>
                    <a:lstStyle/>
                    <a:p>
                      <a:pPr algn="ctr"/>
                      <a:r>
                        <a:rPr lang="en-US" sz="1100" cap="none" spc="0">
                          <a:solidFill>
                            <a:schemeClr val="bg1"/>
                          </a:solidFill>
                          <a:effectLst/>
                        </a:rPr>
                        <a:t>CH Gayle</a:t>
                      </a:r>
                    </a:p>
                  </a:txBody>
                  <a:tcPr marL="0" marR="0" marT="81596"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ctr"/>
                      <a:r>
                        <a:rPr lang="en-US" sz="1100" cap="none" spc="0">
                          <a:solidFill>
                            <a:schemeClr val="bg1"/>
                          </a:solidFill>
                          <a:effectLst/>
                        </a:rPr>
                        <a:t>41.13793</a:t>
                      </a:r>
                    </a:p>
                  </a:txBody>
                  <a:tcPr marL="0" marR="0" marT="81596"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391793002"/>
                  </a:ext>
                </a:extLst>
              </a:tr>
              <a:tr h="277257">
                <a:tc>
                  <a:txBody>
                    <a:bodyPr/>
                    <a:lstStyle/>
                    <a:p>
                      <a:pPr algn="ctr"/>
                      <a:r>
                        <a:rPr lang="en-US" sz="1100" cap="none" spc="0">
                          <a:solidFill>
                            <a:schemeClr val="bg1"/>
                          </a:solidFill>
                          <a:effectLst/>
                        </a:rPr>
                        <a:t>ML Hayden</a:t>
                      </a:r>
                    </a:p>
                  </a:txBody>
                  <a:tcPr marL="0" marR="0" marT="81596" marB="0"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ctr"/>
                      <a:r>
                        <a:rPr lang="en-US" sz="1100" cap="none" spc="0">
                          <a:solidFill>
                            <a:schemeClr val="bg1"/>
                          </a:solidFill>
                          <a:effectLst/>
                        </a:rPr>
                        <a:t>41</a:t>
                      </a:r>
                    </a:p>
                  </a:txBody>
                  <a:tcPr marL="0" marR="0" marT="81596" marB="0"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424063222"/>
                  </a:ext>
                </a:extLst>
              </a:tr>
              <a:tr h="277257">
                <a:tc>
                  <a:txBody>
                    <a:bodyPr/>
                    <a:lstStyle/>
                    <a:p>
                      <a:pPr algn="ctr"/>
                      <a:r>
                        <a:rPr lang="en-US" sz="1100" cap="none" spc="0">
                          <a:solidFill>
                            <a:schemeClr val="bg1"/>
                          </a:solidFill>
                          <a:effectLst/>
                        </a:rPr>
                        <a:t>LMP Simmons</a:t>
                      </a:r>
                    </a:p>
                  </a:txBody>
                  <a:tcPr marL="0" marR="0" marT="81596"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ctr"/>
                      <a:r>
                        <a:rPr lang="en-US" sz="1100" cap="none" spc="0">
                          <a:solidFill>
                            <a:schemeClr val="bg1"/>
                          </a:solidFill>
                          <a:effectLst/>
                        </a:rPr>
                        <a:t>39.96296</a:t>
                      </a:r>
                    </a:p>
                  </a:txBody>
                  <a:tcPr marL="0" marR="0" marT="81596"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1008473787"/>
                  </a:ext>
                </a:extLst>
              </a:tr>
              <a:tr h="277257">
                <a:tc>
                  <a:txBody>
                    <a:bodyPr/>
                    <a:lstStyle/>
                    <a:p>
                      <a:pPr algn="ctr"/>
                      <a:r>
                        <a:rPr lang="en-US" sz="1100" cap="none" spc="0">
                          <a:solidFill>
                            <a:schemeClr val="bg1"/>
                          </a:solidFill>
                          <a:effectLst/>
                        </a:rPr>
                        <a:t>KS Williamson</a:t>
                      </a:r>
                    </a:p>
                  </a:txBody>
                  <a:tcPr marL="0" marR="0" marT="81596" marB="0"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algn="ctr"/>
                      <a:r>
                        <a:rPr lang="en-US" sz="1100" cap="none" spc="0">
                          <a:solidFill>
                            <a:schemeClr val="bg1"/>
                          </a:solidFill>
                          <a:effectLst/>
                        </a:rPr>
                        <a:t>39.4878</a:t>
                      </a:r>
                    </a:p>
                  </a:txBody>
                  <a:tcPr marL="0" marR="0" marT="81596" marB="0"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334979530"/>
                  </a:ext>
                </a:extLst>
              </a:tr>
              <a:tr h="277257">
                <a:tc>
                  <a:txBody>
                    <a:bodyPr/>
                    <a:lstStyle/>
                    <a:p>
                      <a:pPr algn="ctr"/>
                      <a:r>
                        <a:rPr lang="en-US" sz="1100" cap="none" spc="0">
                          <a:solidFill>
                            <a:schemeClr val="bg1"/>
                          </a:solidFill>
                          <a:effectLst/>
                        </a:rPr>
                        <a:t>OA Shah</a:t>
                      </a:r>
                    </a:p>
                  </a:txBody>
                  <a:tcPr marL="0" marR="0" marT="81596"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lgn="ctr"/>
                      <a:r>
                        <a:rPr lang="en-US" sz="1100" cap="none" spc="0">
                          <a:solidFill>
                            <a:schemeClr val="bg1"/>
                          </a:solidFill>
                          <a:effectLst/>
                        </a:rPr>
                        <a:t>38.92308</a:t>
                      </a:r>
                    </a:p>
                  </a:txBody>
                  <a:tcPr marL="0" marR="0" marT="81596" marB="0"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961022642"/>
                  </a:ext>
                </a:extLst>
              </a:tr>
            </a:tbl>
          </a:graphicData>
        </a:graphic>
      </p:graphicFrame>
    </p:spTree>
    <p:extLst>
      <p:ext uri="{BB962C8B-B14F-4D97-AF65-F5344CB8AC3E}">
        <p14:creationId xmlns:p14="http://schemas.microsoft.com/office/powerpoint/2010/main" val="2684674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Isosceles Triangle 4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614C8CD-B0AE-4418-3C05-E583D3DEB66D}"/>
              </a:ext>
            </a:extLst>
          </p:cNvPr>
          <p:cNvPicPr>
            <a:picLocks noChangeAspect="1"/>
          </p:cNvPicPr>
          <p:nvPr/>
        </p:nvPicPr>
        <p:blipFill>
          <a:blip r:embed="rId2"/>
          <a:stretch>
            <a:fillRect/>
          </a:stretch>
        </p:blipFill>
        <p:spPr>
          <a:xfrm>
            <a:off x="5151775" y="2436176"/>
            <a:ext cx="7043935" cy="4407344"/>
          </a:xfrm>
          <a:prstGeom prst="rect">
            <a:avLst/>
          </a:prstGeom>
        </p:spPr>
      </p:pic>
      <p:graphicFrame>
        <p:nvGraphicFramePr>
          <p:cNvPr id="10" name="Table 9">
            <a:extLst>
              <a:ext uri="{FF2B5EF4-FFF2-40B4-BE49-F238E27FC236}">
                <a16:creationId xmlns:a16="http://schemas.microsoft.com/office/drawing/2014/main" id="{DB13A50C-0E47-4A36-2136-70252C95B00E}"/>
              </a:ext>
            </a:extLst>
          </p:cNvPr>
          <p:cNvGraphicFramePr>
            <a:graphicFrameLocks noGrp="1"/>
          </p:cNvGraphicFramePr>
          <p:nvPr>
            <p:extLst>
              <p:ext uri="{D42A27DB-BD31-4B8C-83A1-F6EECF244321}">
                <p14:modId xmlns:p14="http://schemas.microsoft.com/office/powerpoint/2010/main" val="3616970141"/>
              </p:ext>
            </p:extLst>
          </p:nvPr>
        </p:nvGraphicFramePr>
        <p:xfrm>
          <a:off x="20876" y="2432136"/>
          <a:ext cx="4821840" cy="4468887"/>
        </p:xfrm>
        <a:graphic>
          <a:graphicData uri="http://schemas.openxmlformats.org/drawingml/2006/table">
            <a:tbl>
              <a:tblPr bandRow="1">
                <a:tableStyleId>{5C22544A-7EE6-4342-B048-85BDC9FD1C3A}</a:tableStyleId>
              </a:tblPr>
              <a:tblGrid>
                <a:gridCol w="1127267">
                  <a:extLst>
                    <a:ext uri="{9D8B030D-6E8A-4147-A177-3AD203B41FA5}">
                      <a16:colId xmlns:a16="http://schemas.microsoft.com/office/drawing/2014/main" val="3777694772"/>
                    </a:ext>
                  </a:extLst>
                </a:gridCol>
                <a:gridCol w="1624852">
                  <a:extLst>
                    <a:ext uri="{9D8B030D-6E8A-4147-A177-3AD203B41FA5}">
                      <a16:colId xmlns:a16="http://schemas.microsoft.com/office/drawing/2014/main" val="3059479265"/>
                    </a:ext>
                  </a:extLst>
                </a:gridCol>
                <a:gridCol w="2069721">
                  <a:extLst>
                    <a:ext uri="{9D8B030D-6E8A-4147-A177-3AD203B41FA5}">
                      <a16:colId xmlns:a16="http://schemas.microsoft.com/office/drawing/2014/main" val="3622614304"/>
                    </a:ext>
                  </a:extLst>
                </a:gridCol>
              </a:tblGrid>
              <a:tr h="576251">
                <a:tc>
                  <a:txBody>
                    <a:bodyPr/>
                    <a:lstStyle/>
                    <a:p>
                      <a:pPr algn="ctr"/>
                      <a:r>
                        <a:rPr lang="en-US" sz="1400" b="1" dirty="0">
                          <a:solidFill>
                            <a:schemeClr val="tx1"/>
                          </a:solidFill>
                          <a:effectLst/>
                        </a:rPr>
                        <a:t>batsman</a:t>
                      </a:r>
                    </a:p>
                  </a:txBody>
                  <a:tcPr marL="0" marR="0" marT="0" marB="0" anchor="ctr">
                    <a:lnL>
                      <a:noFill/>
                    </a:lnL>
                    <a:lnR>
                      <a:noFill/>
                    </a:lnR>
                    <a:lnT>
                      <a:noFill/>
                    </a:lnT>
                    <a:lnB>
                      <a:noFill/>
                    </a:lnB>
                    <a:noFill/>
                  </a:tcPr>
                </a:tc>
                <a:tc>
                  <a:txBody>
                    <a:bodyPr/>
                    <a:lstStyle/>
                    <a:p>
                      <a:pPr algn="ctr"/>
                      <a:r>
                        <a:rPr lang="en-US" sz="1400" b="1" err="1">
                          <a:solidFill>
                            <a:schemeClr val="tx1"/>
                          </a:solidFill>
                          <a:effectLst/>
                        </a:rPr>
                        <a:t>total_runs</a:t>
                      </a:r>
                      <a:endParaRPr lang="en-US" sz="1400" b="1">
                        <a:solidFill>
                          <a:schemeClr val="tx1"/>
                        </a:solidFill>
                        <a:effectLst/>
                      </a:endParaRPr>
                    </a:p>
                  </a:txBody>
                  <a:tcPr marL="0" marR="0" marT="0" marB="0" anchor="ctr">
                    <a:lnL>
                      <a:noFill/>
                    </a:lnL>
                    <a:lnR>
                      <a:noFill/>
                    </a:lnR>
                    <a:lnT>
                      <a:noFill/>
                    </a:lnT>
                    <a:lnB>
                      <a:noFill/>
                    </a:lnB>
                    <a:noFill/>
                  </a:tcPr>
                </a:tc>
                <a:tc>
                  <a:txBody>
                    <a:bodyPr/>
                    <a:lstStyle/>
                    <a:p>
                      <a:pPr algn="ctr"/>
                      <a:r>
                        <a:rPr lang="en-US" sz="1400" b="1" err="1">
                          <a:solidFill>
                            <a:schemeClr val="tx1"/>
                          </a:solidFill>
                          <a:effectLst/>
                        </a:rPr>
                        <a:t>Percentage_of_boundry</a:t>
                      </a:r>
                      <a:endParaRPr lang="en-US" sz="1400" b="1">
                        <a:solidFill>
                          <a:schemeClr val="tx1"/>
                        </a:solidFill>
                        <a:effectLst/>
                      </a:endParaRPr>
                    </a:p>
                  </a:txBody>
                  <a:tcPr marL="0" marR="0" marT="0" marB="0" anchor="ctr">
                    <a:lnL>
                      <a:noFill/>
                    </a:lnL>
                    <a:lnR>
                      <a:noFill/>
                    </a:lnR>
                    <a:lnT>
                      <a:noFill/>
                    </a:lnT>
                    <a:lnB>
                      <a:noFill/>
                    </a:lnB>
                    <a:noFill/>
                  </a:tcPr>
                </a:tc>
                <a:extLst>
                  <a:ext uri="{0D108BD9-81ED-4DB2-BD59-A6C34878D82A}">
                    <a16:rowId xmlns:a16="http://schemas.microsoft.com/office/drawing/2014/main" val="912028192"/>
                  </a:ext>
                </a:extLst>
              </a:tr>
              <a:tr h="305766">
                <a:tc>
                  <a:txBody>
                    <a:bodyPr/>
                    <a:lstStyle/>
                    <a:p>
                      <a:pPr algn="ctr"/>
                      <a:r>
                        <a:rPr lang="en-US" sz="1400" b="1" dirty="0">
                          <a:solidFill>
                            <a:schemeClr val="tx1"/>
                          </a:solidFill>
                          <a:effectLst/>
                        </a:rPr>
                        <a:t>SP Narine</a:t>
                      </a:r>
                    </a:p>
                  </a:txBody>
                  <a:tcPr marL="0" marR="0" marT="0" marB="0" anchor="ctr">
                    <a:lnL>
                      <a:noFill/>
                    </a:lnL>
                    <a:lnR>
                      <a:noFill/>
                    </a:lnR>
                    <a:lnT>
                      <a:noFill/>
                    </a:lnT>
                    <a:lnB>
                      <a:noFill/>
                    </a:lnB>
                    <a:noFill/>
                  </a:tcPr>
                </a:tc>
                <a:tc>
                  <a:txBody>
                    <a:bodyPr/>
                    <a:lstStyle/>
                    <a:p>
                      <a:pPr algn="ctr"/>
                      <a:r>
                        <a:rPr lang="en-US" sz="1400" dirty="0">
                          <a:solidFill>
                            <a:schemeClr val="tx1"/>
                          </a:solidFill>
                          <a:effectLst/>
                        </a:rPr>
                        <a:t>892</a:t>
                      </a:r>
                    </a:p>
                  </a:txBody>
                  <a:tcPr marL="0" marR="0" marT="0" marB="0" anchor="ctr">
                    <a:lnL>
                      <a:noFill/>
                    </a:lnL>
                    <a:lnR>
                      <a:noFill/>
                    </a:lnR>
                    <a:lnT>
                      <a:noFill/>
                    </a:lnT>
                    <a:lnB>
                      <a:noFill/>
                    </a:lnB>
                    <a:noFill/>
                  </a:tcPr>
                </a:tc>
                <a:tc>
                  <a:txBody>
                    <a:bodyPr/>
                    <a:lstStyle/>
                    <a:p>
                      <a:pPr algn="ctr"/>
                      <a:r>
                        <a:rPr lang="en-US" sz="1400" dirty="0">
                          <a:solidFill>
                            <a:schemeClr val="tx1"/>
                          </a:solidFill>
                          <a:effectLst/>
                        </a:rPr>
                        <a:t>81%</a:t>
                      </a:r>
                    </a:p>
                  </a:txBody>
                  <a:tcPr marL="0" marR="0" marT="0" marB="0" anchor="ctr">
                    <a:lnL>
                      <a:noFill/>
                    </a:lnL>
                    <a:lnR>
                      <a:noFill/>
                    </a:lnR>
                    <a:lnT>
                      <a:noFill/>
                    </a:lnT>
                    <a:lnB>
                      <a:noFill/>
                    </a:lnB>
                    <a:noFill/>
                  </a:tcPr>
                </a:tc>
                <a:extLst>
                  <a:ext uri="{0D108BD9-81ED-4DB2-BD59-A6C34878D82A}">
                    <a16:rowId xmlns:a16="http://schemas.microsoft.com/office/drawing/2014/main" val="2510379510"/>
                  </a:ext>
                </a:extLst>
              </a:tr>
              <a:tr h="305766">
                <a:tc>
                  <a:txBody>
                    <a:bodyPr/>
                    <a:lstStyle/>
                    <a:p>
                      <a:pPr algn="ctr"/>
                      <a:r>
                        <a:rPr lang="en-US" sz="1400" b="1" dirty="0">
                          <a:solidFill>
                            <a:schemeClr val="tx1"/>
                          </a:solidFill>
                          <a:effectLst/>
                        </a:rPr>
                        <a:t>AD Russell</a:t>
                      </a:r>
                    </a:p>
                  </a:txBody>
                  <a:tcPr marL="0" marR="0" marT="0" marB="0" anchor="ctr">
                    <a:lnL>
                      <a:noFill/>
                    </a:lnL>
                    <a:lnR>
                      <a:noFill/>
                    </a:lnR>
                    <a:lnT>
                      <a:noFill/>
                    </a:lnT>
                    <a:lnB>
                      <a:noFill/>
                    </a:lnB>
                    <a:noFill/>
                  </a:tcPr>
                </a:tc>
                <a:tc>
                  <a:txBody>
                    <a:bodyPr/>
                    <a:lstStyle/>
                    <a:p>
                      <a:pPr algn="ctr"/>
                      <a:r>
                        <a:rPr lang="en-US" sz="1400" dirty="0">
                          <a:solidFill>
                            <a:schemeClr val="tx1"/>
                          </a:solidFill>
                          <a:effectLst/>
                        </a:rPr>
                        <a:t>1517</a:t>
                      </a:r>
                    </a:p>
                  </a:txBody>
                  <a:tcPr marL="0" marR="0" marT="0" marB="0" anchor="ctr">
                    <a:lnL>
                      <a:noFill/>
                    </a:lnL>
                    <a:lnR>
                      <a:noFill/>
                    </a:lnR>
                    <a:lnT>
                      <a:noFill/>
                    </a:lnT>
                    <a:lnB>
                      <a:noFill/>
                    </a:lnB>
                    <a:noFill/>
                  </a:tcPr>
                </a:tc>
                <a:tc>
                  <a:txBody>
                    <a:bodyPr/>
                    <a:lstStyle/>
                    <a:p>
                      <a:pPr algn="ctr"/>
                      <a:r>
                        <a:rPr lang="en-US" sz="1400" dirty="0">
                          <a:solidFill>
                            <a:schemeClr val="tx1"/>
                          </a:solidFill>
                          <a:effectLst/>
                        </a:rPr>
                        <a:t>78%</a:t>
                      </a:r>
                    </a:p>
                  </a:txBody>
                  <a:tcPr marL="0" marR="0" marT="0" marB="0" anchor="ctr">
                    <a:lnL>
                      <a:noFill/>
                    </a:lnL>
                    <a:lnR>
                      <a:noFill/>
                    </a:lnR>
                    <a:lnT>
                      <a:noFill/>
                    </a:lnT>
                    <a:lnB>
                      <a:noFill/>
                    </a:lnB>
                    <a:noFill/>
                  </a:tcPr>
                </a:tc>
                <a:extLst>
                  <a:ext uri="{0D108BD9-81ED-4DB2-BD59-A6C34878D82A}">
                    <a16:rowId xmlns:a16="http://schemas.microsoft.com/office/drawing/2014/main" val="2911482110"/>
                  </a:ext>
                </a:extLst>
              </a:tr>
              <a:tr h="305766">
                <a:tc>
                  <a:txBody>
                    <a:bodyPr/>
                    <a:lstStyle/>
                    <a:p>
                      <a:pPr algn="ctr"/>
                      <a:r>
                        <a:rPr lang="en-US" sz="1400" b="1" dirty="0">
                          <a:solidFill>
                            <a:schemeClr val="tx1"/>
                          </a:solidFill>
                          <a:effectLst/>
                        </a:rPr>
                        <a:t>CH Gayle</a:t>
                      </a:r>
                    </a:p>
                  </a:txBody>
                  <a:tcPr marL="0" marR="0" marT="0" marB="0" anchor="ctr">
                    <a:lnL>
                      <a:noFill/>
                    </a:lnL>
                    <a:lnR>
                      <a:noFill/>
                    </a:lnR>
                    <a:lnT>
                      <a:noFill/>
                    </a:lnT>
                    <a:lnB>
                      <a:noFill/>
                    </a:lnB>
                    <a:noFill/>
                  </a:tcPr>
                </a:tc>
                <a:tc>
                  <a:txBody>
                    <a:bodyPr/>
                    <a:lstStyle/>
                    <a:p>
                      <a:pPr algn="ctr"/>
                      <a:r>
                        <a:rPr lang="en-US" sz="1400" dirty="0">
                          <a:solidFill>
                            <a:schemeClr val="tx1"/>
                          </a:solidFill>
                          <a:effectLst/>
                        </a:rPr>
                        <a:t>4772</a:t>
                      </a:r>
                    </a:p>
                  </a:txBody>
                  <a:tcPr marL="0" marR="0" marT="0" marB="0" anchor="ctr">
                    <a:lnL>
                      <a:noFill/>
                    </a:lnL>
                    <a:lnR>
                      <a:noFill/>
                    </a:lnR>
                    <a:lnT>
                      <a:noFill/>
                    </a:lnT>
                    <a:lnB>
                      <a:noFill/>
                    </a:lnB>
                    <a:noFill/>
                  </a:tcPr>
                </a:tc>
                <a:tc>
                  <a:txBody>
                    <a:bodyPr/>
                    <a:lstStyle/>
                    <a:p>
                      <a:pPr algn="ctr"/>
                      <a:r>
                        <a:rPr lang="en-US" sz="1400" dirty="0">
                          <a:solidFill>
                            <a:schemeClr val="tx1"/>
                          </a:solidFill>
                          <a:effectLst/>
                        </a:rPr>
                        <a:t>76%</a:t>
                      </a:r>
                    </a:p>
                  </a:txBody>
                  <a:tcPr marL="0" marR="0" marT="0" marB="0" anchor="ctr">
                    <a:lnL>
                      <a:noFill/>
                    </a:lnL>
                    <a:lnR>
                      <a:noFill/>
                    </a:lnR>
                    <a:lnT>
                      <a:noFill/>
                    </a:lnT>
                    <a:lnB>
                      <a:noFill/>
                    </a:lnB>
                    <a:noFill/>
                  </a:tcPr>
                </a:tc>
                <a:extLst>
                  <a:ext uri="{0D108BD9-81ED-4DB2-BD59-A6C34878D82A}">
                    <a16:rowId xmlns:a16="http://schemas.microsoft.com/office/drawing/2014/main" val="3289609892"/>
                  </a:ext>
                </a:extLst>
              </a:tr>
              <a:tr h="576251">
                <a:tc>
                  <a:txBody>
                    <a:bodyPr/>
                    <a:lstStyle/>
                    <a:p>
                      <a:pPr algn="ctr"/>
                      <a:r>
                        <a:rPr lang="en-US" sz="1400" b="1" dirty="0">
                          <a:solidFill>
                            <a:schemeClr val="tx1"/>
                          </a:solidFill>
                          <a:effectLst/>
                        </a:rPr>
                        <a:t>CR Brathwaite</a:t>
                      </a:r>
                    </a:p>
                  </a:txBody>
                  <a:tcPr marL="0" marR="0" marT="0" marB="0" anchor="ctr">
                    <a:lnL>
                      <a:noFill/>
                    </a:lnL>
                    <a:lnR>
                      <a:noFill/>
                    </a:lnR>
                    <a:lnT>
                      <a:noFill/>
                    </a:lnT>
                    <a:lnB>
                      <a:noFill/>
                    </a:lnB>
                    <a:noFill/>
                  </a:tcPr>
                </a:tc>
                <a:tc>
                  <a:txBody>
                    <a:bodyPr/>
                    <a:lstStyle/>
                    <a:p>
                      <a:pPr algn="ctr"/>
                      <a:r>
                        <a:rPr lang="en-US" sz="1400" dirty="0">
                          <a:solidFill>
                            <a:schemeClr val="tx1"/>
                          </a:solidFill>
                          <a:effectLst/>
                        </a:rPr>
                        <a:t>181</a:t>
                      </a:r>
                    </a:p>
                  </a:txBody>
                  <a:tcPr marL="0" marR="0" marT="0" marB="0" anchor="ctr">
                    <a:lnL>
                      <a:noFill/>
                    </a:lnL>
                    <a:lnR>
                      <a:noFill/>
                    </a:lnR>
                    <a:lnT>
                      <a:noFill/>
                    </a:lnT>
                    <a:lnB>
                      <a:noFill/>
                    </a:lnB>
                    <a:noFill/>
                  </a:tcPr>
                </a:tc>
                <a:tc>
                  <a:txBody>
                    <a:bodyPr/>
                    <a:lstStyle/>
                    <a:p>
                      <a:pPr algn="ctr"/>
                      <a:r>
                        <a:rPr lang="en-US" sz="1400" dirty="0">
                          <a:solidFill>
                            <a:schemeClr val="tx1"/>
                          </a:solidFill>
                          <a:effectLst/>
                        </a:rPr>
                        <a:t>75%</a:t>
                      </a:r>
                    </a:p>
                  </a:txBody>
                  <a:tcPr marL="0" marR="0" marT="0" marB="0" anchor="ctr">
                    <a:lnL>
                      <a:noFill/>
                    </a:lnL>
                    <a:lnR>
                      <a:noFill/>
                    </a:lnR>
                    <a:lnT>
                      <a:noFill/>
                    </a:lnT>
                    <a:lnB>
                      <a:noFill/>
                    </a:lnB>
                    <a:noFill/>
                  </a:tcPr>
                </a:tc>
                <a:extLst>
                  <a:ext uri="{0D108BD9-81ED-4DB2-BD59-A6C34878D82A}">
                    <a16:rowId xmlns:a16="http://schemas.microsoft.com/office/drawing/2014/main" val="2426118630"/>
                  </a:ext>
                </a:extLst>
              </a:tr>
              <a:tr h="305766">
                <a:tc>
                  <a:txBody>
                    <a:bodyPr/>
                    <a:lstStyle/>
                    <a:p>
                      <a:pPr algn="ctr"/>
                      <a:r>
                        <a:rPr lang="en-US" sz="1400" b="1" dirty="0">
                          <a:solidFill>
                            <a:schemeClr val="tx1"/>
                          </a:solidFill>
                          <a:effectLst/>
                        </a:rPr>
                        <a:t>ST Jayasuriya</a:t>
                      </a:r>
                    </a:p>
                  </a:txBody>
                  <a:tcPr marL="0" marR="0" marT="0" marB="0" anchor="ctr">
                    <a:lnL>
                      <a:noFill/>
                    </a:lnL>
                    <a:lnR>
                      <a:noFill/>
                    </a:lnR>
                    <a:lnT>
                      <a:noFill/>
                    </a:lnT>
                    <a:lnB>
                      <a:noFill/>
                    </a:lnB>
                    <a:noFill/>
                  </a:tcPr>
                </a:tc>
                <a:tc>
                  <a:txBody>
                    <a:bodyPr/>
                    <a:lstStyle/>
                    <a:p>
                      <a:pPr algn="ctr"/>
                      <a:r>
                        <a:rPr lang="en-US" sz="1400" dirty="0">
                          <a:solidFill>
                            <a:schemeClr val="tx1"/>
                          </a:solidFill>
                          <a:effectLst/>
                        </a:rPr>
                        <a:t>768</a:t>
                      </a:r>
                    </a:p>
                  </a:txBody>
                  <a:tcPr marL="0" marR="0" marT="0" marB="0" anchor="ctr">
                    <a:lnL>
                      <a:noFill/>
                    </a:lnL>
                    <a:lnR>
                      <a:noFill/>
                    </a:lnR>
                    <a:lnT>
                      <a:noFill/>
                    </a:lnT>
                    <a:lnB>
                      <a:noFill/>
                    </a:lnB>
                    <a:noFill/>
                  </a:tcPr>
                </a:tc>
                <a:tc>
                  <a:txBody>
                    <a:bodyPr/>
                    <a:lstStyle/>
                    <a:p>
                      <a:pPr algn="ctr"/>
                      <a:r>
                        <a:rPr lang="en-US" sz="1400" dirty="0">
                          <a:solidFill>
                            <a:schemeClr val="tx1"/>
                          </a:solidFill>
                          <a:effectLst/>
                        </a:rPr>
                        <a:t>74%</a:t>
                      </a:r>
                    </a:p>
                  </a:txBody>
                  <a:tcPr marL="0" marR="0" marT="0" marB="0" anchor="ctr">
                    <a:lnL>
                      <a:noFill/>
                    </a:lnL>
                    <a:lnR>
                      <a:noFill/>
                    </a:lnR>
                    <a:lnT>
                      <a:noFill/>
                    </a:lnT>
                    <a:lnB>
                      <a:noFill/>
                    </a:lnB>
                    <a:noFill/>
                  </a:tcPr>
                </a:tc>
                <a:extLst>
                  <a:ext uri="{0D108BD9-81ED-4DB2-BD59-A6C34878D82A}">
                    <a16:rowId xmlns:a16="http://schemas.microsoft.com/office/drawing/2014/main" val="1512653974"/>
                  </a:ext>
                </a:extLst>
              </a:tr>
              <a:tr h="305766">
                <a:tc>
                  <a:txBody>
                    <a:bodyPr/>
                    <a:lstStyle/>
                    <a:p>
                      <a:pPr algn="ctr"/>
                      <a:r>
                        <a:rPr lang="en-US" sz="1400" b="1" dirty="0">
                          <a:solidFill>
                            <a:schemeClr val="tx1"/>
                          </a:solidFill>
                          <a:effectLst/>
                        </a:rPr>
                        <a:t>BCJ Cutting</a:t>
                      </a:r>
                    </a:p>
                  </a:txBody>
                  <a:tcPr marL="0" marR="0" marT="0" marB="0" anchor="ctr">
                    <a:lnL>
                      <a:noFill/>
                    </a:lnL>
                    <a:lnR>
                      <a:noFill/>
                    </a:lnR>
                    <a:lnT>
                      <a:noFill/>
                    </a:lnT>
                    <a:lnB>
                      <a:noFill/>
                    </a:lnB>
                    <a:noFill/>
                  </a:tcPr>
                </a:tc>
                <a:tc>
                  <a:txBody>
                    <a:bodyPr/>
                    <a:lstStyle/>
                    <a:p>
                      <a:pPr algn="ctr"/>
                      <a:r>
                        <a:rPr lang="en-US" sz="1400" dirty="0">
                          <a:solidFill>
                            <a:schemeClr val="tx1"/>
                          </a:solidFill>
                          <a:effectLst/>
                        </a:rPr>
                        <a:t>238</a:t>
                      </a:r>
                    </a:p>
                  </a:txBody>
                  <a:tcPr marL="0" marR="0" marT="0" marB="0" anchor="ctr">
                    <a:lnL>
                      <a:noFill/>
                    </a:lnL>
                    <a:lnR>
                      <a:noFill/>
                    </a:lnR>
                    <a:lnT>
                      <a:noFill/>
                    </a:lnT>
                    <a:lnB>
                      <a:noFill/>
                    </a:lnB>
                    <a:noFill/>
                  </a:tcPr>
                </a:tc>
                <a:tc>
                  <a:txBody>
                    <a:bodyPr/>
                    <a:lstStyle/>
                    <a:p>
                      <a:pPr algn="ctr"/>
                      <a:r>
                        <a:rPr lang="en-US" sz="1400" dirty="0">
                          <a:solidFill>
                            <a:schemeClr val="tx1"/>
                          </a:solidFill>
                          <a:effectLst/>
                        </a:rPr>
                        <a:t>73%</a:t>
                      </a:r>
                    </a:p>
                  </a:txBody>
                  <a:tcPr marL="0" marR="0" marT="0" marB="0" anchor="ctr">
                    <a:lnL>
                      <a:noFill/>
                    </a:lnL>
                    <a:lnR>
                      <a:noFill/>
                    </a:lnR>
                    <a:lnT>
                      <a:noFill/>
                    </a:lnT>
                    <a:lnB>
                      <a:noFill/>
                    </a:lnB>
                    <a:noFill/>
                  </a:tcPr>
                </a:tc>
                <a:extLst>
                  <a:ext uri="{0D108BD9-81ED-4DB2-BD59-A6C34878D82A}">
                    <a16:rowId xmlns:a16="http://schemas.microsoft.com/office/drawing/2014/main" val="115167630"/>
                  </a:ext>
                </a:extLst>
              </a:tr>
              <a:tr h="305766">
                <a:tc>
                  <a:txBody>
                    <a:bodyPr/>
                    <a:lstStyle/>
                    <a:p>
                      <a:pPr algn="ctr"/>
                      <a:r>
                        <a:rPr lang="en-US" sz="1400" b="1" dirty="0">
                          <a:solidFill>
                            <a:schemeClr val="tx1"/>
                          </a:solidFill>
                          <a:effectLst/>
                        </a:rPr>
                        <a:t>MS </a:t>
                      </a:r>
                      <a:r>
                        <a:rPr lang="en-US" sz="1400" b="1" err="1">
                          <a:solidFill>
                            <a:schemeClr val="tx1"/>
                          </a:solidFill>
                          <a:effectLst/>
                        </a:rPr>
                        <a:t>Gony</a:t>
                      </a:r>
                      <a:endParaRPr lang="en-US" sz="1400" b="1">
                        <a:solidFill>
                          <a:schemeClr val="tx1"/>
                        </a:solidFill>
                        <a:effectLst/>
                      </a:endParaRPr>
                    </a:p>
                  </a:txBody>
                  <a:tcPr marL="0" marR="0" marT="0" marB="0" anchor="ctr">
                    <a:lnL>
                      <a:noFill/>
                    </a:lnL>
                    <a:lnR>
                      <a:noFill/>
                    </a:lnR>
                    <a:lnT>
                      <a:noFill/>
                    </a:lnT>
                    <a:lnB>
                      <a:noFill/>
                    </a:lnB>
                    <a:noFill/>
                  </a:tcPr>
                </a:tc>
                <a:tc>
                  <a:txBody>
                    <a:bodyPr/>
                    <a:lstStyle/>
                    <a:p>
                      <a:pPr algn="ctr"/>
                      <a:r>
                        <a:rPr lang="en-US" sz="1400" dirty="0">
                          <a:solidFill>
                            <a:schemeClr val="tx1"/>
                          </a:solidFill>
                          <a:effectLst/>
                        </a:rPr>
                        <a:t>99</a:t>
                      </a:r>
                    </a:p>
                  </a:txBody>
                  <a:tcPr marL="0" marR="0" marT="0" marB="0" anchor="ctr">
                    <a:lnL>
                      <a:noFill/>
                    </a:lnL>
                    <a:lnR>
                      <a:noFill/>
                    </a:lnR>
                    <a:lnT>
                      <a:noFill/>
                    </a:lnT>
                    <a:lnB>
                      <a:noFill/>
                    </a:lnB>
                    <a:noFill/>
                  </a:tcPr>
                </a:tc>
                <a:tc>
                  <a:txBody>
                    <a:bodyPr/>
                    <a:lstStyle/>
                    <a:p>
                      <a:pPr algn="ctr"/>
                      <a:r>
                        <a:rPr lang="en-US" sz="1400" dirty="0">
                          <a:solidFill>
                            <a:schemeClr val="tx1"/>
                          </a:solidFill>
                          <a:effectLst/>
                        </a:rPr>
                        <a:t>72%</a:t>
                      </a:r>
                    </a:p>
                  </a:txBody>
                  <a:tcPr marL="0" marR="0" marT="0" marB="0" anchor="ctr">
                    <a:lnL>
                      <a:noFill/>
                    </a:lnL>
                    <a:lnR>
                      <a:noFill/>
                    </a:lnR>
                    <a:lnT>
                      <a:noFill/>
                    </a:lnT>
                    <a:lnB>
                      <a:noFill/>
                    </a:lnB>
                    <a:noFill/>
                  </a:tcPr>
                </a:tc>
                <a:extLst>
                  <a:ext uri="{0D108BD9-81ED-4DB2-BD59-A6C34878D82A}">
                    <a16:rowId xmlns:a16="http://schemas.microsoft.com/office/drawing/2014/main" val="551644810"/>
                  </a:ext>
                </a:extLst>
              </a:tr>
              <a:tr h="305766">
                <a:tc>
                  <a:txBody>
                    <a:bodyPr/>
                    <a:lstStyle/>
                    <a:p>
                      <a:pPr algn="ctr"/>
                      <a:r>
                        <a:rPr lang="en-US" sz="1400" b="1" dirty="0">
                          <a:solidFill>
                            <a:schemeClr val="tx1"/>
                          </a:solidFill>
                          <a:effectLst/>
                        </a:rPr>
                        <a:t>KK Cooper</a:t>
                      </a:r>
                    </a:p>
                  </a:txBody>
                  <a:tcPr marL="0" marR="0" marT="0" marB="0" anchor="ctr">
                    <a:lnL>
                      <a:noFill/>
                    </a:lnL>
                    <a:lnR>
                      <a:noFill/>
                    </a:lnR>
                    <a:lnT>
                      <a:noFill/>
                    </a:lnT>
                    <a:lnB>
                      <a:noFill/>
                    </a:lnB>
                    <a:noFill/>
                  </a:tcPr>
                </a:tc>
                <a:tc>
                  <a:txBody>
                    <a:bodyPr/>
                    <a:lstStyle/>
                    <a:p>
                      <a:pPr algn="ctr"/>
                      <a:r>
                        <a:rPr lang="en-US" sz="1400" dirty="0">
                          <a:solidFill>
                            <a:schemeClr val="tx1"/>
                          </a:solidFill>
                          <a:effectLst/>
                        </a:rPr>
                        <a:t>116</a:t>
                      </a:r>
                    </a:p>
                  </a:txBody>
                  <a:tcPr marL="0" marR="0" marT="0" marB="0" anchor="ctr">
                    <a:lnL>
                      <a:noFill/>
                    </a:lnL>
                    <a:lnR>
                      <a:noFill/>
                    </a:lnR>
                    <a:lnT>
                      <a:noFill/>
                    </a:lnT>
                    <a:lnB>
                      <a:noFill/>
                    </a:lnB>
                    <a:noFill/>
                  </a:tcPr>
                </a:tc>
                <a:tc>
                  <a:txBody>
                    <a:bodyPr/>
                    <a:lstStyle/>
                    <a:p>
                      <a:pPr algn="ctr"/>
                      <a:r>
                        <a:rPr lang="en-US" sz="1400" dirty="0">
                          <a:solidFill>
                            <a:schemeClr val="tx1"/>
                          </a:solidFill>
                          <a:effectLst/>
                        </a:rPr>
                        <a:t>72%</a:t>
                      </a:r>
                    </a:p>
                  </a:txBody>
                  <a:tcPr marL="0" marR="0" marT="0" marB="0" anchor="ctr">
                    <a:lnL>
                      <a:noFill/>
                    </a:lnL>
                    <a:lnR>
                      <a:noFill/>
                    </a:lnR>
                    <a:lnT>
                      <a:noFill/>
                    </a:lnT>
                    <a:lnB>
                      <a:noFill/>
                    </a:lnB>
                    <a:noFill/>
                  </a:tcPr>
                </a:tc>
                <a:extLst>
                  <a:ext uri="{0D108BD9-81ED-4DB2-BD59-A6C34878D82A}">
                    <a16:rowId xmlns:a16="http://schemas.microsoft.com/office/drawing/2014/main" val="3617064654"/>
                  </a:ext>
                </a:extLst>
              </a:tr>
              <a:tr h="305766">
                <a:tc>
                  <a:txBody>
                    <a:bodyPr/>
                    <a:lstStyle/>
                    <a:p>
                      <a:pPr algn="ctr"/>
                      <a:r>
                        <a:rPr lang="en-US" sz="1400" b="1" dirty="0">
                          <a:solidFill>
                            <a:schemeClr val="tx1"/>
                          </a:solidFill>
                          <a:effectLst/>
                        </a:rPr>
                        <a:t>AC Gilchrist</a:t>
                      </a:r>
                    </a:p>
                  </a:txBody>
                  <a:tcPr marL="0" marR="0" marT="0" marB="0" anchor="ctr">
                    <a:lnL>
                      <a:noFill/>
                    </a:lnL>
                    <a:lnR>
                      <a:noFill/>
                    </a:lnR>
                    <a:lnT>
                      <a:noFill/>
                    </a:lnT>
                    <a:lnB>
                      <a:noFill/>
                    </a:lnB>
                    <a:noFill/>
                  </a:tcPr>
                </a:tc>
                <a:tc>
                  <a:txBody>
                    <a:bodyPr/>
                    <a:lstStyle/>
                    <a:p>
                      <a:pPr algn="ctr"/>
                      <a:r>
                        <a:rPr lang="en-US" sz="1400" dirty="0">
                          <a:solidFill>
                            <a:schemeClr val="tx1"/>
                          </a:solidFill>
                          <a:effectLst/>
                        </a:rPr>
                        <a:t>2069</a:t>
                      </a:r>
                    </a:p>
                  </a:txBody>
                  <a:tcPr marL="0" marR="0" marT="0" marB="0" anchor="ctr">
                    <a:lnL>
                      <a:noFill/>
                    </a:lnL>
                    <a:lnR>
                      <a:noFill/>
                    </a:lnR>
                    <a:lnT>
                      <a:noFill/>
                    </a:lnT>
                    <a:lnB>
                      <a:noFill/>
                    </a:lnB>
                    <a:noFill/>
                  </a:tcPr>
                </a:tc>
                <a:tc>
                  <a:txBody>
                    <a:bodyPr/>
                    <a:lstStyle/>
                    <a:p>
                      <a:pPr algn="ctr"/>
                      <a:r>
                        <a:rPr lang="en-US" sz="1400" dirty="0">
                          <a:solidFill>
                            <a:schemeClr val="tx1"/>
                          </a:solidFill>
                          <a:effectLst/>
                        </a:rPr>
                        <a:t>72%</a:t>
                      </a:r>
                    </a:p>
                  </a:txBody>
                  <a:tcPr marL="0" marR="0" marT="0" marB="0" anchor="ctr">
                    <a:lnL>
                      <a:noFill/>
                    </a:lnL>
                    <a:lnR>
                      <a:noFill/>
                    </a:lnR>
                    <a:lnT>
                      <a:noFill/>
                    </a:lnT>
                    <a:lnB>
                      <a:noFill/>
                    </a:lnB>
                    <a:noFill/>
                  </a:tcPr>
                </a:tc>
                <a:extLst>
                  <a:ext uri="{0D108BD9-81ED-4DB2-BD59-A6C34878D82A}">
                    <a16:rowId xmlns:a16="http://schemas.microsoft.com/office/drawing/2014/main" val="2340270540"/>
                  </a:ext>
                </a:extLst>
              </a:tr>
              <a:tr h="870257">
                <a:tc>
                  <a:txBody>
                    <a:bodyPr/>
                    <a:lstStyle/>
                    <a:p>
                      <a:pPr algn="ctr"/>
                      <a:r>
                        <a:rPr lang="en-US" sz="1400" b="1" dirty="0">
                          <a:solidFill>
                            <a:schemeClr val="tx1"/>
                          </a:solidFill>
                          <a:effectLst/>
                        </a:rPr>
                        <a:t>MJ McClenaghan</a:t>
                      </a:r>
                    </a:p>
                  </a:txBody>
                  <a:tcPr marL="0" marR="0" marT="0" marB="0" anchor="ctr">
                    <a:lnL>
                      <a:noFill/>
                    </a:lnL>
                    <a:lnR>
                      <a:noFill/>
                    </a:lnR>
                    <a:lnT>
                      <a:noFill/>
                    </a:lnT>
                    <a:lnB>
                      <a:noFill/>
                    </a:lnB>
                    <a:noFill/>
                  </a:tcPr>
                </a:tc>
                <a:tc>
                  <a:txBody>
                    <a:bodyPr/>
                    <a:lstStyle/>
                    <a:p>
                      <a:pPr algn="ctr"/>
                      <a:r>
                        <a:rPr lang="en-US" sz="1400" dirty="0">
                          <a:solidFill>
                            <a:schemeClr val="tx1"/>
                          </a:solidFill>
                          <a:effectLst/>
                        </a:rPr>
                        <a:t>85</a:t>
                      </a:r>
                    </a:p>
                  </a:txBody>
                  <a:tcPr marL="0" marR="0" marT="0" marB="0" anchor="ctr">
                    <a:lnL>
                      <a:noFill/>
                    </a:lnL>
                    <a:lnR>
                      <a:noFill/>
                    </a:lnR>
                    <a:lnT>
                      <a:noFill/>
                    </a:lnT>
                    <a:lnB>
                      <a:noFill/>
                    </a:lnB>
                    <a:noFill/>
                  </a:tcPr>
                </a:tc>
                <a:tc>
                  <a:txBody>
                    <a:bodyPr/>
                    <a:lstStyle/>
                    <a:p>
                      <a:pPr algn="ctr"/>
                      <a:r>
                        <a:rPr lang="en-US" sz="1400" dirty="0">
                          <a:solidFill>
                            <a:schemeClr val="tx1"/>
                          </a:solidFill>
                          <a:effectLst/>
                        </a:rPr>
                        <a:t>72%</a:t>
                      </a:r>
                    </a:p>
                  </a:txBody>
                  <a:tcPr marL="0" marR="0" marT="0" marB="0" anchor="ctr">
                    <a:lnL>
                      <a:noFill/>
                    </a:lnL>
                    <a:lnR>
                      <a:noFill/>
                    </a:lnR>
                    <a:lnT>
                      <a:noFill/>
                    </a:lnT>
                    <a:lnB>
                      <a:noFill/>
                    </a:lnB>
                    <a:noFill/>
                  </a:tcPr>
                </a:tc>
                <a:extLst>
                  <a:ext uri="{0D108BD9-81ED-4DB2-BD59-A6C34878D82A}">
                    <a16:rowId xmlns:a16="http://schemas.microsoft.com/office/drawing/2014/main" val="2719569925"/>
                  </a:ext>
                </a:extLst>
              </a:tr>
            </a:tbl>
          </a:graphicData>
        </a:graphic>
      </p:graphicFrame>
      <p:sp>
        <p:nvSpPr>
          <p:cNvPr id="11" name="TextBox 10">
            <a:extLst>
              <a:ext uri="{FF2B5EF4-FFF2-40B4-BE49-F238E27FC236}">
                <a16:creationId xmlns:a16="http://schemas.microsoft.com/office/drawing/2014/main" id="{37766E64-1EC7-2A47-2E4B-415F5D54B2FA}"/>
              </a:ext>
            </a:extLst>
          </p:cNvPr>
          <p:cNvSpPr txBox="1"/>
          <p:nvPr/>
        </p:nvSpPr>
        <p:spPr>
          <a:xfrm>
            <a:off x="4445314" y="287528"/>
            <a:ext cx="43921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cs typeface="Segoe UI"/>
              </a:rPr>
              <a:t>HARD HITTING BATSMAN</a:t>
            </a:r>
          </a:p>
        </p:txBody>
      </p:sp>
      <p:sp>
        <p:nvSpPr>
          <p:cNvPr id="12" name="TextBox 11">
            <a:extLst>
              <a:ext uri="{FF2B5EF4-FFF2-40B4-BE49-F238E27FC236}">
                <a16:creationId xmlns:a16="http://schemas.microsoft.com/office/drawing/2014/main" id="{02F1445E-63B8-D0C8-61EE-36729D30A07F}"/>
              </a:ext>
            </a:extLst>
          </p:cNvPr>
          <p:cNvSpPr txBox="1"/>
          <p:nvPr/>
        </p:nvSpPr>
        <p:spPr>
          <a:xfrm>
            <a:off x="8304" y="656668"/>
            <a:ext cx="533684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ea typeface="+mn-lt"/>
                <a:cs typeface="+mn-lt"/>
              </a:rPr>
              <a:t>Now you need to get 2-3 Hard-hitting players who have scored most runs in boundaries and have played more the 2 </a:t>
            </a:r>
            <a:r>
              <a:rPr lang="en-US" sz="1600" b="1" err="1">
                <a:ea typeface="+mn-lt"/>
                <a:cs typeface="+mn-lt"/>
              </a:rPr>
              <a:t>ipl</a:t>
            </a:r>
            <a:r>
              <a:rPr lang="en-US" sz="1600" b="1" dirty="0">
                <a:ea typeface="+mn-lt"/>
                <a:cs typeface="+mn-lt"/>
              </a:rPr>
              <a:t> season. To do that you have to make a list of 10 players you want to bid in the auction so that when you try to grab them in auction you should not pay the amount greater than you have in the purse for a particular player.</a:t>
            </a:r>
            <a:endParaRPr lang="en-US" sz="1600" b="1">
              <a:cs typeface="Segoe UI"/>
            </a:endParaRPr>
          </a:p>
        </p:txBody>
      </p:sp>
      <p:sp>
        <p:nvSpPr>
          <p:cNvPr id="13" name="TextBox 12">
            <a:extLst>
              <a:ext uri="{FF2B5EF4-FFF2-40B4-BE49-F238E27FC236}">
                <a16:creationId xmlns:a16="http://schemas.microsoft.com/office/drawing/2014/main" id="{8211926F-FF9D-87A2-AE06-A31D99867DC0}"/>
              </a:ext>
            </a:extLst>
          </p:cNvPr>
          <p:cNvSpPr txBox="1"/>
          <p:nvPr/>
        </p:nvSpPr>
        <p:spPr>
          <a:xfrm>
            <a:off x="5611090" y="796635"/>
            <a:ext cx="6407727"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cs typeface="Segoe UI"/>
              </a:rPr>
              <a:t>QUERY:-   select</a:t>
            </a:r>
            <a:r>
              <a:rPr lang="en-US" sz="1400" b="1" dirty="0">
                <a:ea typeface="+mn-lt"/>
                <a:cs typeface="+mn-lt"/>
              </a:rPr>
              <a:t> </a:t>
            </a:r>
            <a:r>
              <a:rPr lang="en-US" sz="1400" b="1" err="1">
                <a:ea typeface="+mn-lt"/>
                <a:cs typeface="+mn-lt"/>
              </a:rPr>
              <a:t>a.batsman,sum</a:t>
            </a:r>
            <a:r>
              <a:rPr lang="en-US" sz="1400" b="1" dirty="0">
                <a:ea typeface="+mn-lt"/>
                <a:cs typeface="+mn-lt"/>
              </a:rPr>
              <a:t>(case when </a:t>
            </a:r>
            <a:r>
              <a:rPr lang="en-US" sz="1400" b="1" err="1">
                <a:ea typeface="+mn-lt"/>
                <a:cs typeface="+mn-lt"/>
              </a:rPr>
              <a:t>a.batsman_runs</a:t>
            </a:r>
            <a:r>
              <a:rPr lang="en-US" sz="1400" b="1" dirty="0">
                <a:ea typeface="+mn-lt"/>
                <a:cs typeface="+mn-lt"/>
              </a:rPr>
              <a:t> in (4,6) then 1 else 0 end) as </a:t>
            </a:r>
            <a:r>
              <a:rPr lang="en-US" sz="1400" b="1" err="1">
                <a:ea typeface="+mn-lt"/>
                <a:cs typeface="+mn-lt"/>
              </a:rPr>
              <a:t>boundaries,sum</a:t>
            </a:r>
            <a:r>
              <a:rPr lang="en-US" sz="1400" b="1" dirty="0">
                <a:ea typeface="+mn-lt"/>
                <a:cs typeface="+mn-lt"/>
              </a:rPr>
              <a:t>(</a:t>
            </a:r>
            <a:r>
              <a:rPr lang="en-US" sz="1400" b="1" err="1">
                <a:ea typeface="+mn-lt"/>
                <a:cs typeface="+mn-lt"/>
              </a:rPr>
              <a:t>a.batsman_runs</a:t>
            </a:r>
            <a:r>
              <a:rPr lang="en-US" sz="1400" b="1" dirty="0">
                <a:ea typeface="+mn-lt"/>
                <a:cs typeface="+mn-lt"/>
              </a:rPr>
              <a:t>) as </a:t>
            </a:r>
            <a:r>
              <a:rPr lang="en-US" sz="1400" b="1" err="1">
                <a:ea typeface="+mn-lt"/>
                <a:cs typeface="+mn-lt"/>
              </a:rPr>
              <a:t>total_runs</a:t>
            </a:r>
            <a:r>
              <a:rPr lang="en-US" sz="1400" b="1" dirty="0">
                <a:ea typeface="+mn-lt"/>
                <a:cs typeface="+mn-lt"/>
              </a:rPr>
              <a:t>,</a:t>
            </a:r>
            <a:endParaRPr lang="en-US" sz="1400" b="1" dirty="0">
              <a:cs typeface="Segoe UI"/>
            </a:endParaRPr>
          </a:p>
          <a:p>
            <a:r>
              <a:rPr lang="en-US" sz="1400" b="1" dirty="0">
                <a:ea typeface="+mn-lt"/>
                <a:cs typeface="+mn-lt"/>
              </a:rPr>
              <a:t>    </a:t>
            </a:r>
            <a:r>
              <a:rPr lang="en-US" sz="1400" b="1" err="1">
                <a:ea typeface="+mn-lt"/>
                <a:cs typeface="+mn-lt"/>
              </a:rPr>
              <a:t>concat</a:t>
            </a:r>
            <a:r>
              <a:rPr lang="en-US" sz="1400" b="1" dirty="0">
                <a:ea typeface="+mn-lt"/>
                <a:cs typeface="+mn-lt"/>
              </a:rPr>
              <a:t>((sum(case when </a:t>
            </a:r>
            <a:r>
              <a:rPr lang="en-US" sz="1400" b="1" err="1">
                <a:ea typeface="+mn-lt"/>
                <a:cs typeface="+mn-lt"/>
              </a:rPr>
              <a:t>a.batsman_runs</a:t>
            </a:r>
            <a:r>
              <a:rPr lang="en-US" sz="1400" b="1" dirty="0">
                <a:ea typeface="+mn-lt"/>
                <a:cs typeface="+mn-lt"/>
              </a:rPr>
              <a:t> in (4,6) then </a:t>
            </a:r>
            <a:r>
              <a:rPr lang="en-US" sz="1400" b="1" err="1">
                <a:ea typeface="+mn-lt"/>
                <a:cs typeface="+mn-lt"/>
              </a:rPr>
              <a:t>a.batsman_runs</a:t>
            </a:r>
            <a:r>
              <a:rPr lang="en-US" sz="1400" b="1" dirty="0">
                <a:ea typeface="+mn-lt"/>
                <a:cs typeface="+mn-lt"/>
              </a:rPr>
              <a:t> else 0 end)*100)/(sum(</a:t>
            </a:r>
            <a:r>
              <a:rPr lang="en-US" sz="1400" b="1" err="1">
                <a:ea typeface="+mn-lt"/>
                <a:cs typeface="+mn-lt"/>
              </a:rPr>
              <a:t>a.batsman_runs</a:t>
            </a:r>
            <a:r>
              <a:rPr lang="en-US" sz="1400" b="1" dirty="0">
                <a:ea typeface="+mn-lt"/>
                <a:cs typeface="+mn-lt"/>
              </a:rPr>
              <a:t>)),'%') as </a:t>
            </a:r>
            <a:r>
              <a:rPr lang="en-US" sz="1400" b="1" err="1">
                <a:ea typeface="+mn-lt"/>
                <a:cs typeface="+mn-lt"/>
              </a:rPr>
              <a:t>percentage_of_boundry</a:t>
            </a:r>
            <a:endParaRPr lang="en-US" sz="1400" b="1">
              <a:cs typeface="Segoe UI"/>
            </a:endParaRPr>
          </a:p>
          <a:p>
            <a:r>
              <a:rPr lang="en-US" sz="1400" b="1" dirty="0">
                <a:ea typeface="+mn-lt"/>
                <a:cs typeface="+mn-lt"/>
              </a:rPr>
              <a:t>from </a:t>
            </a:r>
            <a:r>
              <a:rPr lang="en-US" sz="1400" b="1" err="1">
                <a:ea typeface="+mn-lt"/>
                <a:cs typeface="+mn-lt"/>
              </a:rPr>
              <a:t>ipl_player_data</a:t>
            </a:r>
            <a:r>
              <a:rPr lang="en-US" sz="1400" b="1" dirty="0">
                <a:ea typeface="+mn-lt"/>
                <a:cs typeface="+mn-lt"/>
              </a:rPr>
              <a:t> as a left join </a:t>
            </a:r>
            <a:r>
              <a:rPr lang="en-US" sz="1400" b="1" err="1">
                <a:ea typeface="+mn-lt"/>
                <a:cs typeface="+mn-lt"/>
              </a:rPr>
              <a:t>ipl_match</a:t>
            </a:r>
            <a:r>
              <a:rPr lang="en-US" sz="1400" b="1" dirty="0">
                <a:ea typeface="+mn-lt"/>
                <a:cs typeface="+mn-lt"/>
              </a:rPr>
              <a:t> as b on b.id=a.id</a:t>
            </a:r>
            <a:endParaRPr lang="en-US" sz="1400" b="1" dirty="0">
              <a:cs typeface="Segoe UI"/>
            </a:endParaRPr>
          </a:p>
          <a:p>
            <a:r>
              <a:rPr lang="en-US" sz="1400" b="1" dirty="0">
                <a:ea typeface="+mn-lt"/>
                <a:cs typeface="+mn-lt"/>
              </a:rPr>
              <a:t>group by </a:t>
            </a:r>
            <a:r>
              <a:rPr lang="en-US" sz="1400" b="1" err="1">
                <a:ea typeface="+mn-lt"/>
                <a:cs typeface="+mn-lt"/>
              </a:rPr>
              <a:t>a.batsman</a:t>
            </a:r>
            <a:r>
              <a:rPr lang="en-US" sz="1400" b="1" dirty="0">
                <a:ea typeface="+mn-lt"/>
                <a:cs typeface="+mn-lt"/>
              </a:rPr>
              <a:t> having count(distinct(extract(year from </a:t>
            </a:r>
            <a:r>
              <a:rPr lang="en-US" sz="1400" b="1" err="1">
                <a:ea typeface="+mn-lt"/>
                <a:cs typeface="+mn-lt"/>
              </a:rPr>
              <a:t>match_date</a:t>
            </a:r>
            <a:r>
              <a:rPr lang="en-US" sz="1400" b="1" dirty="0">
                <a:ea typeface="+mn-lt"/>
                <a:cs typeface="+mn-lt"/>
              </a:rPr>
              <a:t>)))&gt;2 order by </a:t>
            </a:r>
            <a:r>
              <a:rPr lang="en-US" sz="1400" b="1" err="1">
                <a:ea typeface="+mn-lt"/>
                <a:cs typeface="+mn-lt"/>
              </a:rPr>
              <a:t>percentage_of_boundry</a:t>
            </a:r>
            <a:r>
              <a:rPr lang="en-US" sz="1400" b="1" dirty="0">
                <a:ea typeface="+mn-lt"/>
                <a:cs typeface="+mn-lt"/>
              </a:rPr>
              <a:t> desc limit 10;</a:t>
            </a:r>
            <a:endParaRPr lang="en-US" sz="1400" b="1" dirty="0">
              <a:cs typeface="Segoe UI"/>
            </a:endParaRPr>
          </a:p>
        </p:txBody>
      </p:sp>
    </p:spTree>
    <p:extLst>
      <p:ext uri="{BB962C8B-B14F-4D97-AF65-F5344CB8AC3E}">
        <p14:creationId xmlns:p14="http://schemas.microsoft.com/office/powerpoint/2010/main" val="186237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7DA3CD4E-EB96-10AB-AB1F-DBEF53AD7CA8}"/>
              </a:ext>
            </a:extLst>
          </p:cNvPr>
          <p:cNvPicPr>
            <a:picLocks noChangeAspect="1"/>
          </p:cNvPicPr>
          <p:nvPr/>
        </p:nvPicPr>
        <p:blipFill>
          <a:blip r:embed="rId2"/>
          <a:stretch>
            <a:fillRect/>
          </a:stretch>
        </p:blipFill>
        <p:spPr>
          <a:xfrm>
            <a:off x="6373" y="1042792"/>
            <a:ext cx="6100996" cy="3554260"/>
          </a:xfrm>
          <a:prstGeom prst="rect">
            <a:avLst/>
          </a:prstGeom>
        </p:spPr>
      </p:pic>
      <p:graphicFrame>
        <p:nvGraphicFramePr>
          <p:cNvPr id="9" name="Table 8">
            <a:extLst>
              <a:ext uri="{FF2B5EF4-FFF2-40B4-BE49-F238E27FC236}">
                <a16:creationId xmlns:a16="http://schemas.microsoft.com/office/drawing/2014/main" id="{7DC735F0-D7DE-0D3F-3883-21B435118919}"/>
              </a:ext>
            </a:extLst>
          </p:cNvPr>
          <p:cNvGraphicFramePr>
            <a:graphicFrameLocks noGrp="1"/>
          </p:cNvGraphicFramePr>
          <p:nvPr>
            <p:extLst>
              <p:ext uri="{D42A27DB-BD31-4B8C-83A1-F6EECF244321}">
                <p14:modId xmlns:p14="http://schemas.microsoft.com/office/powerpoint/2010/main" val="3499618389"/>
              </p:ext>
            </p:extLst>
          </p:nvPr>
        </p:nvGraphicFramePr>
        <p:xfrm>
          <a:off x="6934154" y="469727"/>
          <a:ext cx="5143554" cy="2682240"/>
        </p:xfrm>
        <a:graphic>
          <a:graphicData uri="http://schemas.openxmlformats.org/drawingml/2006/table">
            <a:tbl>
              <a:tblPr bandRow="1">
                <a:tableStyleId>{5C22544A-7EE6-4342-B048-85BDC9FD1C3A}</a:tableStyleId>
              </a:tblPr>
              <a:tblGrid>
                <a:gridCol w="2356826">
                  <a:extLst>
                    <a:ext uri="{9D8B030D-6E8A-4147-A177-3AD203B41FA5}">
                      <a16:colId xmlns:a16="http://schemas.microsoft.com/office/drawing/2014/main" val="4243710722"/>
                    </a:ext>
                  </a:extLst>
                </a:gridCol>
                <a:gridCol w="2786728">
                  <a:extLst>
                    <a:ext uri="{9D8B030D-6E8A-4147-A177-3AD203B41FA5}">
                      <a16:colId xmlns:a16="http://schemas.microsoft.com/office/drawing/2014/main" val="3696838811"/>
                    </a:ext>
                  </a:extLst>
                </a:gridCol>
              </a:tblGrid>
              <a:tr h="182880">
                <a:tc>
                  <a:txBody>
                    <a:bodyPr/>
                    <a:lstStyle/>
                    <a:p>
                      <a:pPr algn="ctr"/>
                      <a:r>
                        <a:rPr lang="en-US" sz="1600" dirty="0">
                          <a:solidFill>
                            <a:schemeClr val="tx1"/>
                          </a:solidFill>
                          <a:effectLst/>
                        </a:rPr>
                        <a:t>bowler</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1600" dirty="0">
                          <a:solidFill>
                            <a:schemeClr val="tx1"/>
                          </a:solidFill>
                          <a:effectLst/>
                        </a:rPr>
                        <a:t>economy</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352682419"/>
                  </a:ext>
                </a:extLst>
              </a:tr>
              <a:tr h="182880">
                <a:tc>
                  <a:txBody>
                    <a:bodyPr/>
                    <a:lstStyle/>
                    <a:p>
                      <a:pPr algn="ctr"/>
                      <a:r>
                        <a:rPr lang="en-US" sz="1600" dirty="0">
                          <a:solidFill>
                            <a:schemeClr val="tx1"/>
                          </a:solidFill>
                          <a:effectLst/>
                        </a:rPr>
                        <a:t>Rashid Khan</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1600" dirty="0">
                          <a:solidFill>
                            <a:schemeClr val="tx1"/>
                          </a:solidFill>
                        </a:rPr>
                        <a:t>6.342741935</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034291445"/>
                  </a:ext>
                </a:extLst>
              </a:tr>
              <a:tr h="182880">
                <a:tc>
                  <a:txBody>
                    <a:bodyPr/>
                    <a:lstStyle/>
                    <a:p>
                      <a:pPr algn="ctr"/>
                      <a:r>
                        <a:rPr lang="en-US" sz="1600" dirty="0">
                          <a:solidFill>
                            <a:schemeClr val="tx1"/>
                          </a:solidFill>
                          <a:effectLst/>
                        </a:rPr>
                        <a:t>A Kumble</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1600" dirty="0">
                          <a:solidFill>
                            <a:schemeClr val="tx1"/>
                          </a:solidFill>
                        </a:rPr>
                        <a:t>6.680981595</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533452824"/>
                  </a:ext>
                </a:extLst>
              </a:tr>
              <a:tr h="182880">
                <a:tc>
                  <a:txBody>
                    <a:bodyPr/>
                    <a:lstStyle/>
                    <a:p>
                      <a:pPr algn="ctr"/>
                      <a:r>
                        <a:rPr lang="en-US" sz="1600" dirty="0">
                          <a:solidFill>
                            <a:schemeClr val="tx1"/>
                          </a:solidFill>
                          <a:effectLst/>
                        </a:rPr>
                        <a:t>M Muralitharan</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1600" dirty="0">
                          <a:solidFill>
                            <a:schemeClr val="tx1"/>
                          </a:solidFill>
                        </a:rPr>
                        <a:t>6.698473282</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930102105"/>
                  </a:ext>
                </a:extLst>
              </a:tr>
              <a:tr h="182880">
                <a:tc>
                  <a:txBody>
                    <a:bodyPr/>
                    <a:lstStyle/>
                    <a:p>
                      <a:pPr algn="ctr"/>
                      <a:r>
                        <a:rPr lang="en-US" sz="1600" dirty="0">
                          <a:solidFill>
                            <a:schemeClr val="tx1"/>
                          </a:solidFill>
                          <a:effectLst/>
                        </a:rPr>
                        <a:t>DW Steyn</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1600" dirty="0">
                          <a:solidFill>
                            <a:schemeClr val="tx1"/>
                          </a:solidFill>
                        </a:rPr>
                        <a:t>6.775725594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163713483"/>
                  </a:ext>
                </a:extLst>
              </a:tr>
              <a:tr h="182880">
                <a:tc>
                  <a:txBody>
                    <a:bodyPr/>
                    <a:lstStyle/>
                    <a:p>
                      <a:pPr algn="ctr"/>
                      <a:r>
                        <a:rPr lang="en-US" sz="1600" dirty="0">
                          <a:solidFill>
                            <a:schemeClr val="tx1"/>
                          </a:solidFill>
                          <a:effectLst/>
                        </a:rPr>
                        <a:t>R Ashwin</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1600" dirty="0">
                          <a:solidFill>
                            <a:schemeClr val="tx1"/>
                          </a:solidFill>
                        </a:rPr>
                        <a:t>6.779783394</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89988811"/>
                  </a:ext>
                </a:extLst>
              </a:tr>
              <a:tr h="182880">
                <a:tc>
                  <a:txBody>
                    <a:bodyPr/>
                    <a:lstStyle/>
                    <a:p>
                      <a:pPr algn="ctr"/>
                      <a:r>
                        <a:rPr lang="en-US" sz="1600" dirty="0">
                          <a:solidFill>
                            <a:schemeClr val="tx1"/>
                          </a:solidFill>
                          <a:effectLst/>
                        </a:rPr>
                        <a:t>SP Narine</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1600" dirty="0">
                          <a:solidFill>
                            <a:schemeClr val="tx1"/>
                          </a:solidFill>
                        </a:rPr>
                        <a:t>6.825531915</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751132013"/>
                  </a:ext>
                </a:extLst>
              </a:tr>
              <a:tr h="182880">
                <a:tc>
                  <a:txBody>
                    <a:bodyPr/>
                    <a:lstStyle/>
                    <a:p>
                      <a:pPr algn="ctr"/>
                      <a:r>
                        <a:rPr lang="en-US" sz="1600" dirty="0">
                          <a:solidFill>
                            <a:schemeClr val="tx1"/>
                          </a:solidFill>
                          <a:effectLst/>
                        </a:rPr>
                        <a:t>DL Vettori</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1600" dirty="0">
                          <a:solidFill>
                            <a:schemeClr val="tx1"/>
                          </a:solidFill>
                        </a:rPr>
                        <a:t>6.876923077</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692191234"/>
                  </a:ext>
                </a:extLst>
              </a:tr>
              <a:tr h="182880">
                <a:tc>
                  <a:txBody>
                    <a:bodyPr/>
                    <a:lstStyle/>
                    <a:p>
                      <a:pPr algn="ctr"/>
                      <a:r>
                        <a:rPr lang="en-US" sz="1600" dirty="0">
                          <a:solidFill>
                            <a:schemeClr val="tx1"/>
                          </a:solidFill>
                          <a:effectLst/>
                        </a:rPr>
                        <a:t>Washington Sundar</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1600" dirty="0">
                          <a:solidFill>
                            <a:schemeClr val="tx1"/>
                          </a:solidFill>
                        </a:rPr>
                        <a:t>6.890909091</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954052441"/>
                  </a:ext>
                </a:extLst>
              </a:tr>
              <a:tr h="182880">
                <a:tc>
                  <a:txBody>
                    <a:bodyPr/>
                    <a:lstStyle/>
                    <a:p>
                      <a:pPr algn="ctr"/>
                      <a:r>
                        <a:rPr lang="en-US" sz="1600" dirty="0">
                          <a:solidFill>
                            <a:schemeClr val="tx1"/>
                          </a:solidFill>
                          <a:effectLst/>
                        </a:rPr>
                        <a:t>J Botha</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1600" dirty="0">
                          <a:solidFill>
                            <a:schemeClr val="tx1"/>
                          </a:solidFill>
                        </a:rPr>
                        <a:t>6.93220339</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753011846"/>
                  </a:ext>
                </a:extLst>
              </a:tr>
              <a:tr h="182880">
                <a:tc>
                  <a:txBody>
                    <a:bodyPr/>
                    <a:lstStyle/>
                    <a:p>
                      <a:pPr algn="ctr"/>
                      <a:r>
                        <a:rPr lang="en-US" sz="1600" dirty="0">
                          <a:solidFill>
                            <a:schemeClr val="tx1"/>
                          </a:solidFill>
                          <a:effectLst/>
                        </a:rPr>
                        <a:t>Harbhajan Singh</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1600" dirty="0">
                          <a:solidFill>
                            <a:schemeClr val="tx1"/>
                          </a:solidFill>
                        </a:rPr>
                        <a:t>7.022608696</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636586070"/>
                  </a:ext>
                </a:extLst>
              </a:tr>
            </a:tbl>
          </a:graphicData>
        </a:graphic>
      </p:graphicFrame>
      <p:sp>
        <p:nvSpPr>
          <p:cNvPr id="10" name="TextBox 9">
            <a:extLst>
              <a:ext uri="{FF2B5EF4-FFF2-40B4-BE49-F238E27FC236}">
                <a16:creationId xmlns:a16="http://schemas.microsoft.com/office/drawing/2014/main" id="{B5487B7E-10E8-5C9D-1B9C-A0AB3D134D34}"/>
              </a:ext>
            </a:extLst>
          </p:cNvPr>
          <p:cNvSpPr txBox="1"/>
          <p:nvPr/>
        </p:nvSpPr>
        <p:spPr>
          <a:xfrm>
            <a:off x="4395" y="4730738"/>
            <a:ext cx="608347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Your first priority is to get 2-3 bowlers with good economy who have bowled at least 500 balls in IPL so </a:t>
            </a:r>
            <a:r>
              <a:rPr lang="en-US" dirty="0" err="1">
                <a:ea typeface="+mn-lt"/>
                <a:cs typeface="+mn-lt"/>
              </a:rPr>
              <a:t>far.To</a:t>
            </a:r>
            <a:r>
              <a:rPr lang="en-US" dirty="0">
                <a:ea typeface="+mn-lt"/>
                <a:cs typeface="+mn-lt"/>
              </a:rPr>
              <a:t> do that you have to make a list of 10 players you want to bid in the auction so that when you try to grab them in auction you should not pay the amount greater than you have in the purse for a particular player.</a:t>
            </a:r>
            <a:endParaRPr lang="en-US" dirty="0"/>
          </a:p>
        </p:txBody>
      </p:sp>
      <p:sp>
        <p:nvSpPr>
          <p:cNvPr id="15" name="TextBox 14">
            <a:extLst>
              <a:ext uri="{FF2B5EF4-FFF2-40B4-BE49-F238E27FC236}">
                <a16:creationId xmlns:a16="http://schemas.microsoft.com/office/drawing/2014/main" id="{4F43EEBA-F194-5BDA-EA5C-D5ABF5FB643C}"/>
              </a:ext>
            </a:extLst>
          </p:cNvPr>
          <p:cNvSpPr txBox="1"/>
          <p:nvPr/>
        </p:nvSpPr>
        <p:spPr>
          <a:xfrm>
            <a:off x="6918157" y="3734802"/>
            <a:ext cx="502569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Segoe UI"/>
              </a:rPr>
              <a:t>QUERY:-</a:t>
            </a:r>
          </a:p>
          <a:p>
            <a:r>
              <a:rPr lang="en-US" dirty="0">
                <a:ea typeface="+mn-lt"/>
                <a:cs typeface="+mn-lt"/>
              </a:rPr>
              <a:t>select </a:t>
            </a:r>
            <a:r>
              <a:rPr lang="en-US" dirty="0" err="1">
                <a:ea typeface="+mn-lt"/>
                <a:cs typeface="+mn-lt"/>
              </a:rPr>
              <a:t>a.bowler</a:t>
            </a:r>
            <a:r>
              <a:rPr lang="en-US" dirty="0">
                <a:ea typeface="+mn-lt"/>
                <a:cs typeface="+mn-lt"/>
              </a:rPr>
              <a:t>,(cast((</a:t>
            </a:r>
            <a:r>
              <a:rPr lang="en-US" dirty="0" err="1">
                <a:ea typeface="+mn-lt"/>
                <a:cs typeface="+mn-lt"/>
              </a:rPr>
              <a:t>total_runs</a:t>
            </a:r>
            <a:r>
              <a:rPr lang="en-US" dirty="0">
                <a:ea typeface="+mn-lt"/>
                <a:cs typeface="+mn-lt"/>
              </a:rPr>
              <a:t>)as decimal(10,2))/(overs))as economy from (select </a:t>
            </a:r>
            <a:r>
              <a:rPr lang="en-US" dirty="0" err="1">
                <a:ea typeface="+mn-lt"/>
                <a:cs typeface="+mn-lt"/>
              </a:rPr>
              <a:t>bowler,sum</a:t>
            </a:r>
            <a:r>
              <a:rPr lang="en-US" dirty="0">
                <a:ea typeface="+mn-lt"/>
                <a:cs typeface="+mn-lt"/>
              </a:rPr>
              <a:t>(</a:t>
            </a:r>
            <a:r>
              <a:rPr lang="en-US" dirty="0" err="1">
                <a:ea typeface="+mn-lt"/>
                <a:cs typeface="+mn-lt"/>
              </a:rPr>
              <a:t>total_runs</a:t>
            </a:r>
            <a:r>
              <a:rPr lang="en-US" dirty="0">
                <a:ea typeface="+mn-lt"/>
                <a:cs typeface="+mn-lt"/>
              </a:rPr>
              <a:t>)as </a:t>
            </a:r>
            <a:r>
              <a:rPr lang="en-US" dirty="0" err="1">
                <a:ea typeface="+mn-lt"/>
                <a:cs typeface="+mn-lt"/>
              </a:rPr>
              <a:t>total_runs</a:t>
            </a:r>
            <a:r>
              <a:rPr lang="en-US" dirty="0">
                <a:ea typeface="+mn-lt"/>
                <a:cs typeface="+mn-lt"/>
              </a:rPr>
              <a:t>,</a:t>
            </a:r>
            <a:endParaRPr lang="en-US" dirty="0"/>
          </a:p>
          <a:p>
            <a:r>
              <a:rPr lang="en-US" dirty="0">
                <a:ea typeface="+mn-lt"/>
                <a:cs typeface="+mn-lt"/>
              </a:rPr>
              <a:t>    count(ball)/6 as overs from </a:t>
            </a:r>
            <a:r>
              <a:rPr lang="en-US" dirty="0" err="1">
                <a:ea typeface="+mn-lt"/>
                <a:cs typeface="+mn-lt"/>
              </a:rPr>
              <a:t>ipl_player_data</a:t>
            </a:r>
            <a:r>
              <a:rPr lang="en-US" dirty="0">
                <a:ea typeface="+mn-lt"/>
                <a:cs typeface="+mn-lt"/>
              </a:rPr>
              <a:t> </a:t>
            </a:r>
            <a:endParaRPr lang="en-US" dirty="0"/>
          </a:p>
          <a:p>
            <a:r>
              <a:rPr lang="en-US" dirty="0">
                <a:ea typeface="+mn-lt"/>
                <a:cs typeface="+mn-lt"/>
              </a:rPr>
              <a:t>group by bowler having count(ball)&gt;500) as a</a:t>
            </a:r>
            <a:endParaRPr lang="en-US" dirty="0"/>
          </a:p>
          <a:p>
            <a:r>
              <a:rPr lang="en-US" dirty="0">
                <a:ea typeface="+mn-lt"/>
                <a:cs typeface="+mn-lt"/>
              </a:rPr>
              <a:t>    order by  economy </a:t>
            </a:r>
            <a:r>
              <a:rPr lang="en-US" dirty="0" err="1">
                <a:ea typeface="+mn-lt"/>
                <a:cs typeface="+mn-lt"/>
              </a:rPr>
              <a:t>asc</a:t>
            </a:r>
            <a:r>
              <a:rPr lang="en-US" dirty="0">
                <a:ea typeface="+mn-lt"/>
                <a:cs typeface="+mn-lt"/>
              </a:rPr>
              <a:t> limit 10;</a:t>
            </a:r>
            <a:endParaRPr lang="en-US" dirty="0"/>
          </a:p>
        </p:txBody>
      </p:sp>
      <p:sp>
        <p:nvSpPr>
          <p:cNvPr id="17" name="TextBox 16">
            <a:extLst>
              <a:ext uri="{FF2B5EF4-FFF2-40B4-BE49-F238E27FC236}">
                <a16:creationId xmlns:a16="http://schemas.microsoft.com/office/drawing/2014/main" id="{A5CD5B7A-7A27-8607-6BC2-09DA49A7ECD0}"/>
              </a:ext>
            </a:extLst>
          </p:cNvPr>
          <p:cNvSpPr txBox="1"/>
          <p:nvPr/>
        </p:nvSpPr>
        <p:spPr>
          <a:xfrm>
            <a:off x="814638" y="275723"/>
            <a:ext cx="53515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Segoe UI"/>
              </a:rPr>
              <a:t>GOOD ECONOMY BOWLERS</a:t>
            </a:r>
            <a:endParaRPr lang="en-US" b="1" dirty="0"/>
          </a:p>
        </p:txBody>
      </p:sp>
    </p:spTree>
    <p:extLst>
      <p:ext uri="{BB962C8B-B14F-4D97-AF65-F5344CB8AC3E}">
        <p14:creationId xmlns:p14="http://schemas.microsoft.com/office/powerpoint/2010/main" val="3404181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ACC6BB2-28F8-4405-829D-0562733BE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5C2E53F0-AD54-4A55-99A0-EC896CE3C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889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D15F19F8-85EE-477A-ACBA-4B6D0697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1253A73-E140-2D1A-4F19-86624ECFEFBE}"/>
              </a:ext>
            </a:extLst>
          </p:cNvPr>
          <p:cNvSpPr txBox="1"/>
          <p:nvPr/>
        </p:nvSpPr>
        <p:spPr>
          <a:xfrm>
            <a:off x="838200" y="253397"/>
            <a:ext cx="10515600" cy="12732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kern="1200" dirty="0">
                <a:solidFill>
                  <a:schemeClr val="tx1"/>
                </a:solidFill>
                <a:latin typeface="+mj-lt"/>
                <a:ea typeface="+mj-ea"/>
                <a:cs typeface="+mj-cs"/>
              </a:rPr>
              <a:t>HIGH STRIKE BOWLERS </a:t>
            </a:r>
          </a:p>
        </p:txBody>
      </p:sp>
      <p:sp>
        <p:nvSpPr>
          <p:cNvPr id="21" name="Rectangle 20">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97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E17484BB-4C20-BE78-DE7E-25B6560424EB}"/>
              </a:ext>
            </a:extLst>
          </p:cNvPr>
          <p:cNvSpPr txBox="1">
            <a:spLocks/>
          </p:cNvSpPr>
          <p:nvPr/>
        </p:nvSpPr>
        <p:spPr>
          <a:xfrm>
            <a:off x="5806788" y="5293837"/>
            <a:ext cx="5775613" cy="11448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94944">
              <a:spcAft>
                <a:spcPts val="600"/>
              </a:spcAft>
            </a:pPr>
            <a:r>
              <a:rPr lang="en-US" sz="1368" kern="1200">
                <a:solidFill>
                  <a:schemeClr val="tx1"/>
                </a:solidFill>
                <a:latin typeface="+mn-lt"/>
                <a:ea typeface="+mn-ea"/>
                <a:cs typeface="+mn-cs"/>
              </a:rPr>
              <a:t> Now you need to get 2-3 bowlers with the best strike rate and who have bowled at least 500 balls in IPL so </a:t>
            </a:r>
            <a:r>
              <a:rPr lang="en-US" sz="1368" kern="1200" err="1">
                <a:solidFill>
                  <a:schemeClr val="tx1"/>
                </a:solidFill>
                <a:latin typeface="+mn-lt"/>
                <a:ea typeface="+mn-ea"/>
                <a:cs typeface="+mn-cs"/>
              </a:rPr>
              <a:t>far.To</a:t>
            </a:r>
            <a:r>
              <a:rPr lang="en-US" sz="1368" kern="1200">
                <a:solidFill>
                  <a:schemeClr val="tx1"/>
                </a:solidFill>
                <a:latin typeface="+mn-lt"/>
                <a:ea typeface="+mn-ea"/>
                <a:cs typeface="+mn-cs"/>
              </a:rPr>
              <a:t> do that you have to make a list of 10 players you want to bid in the auction so that when you try to grab them in auction you should not pay the amount greater than you have in the purse for a particular player.</a:t>
            </a:r>
            <a:endParaRPr lang="en-US"/>
          </a:p>
        </p:txBody>
      </p:sp>
      <p:pic>
        <p:nvPicPr>
          <p:cNvPr id="6" name="Picture 5" descr="A graph with blue and white lines&#10;&#10;Description automatically generated">
            <a:extLst>
              <a:ext uri="{FF2B5EF4-FFF2-40B4-BE49-F238E27FC236}">
                <a16:creationId xmlns:a16="http://schemas.microsoft.com/office/drawing/2014/main" id="{86E1A2DA-3AD7-63C2-9B28-3D9C1D238C50}"/>
              </a:ext>
            </a:extLst>
          </p:cNvPr>
          <p:cNvPicPr>
            <a:picLocks noChangeAspect="1"/>
          </p:cNvPicPr>
          <p:nvPr/>
        </p:nvPicPr>
        <p:blipFill>
          <a:blip r:embed="rId2"/>
          <a:stretch>
            <a:fillRect/>
          </a:stretch>
        </p:blipFill>
        <p:spPr>
          <a:xfrm>
            <a:off x="5810054" y="1893388"/>
            <a:ext cx="5912554" cy="3384507"/>
          </a:xfrm>
          <a:prstGeom prst="rect">
            <a:avLst/>
          </a:prstGeom>
        </p:spPr>
      </p:pic>
      <p:graphicFrame>
        <p:nvGraphicFramePr>
          <p:cNvPr id="8" name="Table 7">
            <a:extLst>
              <a:ext uri="{FF2B5EF4-FFF2-40B4-BE49-F238E27FC236}">
                <a16:creationId xmlns:a16="http://schemas.microsoft.com/office/drawing/2014/main" id="{7293BE2E-E82B-BD9D-F37F-C25FA395D8D9}"/>
              </a:ext>
            </a:extLst>
          </p:cNvPr>
          <p:cNvGraphicFramePr>
            <a:graphicFrameLocks noGrp="1"/>
          </p:cNvGraphicFramePr>
          <p:nvPr>
            <p:extLst>
              <p:ext uri="{D42A27DB-BD31-4B8C-83A1-F6EECF244321}">
                <p14:modId xmlns:p14="http://schemas.microsoft.com/office/powerpoint/2010/main" val="2502403672"/>
              </p:ext>
            </p:extLst>
          </p:nvPr>
        </p:nvGraphicFramePr>
        <p:xfrm>
          <a:off x="167013" y="1858027"/>
          <a:ext cx="4253837" cy="2346960"/>
        </p:xfrm>
        <a:graphic>
          <a:graphicData uri="http://schemas.openxmlformats.org/drawingml/2006/table">
            <a:tbl>
              <a:tblPr bandRow="1">
                <a:tableStyleId>{616DA210-FB5B-4158-B5E0-FEB733F419BA}</a:tableStyleId>
              </a:tblPr>
              <a:tblGrid>
                <a:gridCol w="1865719">
                  <a:extLst>
                    <a:ext uri="{9D8B030D-6E8A-4147-A177-3AD203B41FA5}">
                      <a16:colId xmlns:a16="http://schemas.microsoft.com/office/drawing/2014/main" val="1942792124"/>
                    </a:ext>
                  </a:extLst>
                </a:gridCol>
                <a:gridCol w="1194059">
                  <a:extLst>
                    <a:ext uri="{9D8B030D-6E8A-4147-A177-3AD203B41FA5}">
                      <a16:colId xmlns:a16="http://schemas.microsoft.com/office/drawing/2014/main" val="2814976399"/>
                    </a:ext>
                  </a:extLst>
                </a:gridCol>
                <a:gridCol w="1194059">
                  <a:extLst>
                    <a:ext uri="{9D8B030D-6E8A-4147-A177-3AD203B41FA5}">
                      <a16:colId xmlns:a16="http://schemas.microsoft.com/office/drawing/2014/main" val="3751508784"/>
                    </a:ext>
                  </a:extLst>
                </a:gridCol>
              </a:tblGrid>
              <a:tr h="198723">
                <a:tc>
                  <a:txBody>
                    <a:bodyPr/>
                    <a:lstStyle/>
                    <a:p>
                      <a:pPr algn="ctr"/>
                      <a:r>
                        <a:rPr lang="en-US" sz="1400" dirty="0">
                          <a:effectLst/>
                        </a:rPr>
                        <a:t>bowler</a:t>
                      </a:r>
                    </a:p>
                  </a:txBody>
                  <a:tcPr marL="0" marR="0" marT="0" marB="0" anchor="ctr"/>
                </a:tc>
                <a:tc>
                  <a:txBody>
                    <a:bodyPr/>
                    <a:lstStyle/>
                    <a:p>
                      <a:pPr algn="ctr"/>
                      <a:r>
                        <a:rPr lang="en-US" sz="1400" err="1">
                          <a:effectLst/>
                        </a:rPr>
                        <a:t>strike_rate</a:t>
                      </a:r>
                    </a:p>
                  </a:txBody>
                  <a:tcPr marL="0" marR="0" marT="0" marB="0" anchor="ctr"/>
                </a:tc>
                <a:tc>
                  <a:txBody>
                    <a:bodyPr/>
                    <a:lstStyle/>
                    <a:p>
                      <a:pPr algn="ctr"/>
                      <a:r>
                        <a:rPr lang="en-US" sz="1400" err="1">
                          <a:effectLst/>
                        </a:rPr>
                        <a:t>dense_rank</a:t>
                      </a:r>
                    </a:p>
                  </a:txBody>
                  <a:tcPr marL="0" marR="0" marT="0" marB="0" anchor="ctr"/>
                </a:tc>
                <a:extLst>
                  <a:ext uri="{0D108BD9-81ED-4DB2-BD59-A6C34878D82A}">
                    <a16:rowId xmlns:a16="http://schemas.microsoft.com/office/drawing/2014/main" val="2900883106"/>
                  </a:ext>
                </a:extLst>
              </a:tr>
              <a:tr h="198723">
                <a:tc>
                  <a:txBody>
                    <a:bodyPr/>
                    <a:lstStyle/>
                    <a:p>
                      <a:pPr algn="ctr"/>
                      <a:r>
                        <a:rPr lang="en-US" sz="1400" dirty="0">
                          <a:effectLst/>
                        </a:rPr>
                        <a:t>K Rabada</a:t>
                      </a:r>
                    </a:p>
                  </a:txBody>
                  <a:tcPr marL="0" marR="0" marT="0" marB="0" anchor="ctr"/>
                </a:tc>
                <a:tc>
                  <a:txBody>
                    <a:bodyPr/>
                    <a:lstStyle/>
                    <a:p>
                      <a:pPr algn="ctr"/>
                      <a:r>
                        <a:rPr lang="en-US" sz="1400" dirty="0"/>
                        <a:t>12.7</a:t>
                      </a:r>
                    </a:p>
                  </a:txBody>
                  <a:tcPr marL="0" marR="0" marT="0" marB="0" anchor="ctr"/>
                </a:tc>
                <a:tc>
                  <a:txBody>
                    <a:bodyPr/>
                    <a:lstStyle/>
                    <a:p>
                      <a:pPr algn="ctr"/>
                      <a:r>
                        <a:rPr lang="en-US" sz="1400" dirty="0"/>
                        <a:t>1</a:t>
                      </a:r>
                    </a:p>
                  </a:txBody>
                  <a:tcPr marL="0" marR="0" marT="0" marB="0" anchor="ctr"/>
                </a:tc>
                <a:extLst>
                  <a:ext uri="{0D108BD9-81ED-4DB2-BD59-A6C34878D82A}">
                    <a16:rowId xmlns:a16="http://schemas.microsoft.com/office/drawing/2014/main" val="1182894552"/>
                  </a:ext>
                </a:extLst>
              </a:tr>
              <a:tr h="198723">
                <a:tc>
                  <a:txBody>
                    <a:bodyPr/>
                    <a:lstStyle/>
                    <a:p>
                      <a:pPr algn="ctr"/>
                      <a:r>
                        <a:rPr lang="en-US" sz="1400" dirty="0">
                          <a:effectLst/>
                        </a:rPr>
                        <a:t>DE Bollinger</a:t>
                      </a:r>
                    </a:p>
                  </a:txBody>
                  <a:tcPr marL="0" marR="0" marT="0" marB="0" anchor="ctr"/>
                </a:tc>
                <a:tc>
                  <a:txBody>
                    <a:bodyPr/>
                    <a:lstStyle/>
                    <a:p>
                      <a:pPr algn="ctr"/>
                      <a:r>
                        <a:rPr lang="en-US" sz="1400" dirty="0"/>
                        <a:t>14</a:t>
                      </a:r>
                    </a:p>
                  </a:txBody>
                  <a:tcPr marL="0" marR="0" marT="0" marB="0" anchor="ctr"/>
                </a:tc>
                <a:tc>
                  <a:txBody>
                    <a:bodyPr/>
                    <a:lstStyle/>
                    <a:p>
                      <a:pPr algn="ctr"/>
                      <a:r>
                        <a:rPr lang="en-US" sz="1400" dirty="0"/>
                        <a:t>2</a:t>
                      </a:r>
                    </a:p>
                  </a:txBody>
                  <a:tcPr marL="0" marR="0" marT="0" marB="0" anchor="ctr"/>
                </a:tc>
                <a:extLst>
                  <a:ext uri="{0D108BD9-81ED-4DB2-BD59-A6C34878D82A}">
                    <a16:rowId xmlns:a16="http://schemas.microsoft.com/office/drawing/2014/main" val="284019967"/>
                  </a:ext>
                </a:extLst>
              </a:tr>
              <a:tr h="198723">
                <a:tc>
                  <a:txBody>
                    <a:bodyPr/>
                    <a:lstStyle/>
                    <a:p>
                      <a:pPr algn="ctr"/>
                      <a:r>
                        <a:rPr lang="en-US" sz="1400" dirty="0">
                          <a:effectLst/>
                        </a:rPr>
                        <a:t>AJ Tye</a:t>
                      </a:r>
                    </a:p>
                  </a:txBody>
                  <a:tcPr marL="0" marR="0" marT="0" marB="0" anchor="ctr"/>
                </a:tc>
                <a:tc>
                  <a:txBody>
                    <a:bodyPr/>
                    <a:lstStyle/>
                    <a:p>
                      <a:pPr algn="ctr"/>
                      <a:r>
                        <a:rPr lang="en-US" sz="1400" dirty="0"/>
                        <a:t>14.3</a:t>
                      </a:r>
                    </a:p>
                  </a:txBody>
                  <a:tcPr marL="0" marR="0" marT="0" marB="0" anchor="ctr"/>
                </a:tc>
                <a:tc>
                  <a:txBody>
                    <a:bodyPr/>
                    <a:lstStyle/>
                    <a:p>
                      <a:pPr algn="ctr"/>
                      <a:r>
                        <a:rPr lang="en-US" sz="1400" dirty="0"/>
                        <a:t>3</a:t>
                      </a:r>
                    </a:p>
                  </a:txBody>
                  <a:tcPr marL="0" marR="0" marT="0" marB="0" anchor="ctr"/>
                </a:tc>
                <a:extLst>
                  <a:ext uri="{0D108BD9-81ED-4DB2-BD59-A6C34878D82A}">
                    <a16:rowId xmlns:a16="http://schemas.microsoft.com/office/drawing/2014/main" val="1099950194"/>
                  </a:ext>
                </a:extLst>
              </a:tr>
              <a:tr h="198723">
                <a:tc>
                  <a:txBody>
                    <a:bodyPr/>
                    <a:lstStyle/>
                    <a:p>
                      <a:pPr algn="ctr"/>
                      <a:r>
                        <a:rPr lang="en-US" sz="1400" dirty="0">
                          <a:effectLst/>
                        </a:rPr>
                        <a:t>MA Starc</a:t>
                      </a:r>
                    </a:p>
                  </a:txBody>
                  <a:tcPr marL="0" marR="0" marT="0" marB="0" anchor="ctr"/>
                </a:tc>
                <a:tc>
                  <a:txBody>
                    <a:bodyPr/>
                    <a:lstStyle/>
                    <a:p>
                      <a:pPr algn="ctr"/>
                      <a:r>
                        <a:rPr lang="en-US" sz="1400" dirty="0"/>
                        <a:t>15.7</a:t>
                      </a:r>
                    </a:p>
                  </a:txBody>
                  <a:tcPr marL="0" marR="0" marT="0" marB="0" anchor="ctr"/>
                </a:tc>
                <a:tc>
                  <a:txBody>
                    <a:bodyPr/>
                    <a:lstStyle/>
                    <a:p>
                      <a:pPr algn="ctr"/>
                      <a:r>
                        <a:rPr lang="en-US" sz="1400" dirty="0"/>
                        <a:t>4</a:t>
                      </a:r>
                    </a:p>
                  </a:txBody>
                  <a:tcPr marL="0" marR="0" marT="0" marB="0" anchor="ctr"/>
                </a:tc>
                <a:extLst>
                  <a:ext uri="{0D108BD9-81ED-4DB2-BD59-A6C34878D82A}">
                    <a16:rowId xmlns:a16="http://schemas.microsoft.com/office/drawing/2014/main" val="2194571329"/>
                  </a:ext>
                </a:extLst>
              </a:tr>
              <a:tr h="198723">
                <a:tc>
                  <a:txBody>
                    <a:bodyPr/>
                    <a:lstStyle/>
                    <a:p>
                      <a:pPr algn="ctr"/>
                      <a:r>
                        <a:rPr lang="en-US" sz="1400" dirty="0">
                          <a:effectLst/>
                        </a:rPr>
                        <a:t>SL Malinga</a:t>
                      </a:r>
                    </a:p>
                  </a:txBody>
                  <a:tcPr marL="0" marR="0" marT="0" marB="0" anchor="ctr"/>
                </a:tc>
                <a:tc>
                  <a:txBody>
                    <a:bodyPr/>
                    <a:lstStyle/>
                    <a:p>
                      <a:pPr algn="ctr"/>
                      <a:r>
                        <a:rPr lang="en-US" sz="1400" dirty="0"/>
                        <a:t>15.8</a:t>
                      </a:r>
                    </a:p>
                  </a:txBody>
                  <a:tcPr marL="0" marR="0" marT="0" marB="0" anchor="ctr"/>
                </a:tc>
                <a:tc>
                  <a:txBody>
                    <a:bodyPr/>
                    <a:lstStyle/>
                    <a:p>
                      <a:pPr algn="ctr"/>
                      <a:r>
                        <a:rPr lang="en-US" sz="1400" dirty="0"/>
                        <a:t>5</a:t>
                      </a:r>
                    </a:p>
                  </a:txBody>
                  <a:tcPr marL="0" marR="0" marT="0" marB="0" anchor="ctr"/>
                </a:tc>
                <a:extLst>
                  <a:ext uri="{0D108BD9-81ED-4DB2-BD59-A6C34878D82A}">
                    <a16:rowId xmlns:a16="http://schemas.microsoft.com/office/drawing/2014/main" val="2000220919"/>
                  </a:ext>
                </a:extLst>
              </a:tr>
              <a:tr h="198723">
                <a:tc>
                  <a:txBody>
                    <a:bodyPr/>
                    <a:lstStyle/>
                    <a:p>
                      <a:pPr algn="ctr"/>
                      <a:r>
                        <a:rPr lang="en-US" sz="1400" dirty="0">
                          <a:effectLst/>
                        </a:rPr>
                        <a:t>Imran Tahir</a:t>
                      </a:r>
                    </a:p>
                  </a:txBody>
                  <a:tcPr marL="0" marR="0" marT="0" marB="0" anchor="ctr"/>
                </a:tc>
                <a:tc>
                  <a:txBody>
                    <a:bodyPr/>
                    <a:lstStyle/>
                    <a:p>
                      <a:pPr algn="ctr"/>
                      <a:r>
                        <a:rPr lang="en-US" sz="1400" dirty="0"/>
                        <a:t>15.8</a:t>
                      </a:r>
                    </a:p>
                  </a:txBody>
                  <a:tcPr marL="0" marR="0" marT="0" marB="0" anchor="ctr"/>
                </a:tc>
                <a:tc>
                  <a:txBody>
                    <a:bodyPr/>
                    <a:lstStyle/>
                    <a:p>
                      <a:pPr algn="ctr"/>
                      <a:r>
                        <a:rPr lang="en-US" sz="1400" dirty="0"/>
                        <a:t>6</a:t>
                      </a:r>
                    </a:p>
                  </a:txBody>
                  <a:tcPr marL="0" marR="0" marT="0" marB="0" anchor="ctr"/>
                </a:tc>
                <a:extLst>
                  <a:ext uri="{0D108BD9-81ED-4DB2-BD59-A6C34878D82A}">
                    <a16:rowId xmlns:a16="http://schemas.microsoft.com/office/drawing/2014/main" val="1364334232"/>
                  </a:ext>
                </a:extLst>
              </a:tr>
              <a:tr h="198723">
                <a:tc>
                  <a:txBody>
                    <a:bodyPr/>
                    <a:lstStyle/>
                    <a:p>
                      <a:pPr algn="ctr"/>
                      <a:r>
                        <a:rPr lang="en-US" sz="1400" dirty="0">
                          <a:effectLst/>
                        </a:rPr>
                        <a:t>DJ Bravo</a:t>
                      </a:r>
                    </a:p>
                  </a:txBody>
                  <a:tcPr marL="0" marR="0" marT="0" marB="0" anchor="ctr"/>
                </a:tc>
                <a:tc>
                  <a:txBody>
                    <a:bodyPr/>
                    <a:lstStyle/>
                    <a:p>
                      <a:pPr algn="ctr"/>
                      <a:r>
                        <a:rPr lang="en-US" sz="1400" dirty="0"/>
                        <a:t>16.3</a:t>
                      </a:r>
                    </a:p>
                  </a:txBody>
                  <a:tcPr marL="0" marR="0" marT="0" marB="0" anchor="ctr"/>
                </a:tc>
                <a:tc>
                  <a:txBody>
                    <a:bodyPr/>
                    <a:lstStyle/>
                    <a:p>
                      <a:pPr algn="ctr"/>
                      <a:r>
                        <a:rPr lang="en-US" sz="1400" dirty="0"/>
                        <a:t>7</a:t>
                      </a:r>
                    </a:p>
                  </a:txBody>
                  <a:tcPr marL="0" marR="0" marT="0" marB="0" anchor="ctr"/>
                </a:tc>
                <a:extLst>
                  <a:ext uri="{0D108BD9-81ED-4DB2-BD59-A6C34878D82A}">
                    <a16:rowId xmlns:a16="http://schemas.microsoft.com/office/drawing/2014/main" val="885702785"/>
                  </a:ext>
                </a:extLst>
              </a:tr>
              <a:tr h="198723">
                <a:tc>
                  <a:txBody>
                    <a:bodyPr/>
                    <a:lstStyle/>
                    <a:p>
                      <a:pPr algn="ctr"/>
                      <a:r>
                        <a:rPr lang="en-US" sz="1400" dirty="0">
                          <a:effectLst/>
                        </a:rPr>
                        <a:t>A Nehra</a:t>
                      </a:r>
                    </a:p>
                  </a:txBody>
                  <a:tcPr marL="0" marR="0" marT="0" marB="0" anchor="ctr"/>
                </a:tc>
                <a:tc>
                  <a:txBody>
                    <a:bodyPr/>
                    <a:lstStyle/>
                    <a:p>
                      <a:pPr algn="ctr"/>
                      <a:r>
                        <a:rPr lang="en-US" sz="1400" dirty="0"/>
                        <a:t>16.3</a:t>
                      </a:r>
                    </a:p>
                  </a:txBody>
                  <a:tcPr marL="0" marR="0" marT="0" marB="0" anchor="ctr"/>
                </a:tc>
                <a:tc>
                  <a:txBody>
                    <a:bodyPr/>
                    <a:lstStyle/>
                    <a:p>
                      <a:pPr algn="ctr"/>
                      <a:r>
                        <a:rPr lang="en-US" sz="1400" dirty="0"/>
                        <a:t>8</a:t>
                      </a:r>
                    </a:p>
                  </a:txBody>
                  <a:tcPr marL="0" marR="0" marT="0" marB="0" anchor="ctr"/>
                </a:tc>
                <a:extLst>
                  <a:ext uri="{0D108BD9-81ED-4DB2-BD59-A6C34878D82A}">
                    <a16:rowId xmlns:a16="http://schemas.microsoft.com/office/drawing/2014/main" val="3464758738"/>
                  </a:ext>
                </a:extLst>
              </a:tr>
              <a:tr h="198723">
                <a:tc>
                  <a:txBody>
                    <a:bodyPr/>
                    <a:lstStyle/>
                    <a:p>
                      <a:pPr algn="ctr"/>
                      <a:r>
                        <a:rPr lang="en-US" sz="1400" dirty="0">
                          <a:effectLst/>
                        </a:rPr>
                        <a:t>S Aravind</a:t>
                      </a:r>
                    </a:p>
                  </a:txBody>
                  <a:tcPr marL="0" marR="0" marT="0" marB="0" anchor="ctr"/>
                </a:tc>
                <a:tc>
                  <a:txBody>
                    <a:bodyPr/>
                    <a:lstStyle/>
                    <a:p>
                      <a:pPr algn="ctr"/>
                      <a:r>
                        <a:rPr lang="en-US" sz="1400" dirty="0"/>
                        <a:t>16.4</a:t>
                      </a:r>
                    </a:p>
                  </a:txBody>
                  <a:tcPr marL="0" marR="0" marT="0" marB="0" anchor="ctr"/>
                </a:tc>
                <a:tc>
                  <a:txBody>
                    <a:bodyPr/>
                    <a:lstStyle/>
                    <a:p>
                      <a:pPr algn="ctr"/>
                      <a:r>
                        <a:rPr lang="en-US" sz="1400" dirty="0"/>
                        <a:t>9</a:t>
                      </a:r>
                    </a:p>
                  </a:txBody>
                  <a:tcPr marL="0" marR="0" marT="0" marB="0" anchor="ctr"/>
                </a:tc>
                <a:extLst>
                  <a:ext uri="{0D108BD9-81ED-4DB2-BD59-A6C34878D82A}">
                    <a16:rowId xmlns:a16="http://schemas.microsoft.com/office/drawing/2014/main" val="2261121732"/>
                  </a:ext>
                </a:extLst>
              </a:tr>
              <a:tr h="198723">
                <a:tc>
                  <a:txBody>
                    <a:bodyPr/>
                    <a:lstStyle/>
                    <a:p>
                      <a:pPr algn="ctr"/>
                      <a:r>
                        <a:rPr lang="en-US" sz="1400" dirty="0">
                          <a:effectLst/>
                        </a:rPr>
                        <a:t>KK Cooper</a:t>
                      </a:r>
                    </a:p>
                  </a:txBody>
                  <a:tcPr marL="0" marR="0" marT="0" marB="0" anchor="ctr"/>
                </a:tc>
                <a:tc>
                  <a:txBody>
                    <a:bodyPr/>
                    <a:lstStyle/>
                    <a:p>
                      <a:pPr algn="ctr"/>
                      <a:r>
                        <a:rPr lang="en-US" sz="1400" dirty="0"/>
                        <a:t>16.7</a:t>
                      </a:r>
                    </a:p>
                  </a:txBody>
                  <a:tcPr marL="0" marR="0" marT="0" marB="0" anchor="ctr"/>
                </a:tc>
                <a:tc>
                  <a:txBody>
                    <a:bodyPr/>
                    <a:lstStyle/>
                    <a:p>
                      <a:pPr algn="ctr"/>
                      <a:r>
                        <a:rPr lang="en-US" sz="1400" dirty="0"/>
                        <a:t>10</a:t>
                      </a:r>
                    </a:p>
                  </a:txBody>
                  <a:tcPr marL="0" marR="0" marT="0" marB="0" anchor="ctr"/>
                </a:tc>
                <a:extLst>
                  <a:ext uri="{0D108BD9-81ED-4DB2-BD59-A6C34878D82A}">
                    <a16:rowId xmlns:a16="http://schemas.microsoft.com/office/drawing/2014/main" val="395608517"/>
                  </a:ext>
                </a:extLst>
              </a:tr>
            </a:tbl>
          </a:graphicData>
        </a:graphic>
      </p:graphicFrame>
      <p:sp>
        <p:nvSpPr>
          <p:cNvPr id="9" name="TextBox 8">
            <a:extLst>
              <a:ext uri="{FF2B5EF4-FFF2-40B4-BE49-F238E27FC236}">
                <a16:creationId xmlns:a16="http://schemas.microsoft.com/office/drawing/2014/main" id="{1D292A15-F0A4-7EF1-C0C9-83107AAC9957}"/>
              </a:ext>
            </a:extLst>
          </p:cNvPr>
          <p:cNvSpPr txBox="1"/>
          <p:nvPr/>
        </p:nvSpPr>
        <p:spPr>
          <a:xfrm>
            <a:off x="126745" y="4208234"/>
            <a:ext cx="5449697" cy="27699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694944">
              <a:spcAft>
                <a:spcPts val="600"/>
              </a:spcAft>
            </a:pPr>
            <a:r>
              <a:rPr lang="en-US" sz="1400" kern="1200" dirty="0">
                <a:latin typeface="+mn-lt"/>
                <a:ea typeface="+mn-ea"/>
                <a:cs typeface="Segoe UI"/>
              </a:rPr>
              <a:t>QUERY:-</a:t>
            </a:r>
            <a:endParaRPr lang="en-US" sz="1400" kern="1200" dirty="0">
              <a:latin typeface="+mn-lt"/>
              <a:cs typeface="Segoe UI"/>
            </a:endParaRPr>
          </a:p>
          <a:p>
            <a:pPr defTabSz="694944"/>
            <a:r>
              <a:rPr lang="en-US" sz="1600" kern="1200" dirty="0">
                <a:ea typeface="+mn-lt"/>
                <a:cs typeface="+mn-lt"/>
              </a:rPr>
              <a:t>select </a:t>
            </a:r>
            <a:r>
              <a:rPr lang="en-US" sz="1600" kern="1200" err="1">
                <a:ea typeface="+mn-lt"/>
                <a:cs typeface="+mn-lt"/>
              </a:rPr>
              <a:t>bowler,cast</a:t>
            </a:r>
            <a:r>
              <a:rPr lang="en-US" sz="1600" kern="1200" dirty="0">
                <a:ea typeface="+mn-lt"/>
                <a:cs typeface="+mn-lt"/>
              </a:rPr>
              <a:t>(</a:t>
            </a:r>
            <a:r>
              <a:rPr lang="en-US" sz="1600" kern="1200" err="1">
                <a:ea typeface="+mn-lt"/>
                <a:cs typeface="+mn-lt"/>
              </a:rPr>
              <a:t>strike_rate</a:t>
            </a:r>
            <a:r>
              <a:rPr lang="en-US" sz="1600" kern="1200" dirty="0">
                <a:ea typeface="+mn-lt"/>
                <a:cs typeface="+mn-lt"/>
              </a:rPr>
              <a:t> as decimal(3,1)),</a:t>
            </a:r>
            <a:r>
              <a:rPr lang="en-US" sz="1600" kern="1200" err="1">
                <a:ea typeface="+mn-lt"/>
                <a:cs typeface="+mn-lt"/>
              </a:rPr>
              <a:t>dense_rank</a:t>
            </a:r>
            <a:r>
              <a:rPr lang="en-US" sz="1600" kern="1200" dirty="0">
                <a:ea typeface="+mn-lt"/>
                <a:cs typeface="+mn-lt"/>
              </a:rPr>
              <a:t>() over(order by </a:t>
            </a:r>
            <a:r>
              <a:rPr lang="en-US" sz="1600" kern="1200" err="1">
                <a:ea typeface="+mn-lt"/>
                <a:cs typeface="+mn-lt"/>
              </a:rPr>
              <a:t>strike_rate</a:t>
            </a:r>
            <a:r>
              <a:rPr lang="en-US" sz="1600" kern="1200" dirty="0">
                <a:ea typeface="+mn-lt"/>
                <a:cs typeface="+mn-lt"/>
              </a:rPr>
              <a:t>) from (select </a:t>
            </a:r>
            <a:r>
              <a:rPr lang="en-US" sz="1600" kern="1200" err="1">
                <a:ea typeface="+mn-lt"/>
                <a:cs typeface="+mn-lt"/>
              </a:rPr>
              <a:t>bowler,cast</a:t>
            </a:r>
            <a:r>
              <a:rPr lang="en-US" sz="1600" kern="1200" dirty="0">
                <a:ea typeface="+mn-lt"/>
                <a:cs typeface="+mn-lt"/>
              </a:rPr>
              <a:t>((</a:t>
            </a:r>
            <a:r>
              <a:rPr lang="en-US" sz="1600" kern="1200" err="1">
                <a:ea typeface="+mn-lt"/>
                <a:cs typeface="+mn-lt"/>
              </a:rPr>
              <a:t>total_balls</a:t>
            </a:r>
            <a:r>
              <a:rPr lang="en-US" sz="1600" kern="1200" dirty="0">
                <a:ea typeface="+mn-lt"/>
                <a:cs typeface="+mn-lt"/>
              </a:rPr>
              <a:t>) as decimal(10,2))/(wickets) as </a:t>
            </a:r>
            <a:r>
              <a:rPr lang="en-US" sz="1600" kern="1200" err="1">
                <a:ea typeface="+mn-lt"/>
                <a:cs typeface="+mn-lt"/>
              </a:rPr>
              <a:t>strike_rate</a:t>
            </a:r>
            <a:r>
              <a:rPr lang="en-US" sz="1600" kern="1200" dirty="0">
                <a:ea typeface="+mn-lt"/>
                <a:cs typeface="+mn-lt"/>
              </a:rPr>
              <a:t> from( select </a:t>
            </a:r>
            <a:r>
              <a:rPr lang="en-US" sz="1600" kern="1200" err="1">
                <a:ea typeface="+mn-lt"/>
                <a:cs typeface="+mn-lt"/>
              </a:rPr>
              <a:t>bowler,total_balls,sum</a:t>
            </a:r>
            <a:r>
              <a:rPr lang="en-US" sz="1600" kern="1200" dirty="0">
                <a:ea typeface="+mn-lt"/>
                <a:cs typeface="+mn-lt"/>
              </a:rPr>
              <a:t>(</a:t>
            </a:r>
            <a:r>
              <a:rPr lang="en-US" sz="1600" kern="1200" err="1">
                <a:ea typeface="+mn-lt"/>
                <a:cs typeface="+mn-lt"/>
              </a:rPr>
              <a:t>is_wicket</a:t>
            </a:r>
            <a:r>
              <a:rPr lang="en-US" sz="1600" kern="1200" dirty="0">
                <a:ea typeface="+mn-lt"/>
                <a:cs typeface="+mn-lt"/>
              </a:rPr>
              <a:t>)as wickets from  (</a:t>
            </a:r>
            <a:endParaRPr lang="en-US" sz="1600" dirty="0">
              <a:ea typeface="+mn-lt"/>
              <a:cs typeface="+mn-lt"/>
            </a:endParaRPr>
          </a:p>
          <a:p>
            <a:pPr defTabSz="694944"/>
            <a:r>
              <a:rPr lang="en-US" sz="1600" kern="1200" dirty="0">
                <a:ea typeface="+mn-lt"/>
                <a:cs typeface="+mn-lt"/>
              </a:rPr>
              <a:t>    select </a:t>
            </a:r>
            <a:r>
              <a:rPr lang="en-US" sz="1600" kern="1200" err="1">
                <a:ea typeface="+mn-lt"/>
                <a:cs typeface="+mn-lt"/>
              </a:rPr>
              <a:t>bowler,is_wicket,count</a:t>
            </a:r>
            <a:r>
              <a:rPr lang="en-US" sz="1600" kern="1200" dirty="0">
                <a:ea typeface="+mn-lt"/>
                <a:cs typeface="+mn-lt"/>
              </a:rPr>
              <a:t>(ball) over (partition by bowler)as </a:t>
            </a:r>
            <a:r>
              <a:rPr lang="en-US" sz="1600" kern="1200" err="1">
                <a:ea typeface="+mn-lt"/>
                <a:cs typeface="+mn-lt"/>
              </a:rPr>
              <a:t>total_balls</a:t>
            </a:r>
            <a:r>
              <a:rPr lang="en-US" sz="1600" kern="1200" dirty="0">
                <a:ea typeface="+mn-lt"/>
                <a:cs typeface="+mn-lt"/>
              </a:rPr>
              <a:t> from </a:t>
            </a:r>
            <a:r>
              <a:rPr lang="en-US" sz="1600" kern="1200" err="1">
                <a:ea typeface="+mn-lt"/>
                <a:cs typeface="+mn-lt"/>
              </a:rPr>
              <a:t>ipl_player_data</a:t>
            </a:r>
            <a:r>
              <a:rPr lang="en-US" sz="1600" kern="1200" dirty="0">
                <a:ea typeface="+mn-lt"/>
                <a:cs typeface="+mn-lt"/>
              </a:rPr>
              <a:t>)as a where </a:t>
            </a:r>
            <a:r>
              <a:rPr lang="en-US" sz="1600" kern="1200" err="1">
                <a:ea typeface="+mn-lt"/>
                <a:cs typeface="+mn-lt"/>
              </a:rPr>
              <a:t>total_balls</a:t>
            </a:r>
            <a:r>
              <a:rPr lang="en-US" sz="1600" kern="1200" dirty="0">
                <a:ea typeface="+mn-lt"/>
                <a:cs typeface="+mn-lt"/>
              </a:rPr>
              <a:t>&gt;500 and </a:t>
            </a:r>
            <a:r>
              <a:rPr lang="en-US" sz="1600" kern="1200" err="1">
                <a:ea typeface="+mn-lt"/>
                <a:cs typeface="+mn-lt"/>
              </a:rPr>
              <a:t>is_wicket</a:t>
            </a:r>
            <a:r>
              <a:rPr lang="en-US" sz="1600" kern="1200" dirty="0">
                <a:ea typeface="+mn-lt"/>
                <a:cs typeface="+mn-lt"/>
              </a:rPr>
              <a:t>&gt;0</a:t>
            </a:r>
            <a:r>
              <a:rPr lang="en-US" sz="1600" dirty="0">
                <a:ea typeface="+mn-lt"/>
                <a:cs typeface="+mn-lt"/>
              </a:rPr>
              <a:t> </a:t>
            </a:r>
            <a:r>
              <a:rPr lang="en-US" sz="1600" kern="1200" dirty="0">
                <a:ea typeface="+mn-lt"/>
                <a:cs typeface="+mn-lt"/>
              </a:rPr>
              <a:t>group by </a:t>
            </a:r>
            <a:r>
              <a:rPr lang="en-US" sz="1600" kern="1200" err="1">
                <a:ea typeface="+mn-lt"/>
                <a:cs typeface="+mn-lt"/>
              </a:rPr>
              <a:t>bowler,total_balls</a:t>
            </a:r>
            <a:r>
              <a:rPr lang="en-US" sz="1600" dirty="0">
                <a:ea typeface="+mn-lt"/>
                <a:cs typeface="+mn-lt"/>
              </a:rPr>
              <a:t> </a:t>
            </a:r>
            <a:r>
              <a:rPr lang="en-US" sz="1600" kern="1200" dirty="0">
                <a:ea typeface="+mn-lt"/>
                <a:cs typeface="+mn-lt"/>
              </a:rPr>
              <a:t>)as b )as c limit 10;</a:t>
            </a:r>
            <a:endParaRPr lang="en-US" sz="1600" dirty="0">
              <a:ea typeface="+mn-lt"/>
              <a:cs typeface="+mn-lt"/>
            </a:endParaRPr>
          </a:p>
          <a:p>
            <a:pPr defTabSz="694944">
              <a:spcAft>
                <a:spcPts val="600"/>
              </a:spcAft>
            </a:pPr>
            <a:endParaRPr lang="en-US" sz="1100" dirty="0">
              <a:cs typeface="Segoe UI"/>
            </a:endParaRPr>
          </a:p>
        </p:txBody>
      </p:sp>
    </p:spTree>
    <p:extLst>
      <p:ext uri="{BB962C8B-B14F-4D97-AF65-F5344CB8AC3E}">
        <p14:creationId xmlns:p14="http://schemas.microsoft.com/office/powerpoint/2010/main" val="2671957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15DF661-D510-A9AD-1C15-DFD6882C7238}"/>
              </a:ext>
            </a:extLst>
          </p:cNvPr>
          <p:cNvSpPr txBox="1"/>
          <p:nvPr/>
        </p:nvSpPr>
        <p:spPr>
          <a:xfrm>
            <a:off x="630936" y="4440365"/>
            <a:ext cx="4245864" cy="172269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40000" lnSpcReduction="20000"/>
          </a:bodyPr>
          <a:lstStyle/>
          <a:p>
            <a:pPr>
              <a:lnSpc>
                <a:spcPct val="90000"/>
              </a:lnSpc>
              <a:spcBef>
                <a:spcPct val="0"/>
              </a:spcBef>
              <a:spcAft>
                <a:spcPts val="600"/>
              </a:spcAft>
            </a:pPr>
            <a:r>
              <a:rPr lang="en-US" sz="3800" dirty="0">
                <a:ea typeface="+mn-lt"/>
                <a:cs typeface="+mn-lt"/>
              </a:rPr>
              <a:t>Now you need to get 2-3 </a:t>
            </a:r>
            <a:r>
              <a:rPr lang="en-US" sz="3800" dirty="0" err="1">
                <a:ea typeface="+mn-lt"/>
                <a:cs typeface="+mn-lt"/>
              </a:rPr>
              <a:t>All_rounders</a:t>
            </a:r>
            <a:r>
              <a:rPr lang="en-US" sz="3800" dirty="0">
                <a:ea typeface="+mn-lt"/>
                <a:cs typeface="+mn-lt"/>
              </a:rPr>
              <a:t> with the best batting as well as bowling strike rate and who have faced at least 500 balls in IPL so far and have bowled minimum 300 </a:t>
            </a:r>
            <a:r>
              <a:rPr lang="en-US" sz="3800" dirty="0" err="1">
                <a:ea typeface="+mn-lt"/>
                <a:cs typeface="+mn-lt"/>
              </a:rPr>
              <a:t>balls.To</a:t>
            </a:r>
            <a:r>
              <a:rPr lang="en-US" sz="3800" dirty="0">
                <a:ea typeface="+mn-lt"/>
                <a:cs typeface="+mn-lt"/>
              </a:rPr>
              <a:t> do that you have to make a list of 10 players you want to bid in the auction so that when you try to grab them in auction you should not pay the amount greater than you have in the purse for a particular player.</a:t>
            </a:r>
            <a:endParaRPr lang="en-US" dirty="0">
              <a:ea typeface="+mj-ea"/>
            </a:endParaRPr>
          </a:p>
        </p:txBody>
      </p:sp>
      <p:pic>
        <p:nvPicPr>
          <p:cNvPr id="14" name="Picture 13" descr="A graph of different colored bars&#10;&#10;Description automatically generated">
            <a:extLst>
              <a:ext uri="{FF2B5EF4-FFF2-40B4-BE49-F238E27FC236}">
                <a16:creationId xmlns:a16="http://schemas.microsoft.com/office/drawing/2014/main" id="{C0A7F870-2F5D-329B-A21A-EA1AC52233FA}"/>
              </a:ext>
            </a:extLst>
          </p:cNvPr>
          <p:cNvPicPr>
            <a:picLocks noChangeAspect="1"/>
          </p:cNvPicPr>
          <p:nvPr/>
        </p:nvPicPr>
        <p:blipFill>
          <a:blip r:embed="rId2"/>
          <a:stretch>
            <a:fillRect/>
          </a:stretch>
        </p:blipFill>
        <p:spPr>
          <a:xfrm>
            <a:off x="463296" y="867893"/>
            <a:ext cx="5471160" cy="2831324"/>
          </a:xfrm>
          <a:prstGeom prst="rect">
            <a:avLst/>
          </a:prstGeom>
        </p:spPr>
      </p:pic>
      <p:sp>
        <p:nvSpPr>
          <p:cNvPr id="67"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1C455675-11D8-C7E9-F9D2-A6C4F76BAF5A}"/>
              </a:ext>
            </a:extLst>
          </p:cNvPr>
          <p:cNvGraphicFramePr>
            <a:graphicFrameLocks noGrp="1"/>
          </p:cNvGraphicFramePr>
          <p:nvPr>
            <p:extLst>
              <p:ext uri="{D42A27DB-BD31-4B8C-83A1-F6EECF244321}">
                <p14:modId xmlns:p14="http://schemas.microsoft.com/office/powerpoint/2010/main" val="3418136736"/>
              </p:ext>
            </p:extLst>
          </p:nvPr>
        </p:nvGraphicFramePr>
        <p:xfrm>
          <a:off x="6255774" y="320040"/>
          <a:ext cx="5468606" cy="3927038"/>
        </p:xfrm>
        <a:graphic>
          <a:graphicData uri="http://schemas.openxmlformats.org/drawingml/2006/table">
            <a:tbl>
              <a:tblPr firstRow="1" bandRow="1">
                <a:solidFill>
                  <a:srgbClr val="F7F7F7"/>
                </a:solidFill>
                <a:tableStyleId>{FABFCF23-3B69-468F-B69F-88F6DE6A72F2}</a:tableStyleId>
              </a:tblPr>
              <a:tblGrid>
                <a:gridCol w="1353713">
                  <a:extLst>
                    <a:ext uri="{9D8B030D-6E8A-4147-A177-3AD203B41FA5}">
                      <a16:colId xmlns:a16="http://schemas.microsoft.com/office/drawing/2014/main" val="3599611482"/>
                    </a:ext>
                  </a:extLst>
                </a:gridCol>
                <a:gridCol w="2013103">
                  <a:extLst>
                    <a:ext uri="{9D8B030D-6E8A-4147-A177-3AD203B41FA5}">
                      <a16:colId xmlns:a16="http://schemas.microsoft.com/office/drawing/2014/main" val="1825976203"/>
                    </a:ext>
                  </a:extLst>
                </a:gridCol>
                <a:gridCol w="2101790">
                  <a:extLst>
                    <a:ext uri="{9D8B030D-6E8A-4147-A177-3AD203B41FA5}">
                      <a16:colId xmlns:a16="http://schemas.microsoft.com/office/drawing/2014/main" val="1419850009"/>
                    </a:ext>
                  </a:extLst>
                </a:gridCol>
              </a:tblGrid>
              <a:tr h="604578">
                <a:tc>
                  <a:txBody>
                    <a:bodyPr/>
                    <a:lstStyle/>
                    <a:p>
                      <a:pPr algn="ctr"/>
                      <a:r>
                        <a:rPr lang="en-US" sz="1100" b="1" cap="all" spc="60">
                          <a:solidFill>
                            <a:schemeClr val="tx1"/>
                          </a:solidFill>
                          <a:effectLst/>
                        </a:rPr>
                        <a:t>player</a:t>
                      </a:r>
                    </a:p>
                  </a:txBody>
                  <a:tcPr marL="122549" marR="122549" marT="122549" marB="122549" anchor="ctr">
                    <a:lnL w="12700" cmpd="sng">
                      <a:noFill/>
                    </a:lnL>
                    <a:lnR w="12700" cmpd="sng">
                      <a:noFill/>
                    </a:lnR>
                    <a:lnT w="12700" cmpd="sng">
                      <a:noFill/>
                    </a:lnT>
                    <a:lnB w="38100" cmpd="sng">
                      <a:noFill/>
                    </a:lnB>
                    <a:noFill/>
                  </a:tcPr>
                </a:tc>
                <a:tc>
                  <a:txBody>
                    <a:bodyPr/>
                    <a:lstStyle/>
                    <a:p>
                      <a:pPr algn="ctr"/>
                      <a:r>
                        <a:rPr lang="en-US" sz="1100" b="1" cap="all" spc="60" err="1">
                          <a:solidFill>
                            <a:schemeClr val="tx1"/>
                          </a:solidFill>
                          <a:effectLst/>
                        </a:rPr>
                        <a:t>bowling_strike_rate</a:t>
                      </a:r>
                    </a:p>
                  </a:txBody>
                  <a:tcPr marL="122549" marR="122549" marT="122549" marB="122549" anchor="ctr">
                    <a:lnL w="12700" cmpd="sng">
                      <a:noFill/>
                    </a:lnL>
                    <a:lnR w="12700" cmpd="sng">
                      <a:noFill/>
                    </a:lnR>
                    <a:lnT w="12700" cmpd="sng">
                      <a:noFill/>
                    </a:lnT>
                    <a:lnB w="38100" cmpd="sng">
                      <a:noFill/>
                    </a:lnB>
                    <a:noFill/>
                  </a:tcPr>
                </a:tc>
                <a:tc>
                  <a:txBody>
                    <a:bodyPr/>
                    <a:lstStyle/>
                    <a:p>
                      <a:pPr algn="ctr"/>
                      <a:r>
                        <a:rPr lang="en-US" sz="1100" b="1" cap="all" spc="60" err="1">
                          <a:solidFill>
                            <a:schemeClr val="tx1"/>
                          </a:solidFill>
                          <a:effectLst/>
                        </a:rPr>
                        <a:t>batting_strike_rate</a:t>
                      </a:r>
                    </a:p>
                  </a:txBody>
                  <a:tcPr marL="122549" marR="122549" marT="122549" marB="122549" anchor="ctr">
                    <a:lnL w="12700" cmpd="sng">
                      <a:noFill/>
                    </a:lnL>
                    <a:lnR w="12700" cmpd="sng">
                      <a:noFill/>
                    </a:lnR>
                    <a:lnT w="12700" cmpd="sng">
                      <a:noFill/>
                    </a:lnT>
                    <a:lnB w="38100" cmpd="sng">
                      <a:noFill/>
                    </a:lnB>
                    <a:noFill/>
                  </a:tcPr>
                </a:tc>
                <a:extLst>
                  <a:ext uri="{0D108BD9-81ED-4DB2-BD59-A6C34878D82A}">
                    <a16:rowId xmlns:a16="http://schemas.microsoft.com/office/drawing/2014/main" val="2266403745"/>
                  </a:ext>
                </a:extLst>
              </a:tr>
              <a:tr h="332246">
                <a:tc>
                  <a:txBody>
                    <a:bodyPr/>
                    <a:lstStyle/>
                    <a:p>
                      <a:pPr algn="ctr"/>
                      <a:r>
                        <a:rPr lang="en-US" sz="1400" cap="none" spc="0">
                          <a:solidFill>
                            <a:schemeClr val="tx1"/>
                          </a:solidFill>
                          <a:effectLst/>
                        </a:rPr>
                        <a:t>DJ Bravo</a:t>
                      </a:r>
                    </a:p>
                  </a:txBody>
                  <a:tcPr marL="0" marR="0" marT="0" marB="8170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ctr"/>
                      <a:r>
                        <a:rPr lang="en-US" sz="1400" cap="none" spc="0">
                          <a:solidFill>
                            <a:schemeClr val="tx1"/>
                          </a:solidFill>
                        </a:rPr>
                        <a:t>16.3</a:t>
                      </a:r>
                    </a:p>
                  </a:txBody>
                  <a:tcPr marL="0" marR="0" marT="0" marB="8170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ctr"/>
                      <a:r>
                        <a:rPr lang="en-US" sz="1400" cap="none" spc="0">
                          <a:solidFill>
                            <a:schemeClr val="tx1"/>
                          </a:solidFill>
                        </a:rPr>
                        <a:t>128.2271945</a:t>
                      </a:r>
                    </a:p>
                  </a:txBody>
                  <a:tcPr marL="0" marR="0" marT="0" marB="8170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1787259908"/>
                  </a:ext>
                </a:extLst>
              </a:tr>
              <a:tr h="332246">
                <a:tc>
                  <a:txBody>
                    <a:bodyPr/>
                    <a:lstStyle/>
                    <a:p>
                      <a:pPr algn="ctr"/>
                      <a:r>
                        <a:rPr lang="en-US" sz="1400" cap="none" spc="0">
                          <a:solidFill>
                            <a:schemeClr val="tx1"/>
                          </a:solidFill>
                          <a:effectLst/>
                        </a:rPr>
                        <a:t>AD Russell</a:t>
                      </a:r>
                    </a:p>
                  </a:txBody>
                  <a:tcPr marL="0" marR="0" marT="0" marB="8170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a:r>
                        <a:rPr lang="en-US" sz="1400" cap="none" spc="0">
                          <a:solidFill>
                            <a:schemeClr val="tx1"/>
                          </a:solidFill>
                        </a:rPr>
                        <a:t>17.7</a:t>
                      </a:r>
                    </a:p>
                  </a:txBody>
                  <a:tcPr marL="0" marR="0" marT="0" marB="8170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a:r>
                        <a:rPr lang="en-US" sz="1400" cap="none" spc="0">
                          <a:solidFill>
                            <a:schemeClr val="tx1"/>
                          </a:solidFill>
                        </a:rPr>
                        <a:t>182.3317308</a:t>
                      </a:r>
                    </a:p>
                  </a:txBody>
                  <a:tcPr marL="0" marR="0" marT="0" marB="8170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082105266"/>
                  </a:ext>
                </a:extLst>
              </a:tr>
              <a:tr h="332246">
                <a:tc>
                  <a:txBody>
                    <a:bodyPr/>
                    <a:lstStyle/>
                    <a:p>
                      <a:pPr algn="ctr"/>
                      <a:r>
                        <a:rPr lang="en-US" sz="1400" cap="none" spc="0">
                          <a:solidFill>
                            <a:schemeClr val="tx1"/>
                          </a:solidFill>
                          <a:effectLst/>
                        </a:rPr>
                        <a:t>JA Morkel</a:t>
                      </a:r>
                    </a:p>
                  </a:txBody>
                  <a:tcPr marL="0" marR="0" marT="0" marB="81700"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a:r>
                        <a:rPr lang="en-US" sz="1400" cap="none" spc="0">
                          <a:solidFill>
                            <a:schemeClr val="tx1"/>
                          </a:solidFill>
                        </a:rPr>
                        <a:t>18.8</a:t>
                      </a:r>
                    </a:p>
                  </a:txBody>
                  <a:tcPr marL="0" marR="0" marT="0" marB="81700"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a:r>
                        <a:rPr lang="en-US" sz="1400" cap="none" spc="0">
                          <a:solidFill>
                            <a:schemeClr val="tx1"/>
                          </a:solidFill>
                        </a:rPr>
                        <a:t>141.9825073</a:t>
                      </a:r>
                    </a:p>
                  </a:txBody>
                  <a:tcPr marL="0" marR="0" marT="0" marB="81700"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820020125"/>
                  </a:ext>
                </a:extLst>
              </a:tr>
              <a:tr h="332246">
                <a:tc>
                  <a:txBody>
                    <a:bodyPr/>
                    <a:lstStyle/>
                    <a:p>
                      <a:pPr algn="ctr"/>
                      <a:r>
                        <a:rPr lang="en-US" sz="1400" cap="none" spc="0">
                          <a:solidFill>
                            <a:schemeClr val="tx1"/>
                          </a:solidFill>
                          <a:effectLst/>
                        </a:rPr>
                        <a:t>ST Jayasuriya</a:t>
                      </a:r>
                    </a:p>
                  </a:txBody>
                  <a:tcPr marL="0" marR="0" marT="0" marB="8170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a:r>
                        <a:rPr lang="en-US" sz="1400" cap="none" spc="0">
                          <a:solidFill>
                            <a:schemeClr val="tx1"/>
                          </a:solidFill>
                        </a:rPr>
                        <a:t>18.8</a:t>
                      </a:r>
                    </a:p>
                  </a:txBody>
                  <a:tcPr marL="0" marR="0" marT="0" marB="8170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a:r>
                        <a:rPr lang="en-US" sz="1400" cap="none" spc="0">
                          <a:solidFill>
                            <a:schemeClr val="tx1"/>
                          </a:solidFill>
                        </a:rPr>
                        <a:t>144.3609023</a:t>
                      </a:r>
                    </a:p>
                  </a:txBody>
                  <a:tcPr marL="0" marR="0" marT="0" marB="8170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4190935536"/>
                  </a:ext>
                </a:extLst>
              </a:tr>
              <a:tr h="332246">
                <a:tc>
                  <a:txBody>
                    <a:bodyPr/>
                    <a:lstStyle/>
                    <a:p>
                      <a:pPr algn="ctr"/>
                      <a:r>
                        <a:rPr lang="en-US" sz="1400" cap="none" spc="0" dirty="0">
                          <a:solidFill>
                            <a:schemeClr val="tx1"/>
                          </a:solidFill>
                          <a:effectLst/>
                        </a:rPr>
                        <a:t>MP </a:t>
                      </a:r>
                      <a:r>
                        <a:rPr lang="en-US" sz="1400" cap="none" spc="0" dirty="0" err="1">
                          <a:solidFill>
                            <a:schemeClr val="tx1"/>
                          </a:solidFill>
                          <a:effectLst/>
                        </a:rPr>
                        <a:t>Stoinis</a:t>
                      </a:r>
                    </a:p>
                  </a:txBody>
                  <a:tcPr marL="0" marR="0" marT="0" marB="81700"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a:r>
                        <a:rPr lang="en-US" sz="1400" cap="none" spc="0">
                          <a:solidFill>
                            <a:schemeClr val="tx1"/>
                          </a:solidFill>
                        </a:rPr>
                        <a:t>19.4</a:t>
                      </a:r>
                    </a:p>
                  </a:txBody>
                  <a:tcPr marL="0" marR="0" marT="0" marB="81700"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a:r>
                        <a:rPr lang="en-US" sz="1400" cap="none" spc="0">
                          <a:solidFill>
                            <a:schemeClr val="tx1"/>
                          </a:solidFill>
                        </a:rPr>
                        <a:t>137.2712146</a:t>
                      </a:r>
                    </a:p>
                  </a:txBody>
                  <a:tcPr marL="0" marR="0" marT="0" marB="81700"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4039189040"/>
                  </a:ext>
                </a:extLst>
              </a:tr>
              <a:tr h="332246">
                <a:tc>
                  <a:txBody>
                    <a:bodyPr/>
                    <a:lstStyle/>
                    <a:p>
                      <a:pPr algn="ctr"/>
                      <a:r>
                        <a:rPr lang="en-US" sz="1400" cap="none" spc="0">
                          <a:solidFill>
                            <a:schemeClr val="tx1"/>
                          </a:solidFill>
                          <a:effectLst/>
                        </a:rPr>
                        <a:t>SP Narine</a:t>
                      </a:r>
                    </a:p>
                  </a:txBody>
                  <a:tcPr marL="0" marR="0" marT="0" marB="8170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a:r>
                        <a:rPr lang="en-US" sz="1400" cap="none" spc="0">
                          <a:solidFill>
                            <a:schemeClr val="tx1"/>
                          </a:solidFill>
                        </a:rPr>
                        <a:t>19.7</a:t>
                      </a:r>
                    </a:p>
                  </a:txBody>
                  <a:tcPr marL="0" marR="0" marT="0" marB="8170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a:r>
                        <a:rPr lang="en-US" sz="1400" cap="none" spc="0">
                          <a:solidFill>
                            <a:schemeClr val="tx1"/>
                          </a:solidFill>
                        </a:rPr>
                        <a:t>164.2725599</a:t>
                      </a:r>
                    </a:p>
                  </a:txBody>
                  <a:tcPr marL="0" marR="0" marT="0" marB="8170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2654776839"/>
                  </a:ext>
                </a:extLst>
              </a:tr>
              <a:tr h="332246">
                <a:tc>
                  <a:txBody>
                    <a:bodyPr/>
                    <a:lstStyle/>
                    <a:p>
                      <a:pPr algn="ctr"/>
                      <a:r>
                        <a:rPr lang="en-US" sz="1400" cap="none" spc="0">
                          <a:solidFill>
                            <a:schemeClr val="tx1"/>
                          </a:solidFill>
                          <a:effectLst/>
                        </a:rPr>
                        <a:t>KA Pollard</a:t>
                      </a:r>
                    </a:p>
                  </a:txBody>
                  <a:tcPr marL="0" marR="0" marT="0" marB="81700"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a:r>
                        <a:rPr lang="en-US" sz="1400" cap="none" spc="0">
                          <a:solidFill>
                            <a:schemeClr val="tx1"/>
                          </a:solidFill>
                        </a:rPr>
                        <a:t>19.9</a:t>
                      </a:r>
                    </a:p>
                  </a:txBody>
                  <a:tcPr marL="0" marR="0" marT="0" marB="81700"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a:r>
                        <a:rPr lang="en-US" sz="1400" cap="none" spc="0">
                          <a:solidFill>
                            <a:schemeClr val="tx1"/>
                          </a:solidFill>
                        </a:rPr>
                        <a:t>149.8760535</a:t>
                      </a:r>
                    </a:p>
                  </a:txBody>
                  <a:tcPr marL="0" marR="0" marT="0" marB="81700"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917560241"/>
                  </a:ext>
                </a:extLst>
              </a:tr>
              <a:tr h="332246">
                <a:tc>
                  <a:txBody>
                    <a:bodyPr/>
                    <a:lstStyle/>
                    <a:p>
                      <a:pPr algn="ctr"/>
                      <a:r>
                        <a:rPr lang="en-US" sz="1400" cap="none" spc="0">
                          <a:solidFill>
                            <a:schemeClr val="tx1"/>
                          </a:solidFill>
                          <a:effectLst/>
                        </a:rPr>
                        <a:t>PP Chawla</a:t>
                      </a:r>
                    </a:p>
                  </a:txBody>
                  <a:tcPr marL="0" marR="0" marT="0" marB="8170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a:r>
                        <a:rPr lang="en-US" sz="1400" cap="none" spc="0">
                          <a:solidFill>
                            <a:schemeClr val="tx1"/>
                          </a:solidFill>
                        </a:rPr>
                        <a:t>20</a:t>
                      </a:r>
                    </a:p>
                  </a:txBody>
                  <a:tcPr marL="0" marR="0" marT="0" marB="8170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a:r>
                        <a:rPr lang="en-US" sz="1400" cap="none" spc="0">
                          <a:solidFill>
                            <a:schemeClr val="tx1"/>
                          </a:solidFill>
                        </a:rPr>
                        <a:t>111.4503817</a:t>
                      </a:r>
                    </a:p>
                  </a:txBody>
                  <a:tcPr marL="0" marR="0" marT="0" marB="8170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838208869"/>
                  </a:ext>
                </a:extLst>
              </a:tr>
              <a:tr h="332246">
                <a:tc>
                  <a:txBody>
                    <a:bodyPr/>
                    <a:lstStyle/>
                    <a:p>
                      <a:pPr algn="ctr"/>
                      <a:r>
                        <a:rPr lang="en-US" sz="1400" cap="none" spc="0">
                          <a:solidFill>
                            <a:schemeClr val="tx1"/>
                          </a:solidFill>
                          <a:effectLst/>
                        </a:rPr>
                        <a:t>SR Watson</a:t>
                      </a:r>
                    </a:p>
                  </a:txBody>
                  <a:tcPr marL="0" marR="0" marT="0" marB="81700"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a:r>
                        <a:rPr lang="en-US" sz="1400" cap="none" spc="0">
                          <a:solidFill>
                            <a:schemeClr val="tx1"/>
                          </a:solidFill>
                        </a:rPr>
                        <a:t>20</a:t>
                      </a:r>
                    </a:p>
                  </a:txBody>
                  <a:tcPr marL="0" marR="0" marT="0" marB="81700"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ctr"/>
                      <a:r>
                        <a:rPr lang="en-US" sz="1400" cap="none" spc="0">
                          <a:solidFill>
                            <a:schemeClr val="tx1"/>
                          </a:solidFill>
                        </a:rPr>
                        <a:t>137.9138483</a:t>
                      </a:r>
                    </a:p>
                  </a:txBody>
                  <a:tcPr marL="0" marR="0" marT="0" marB="81700"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446273288"/>
                  </a:ext>
                </a:extLst>
              </a:tr>
              <a:tr h="332246">
                <a:tc>
                  <a:txBody>
                    <a:bodyPr/>
                    <a:lstStyle/>
                    <a:p>
                      <a:pPr algn="ctr"/>
                      <a:r>
                        <a:rPr lang="en-US" sz="1400" cap="none" spc="0">
                          <a:solidFill>
                            <a:schemeClr val="tx1"/>
                          </a:solidFill>
                          <a:effectLst/>
                        </a:rPr>
                        <a:t>HH Pandya</a:t>
                      </a:r>
                    </a:p>
                  </a:txBody>
                  <a:tcPr marL="0" marR="0" marT="0" marB="8170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a:r>
                        <a:rPr lang="en-US" sz="1400" cap="none" spc="0">
                          <a:solidFill>
                            <a:schemeClr val="tx1"/>
                          </a:solidFill>
                        </a:rPr>
                        <a:t>20.3</a:t>
                      </a:r>
                    </a:p>
                  </a:txBody>
                  <a:tcPr marL="0" marR="0" marT="0" marB="8170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ctr"/>
                      <a:r>
                        <a:rPr lang="en-US" sz="1400" cap="none" spc="0">
                          <a:solidFill>
                            <a:schemeClr val="tx1"/>
                          </a:solidFill>
                        </a:rPr>
                        <a:t>159.2680047</a:t>
                      </a:r>
                    </a:p>
                  </a:txBody>
                  <a:tcPr marL="0" marR="0" marT="0" marB="8170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419740190"/>
                  </a:ext>
                </a:extLst>
              </a:tr>
            </a:tbl>
          </a:graphicData>
        </a:graphic>
      </p:graphicFrame>
      <p:sp>
        <p:nvSpPr>
          <p:cNvPr id="15" name="TextBox 14">
            <a:extLst>
              <a:ext uri="{FF2B5EF4-FFF2-40B4-BE49-F238E27FC236}">
                <a16:creationId xmlns:a16="http://schemas.microsoft.com/office/drawing/2014/main" id="{0399B124-687D-32B5-54B2-0B353090E2BE}"/>
              </a:ext>
            </a:extLst>
          </p:cNvPr>
          <p:cNvSpPr txBox="1"/>
          <p:nvPr/>
        </p:nvSpPr>
        <p:spPr>
          <a:xfrm>
            <a:off x="5632437" y="4240542"/>
            <a:ext cx="6095177"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rPr>
              <a:t>QUERY :-</a:t>
            </a:r>
          </a:p>
          <a:p>
            <a:r>
              <a:rPr lang="en-US" sz="1200" dirty="0">
                <a:ea typeface="+mn-lt"/>
                <a:cs typeface="+mn-lt"/>
              </a:rPr>
              <a:t>SELECT </a:t>
            </a:r>
            <a:r>
              <a:rPr lang="en-US" sz="1200" dirty="0" err="1">
                <a:ea typeface="+mn-lt"/>
                <a:cs typeface="+mn-lt"/>
              </a:rPr>
              <a:t>m.player,bowling_strike_rate,batting_strike_rate</a:t>
            </a:r>
            <a:r>
              <a:rPr lang="en-US" sz="1200" dirty="0">
                <a:ea typeface="+mn-lt"/>
                <a:cs typeface="+mn-lt"/>
              </a:rPr>
              <a:t> FROM (SELECT bowler AS player, CAST(</a:t>
            </a:r>
            <a:r>
              <a:rPr lang="en-US" sz="1200" dirty="0" err="1">
                <a:ea typeface="+mn-lt"/>
                <a:cs typeface="+mn-lt"/>
              </a:rPr>
              <a:t>strike_rate</a:t>
            </a:r>
            <a:r>
              <a:rPr lang="en-US" sz="1200" dirty="0">
                <a:ea typeface="+mn-lt"/>
                <a:cs typeface="+mn-lt"/>
              </a:rPr>
              <a:t> AS DECIMAL(3,1)) AS </a:t>
            </a:r>
            <a:r>
              <a:rPr lang="en-US" sz="1200" dirty="0" err="1">
                <a:ea typeface="+mn-lt"/>
                <a:cs typeface="+mn-lt"/>
              </a:rPr>
              <a:t>bowling_strike_rate</a:t>
            </a:r>
            <a:r>
              <a:rPr lang="en-US" sz="1200" dirty="0">
                <a:ea typeface="+mn-lt"/>
                <a:cs typeface="+mn-lt"/>
              </a:rPr>
              <a:t> FROM (</a:t>
            </a:r>
            <a:endParaRPr lang="en-US" sz="1200">
              <a:cs typeface="Segoe UI"/>
            </a:endParaRPr>
          </a:p>
          <a:p>
            <a:r>
              <a:rPr lang="en-US" sz="1200" dirty="0">
                <a:ea typeface="+mn-lt"/>
                <a:cs typeface="+mn-lt"/>
              </a:rPr>
              <a:t>    SELECT bowler,  CAST(</a:t>
            </a:r>
            <a:r>
              <a:rPr lang="en-US" sz="1200" dirty="0" err="1">
                <a:ea typeface="+mn-lt"/>
                <a:cs typeface="+mn-lt"/>
              </a:rPr>
              <a:t>total_balls</a:t>
            </a:r>
            <a:r>
              <a:rPr lang="en-US" sz="1200" dirty="0">
                <a:ea typeface="+mn-lt"/>
                <a:cs typeface="+mn-lt"/>
              </a:rPr>
              <a:t> AS DECIMAL(10,2)) / wickets AS </a:t>
            </a:r>
            <a:r>
              <a:rPr lang="en-US" sz="1200" dirty="0" err="1">
                <a:ea typeface="+mn-lt"/>
                <a:cs typeface="+mn-lt"/>
              </a:rPr>
              <a:t>strike_rate</a:t>
            </a:r>
            <a:r>
              <a:rPr lang="en-US" sz="1200" dirty="0">
                <a:ea typeface="+mn-lt"/>
                <a:cs typeface="+mn-lt"/>
              </a:rPr>
              <a:t>  FROM ( SELECT bowler, </a:t>
            </a:r>
            <a:r>
              <a:rPr lang="en-US" sz="1200" dirty="0" err="1">
                <a:ea typeface="+mn-lt"/>
                <a:cs typeface="+mn-lt"/>
              </a:rPr>
              <a:t>total_balls</a:t>
            </a:r>
            <a:r>
              <a:rPr lang="en-US" sz="1200" dirty="0">
                <a:ea typeface="+mn-lt"/>
                <a:cs typeface="+mn-lt"/>
              </a:rPr>
              <a:t>, SUM(</a:t>
            </a:r>
            <a:r>
              <a:rPr lang="en-US" sz="1200" dirty="0" err="1">
                <a:ea typeface="+mn-lt"/>
                <a:cs typeface="+mn-lt"/>
              </a:rPr>
              <a:t>is_wicket</a:t>
            </a:r>
            <a:r>
              <a:rPr lang="en-US" sz="1200" dirty="0">
                <a:ea typeface="+mn-lt"/>
                <a:cs typeface="+mn-lt"/>
              </a:rPr>
              <a:t>) AS wickets FROM (</a:t>
            </a:r>
            <a:endParaRPr lang="en-US" sz="1200" dirty="0">
              <a:cs typeface="Segoe UI"/>
            </a:endParaRPr>
          </a:p>
          <a:p>
            <a:r>
              <a:rPr lang="en-US" sz="1200" dirty="0">
                <a:ea typeface="+mn-lt"/>
                <a:cs typeface="+mn-lt"/>
              </a:rPr>
              <a:t>        SELECT </a:t>
            </a:r>
            <a:r>
              <a:rPr lang="en-US" sz="1200" dirty="0" err="1">
                <a:ea typeface="+mn-lt"/>
                <a:cs typeface="+mn-lt"/>
              </a:rPr>
              <a:t>bowler,is_wicket,COUNT</a:t>
            </a:r>
            <a:r>
              <a:rPr lang="en-US" sz="1200" dirty="0">
                <a:ea typeface="+mn-lt"/>
                <a:cs typeface="+mn-lt"/>
              </a:rPr>
              <a:t>(ball) OVER (PARTITION BY bowler) AS </a:t>
            </a:r>
            <a:r>
              <a:rPr lang="en-US" sz="1200" dirty="0" err="1">
                <a:ea typeface="+mn-lt"/>
                <a:cs typeface="+mn-lt"/>
              </a:rPr>
              <a:t>total_balls</a:t>
            </a:r>
            <a:r>
              <a:rPr lang="en-US" sz="1200" dirty="0">
                <a:ea typeface="+mn-lt"/>
                <a:cs typeface="+mn-lt"/>
              </a:rPr>
              <a:t>  FROM </a:t>
            </a:r>
            <a:r>
              <a:rPr lang="en-US" sz="1200" dirty="0" err="1">
                <a:ea typeface="+mn-lt"/>
                <a:cs typeface="+mn-lt"/>
              </a:rPr>
              <a:t>ipl_player_data</a:t>
            </a:r>
            <a:r>
              <a:rPr lang="en-US" sz="1200" dirty="0">
                <a:ea typeface="+mn-lt"/>
                <a:cs typeface="+mn-lt"/>
              </a:rPr>
              <a:t>) AS a WHERE </a:t>
            </a:r>
            <a:r>
              <a:rPr lang="en-US" sz="1200" dirty="0" err="1">
                <a:ea typeface="+mn-lt"/>
                <a:cs typeface="+mn-lt"/>
              </a:rPr>
              <a:t>total_balls</a:t>
            </a:r>
            <a:r>
              <a:rPr lang="en-US" sz="1200" dirty="0">
                <a:ea typeface="+mn-lt"/>
                <a:cs typeface="+mn-lt"/>
              </a:rPr>
              <a:t> &gt; 300 AND </a:t>
            </a:r>
            <a:r>
              <a:rPr lang="en-US" sz="1200" dirty="0" err="1">
                <a:ea typeface="+mn-lt"/>
                <a:cs typeface="+mn-lt"/>
              </a:rPr>
              <a:t>is_wicket</a:t>
            </a:r>
            <a:r>
              <a:rPr lang="en-US" sz="1200" dirty="0">
                <a:ea typeface="+mn-lt"/>
                <a:cs typeface="+mn-lt"/>
              </a:rPr>
              <a:t> &gt; 0 </a:t>
            </a:r>
          </a:p>
          <a:p>
            <a:r>
              <a:rPr lang="en-US" sz="1200" dirty="0">
                <a:ea typeface="+mn-lt"/>
                <a:cs typeface="+mn-lt"/>
              </a:rPr>
              <a:t>      GROUP BY bowler, </a:t>
            </a:r>
            <a:r>
              <a:rPr lang="en-US" sz="1200" dirty="0" err="1">
                <a:ea typeface="+mn-lt"/>
                <a:cs typeface="+mn-lt"/>
              </a:rPr>
              <a:t>total_balls</a:t>
            </a:r>
            <a:r>
              <a:rPr lang="en-US" sz="1200" dirty="0">
                <a:ea typeface="+mn-lt"/>
                <a:cs typeface="+mn-lt"/>
              </a:rPr>
              <a:t>) AS b) AS c ) AS m </a:t>
            </a:r>
            <a:endParaRPr lang="en-US" sz="1200" dirty="0">
              <a:cs typeface="Segoe UI"/>
            </a:endParaRPr>
          </a:p>
          <a:p>
            <a:r>
              <a:rPr lang="en-US" sz="1200" dirty="0">
                <a:ea typeface="+mn-lt"/>
                <a:cs typeface="+mn-lt"/>
              </a:rPr>
              <a:t>INNER JOIN (</a:t>
            </a:r>
            <a:endParaRPr lang="en-US" sz="1200" dirty="0">
              <a:cs typeface="Segoe UI"/>
            </a:endParaRPr>
          </a:p>
          <a:p>
            <a:r>
              <a:rPr lang="en-US" sz="1200" dirty="0">
                <a:ea typeface="+mn-lt"/>
                <a:cs typeface="+mn-lt"/>
              </a:rPr>
              <a:t>  SELECT batsman AS player, CAST(SUM(</a:t>
            </a:r>
            <a:r>
              <a:rPr lang="en-US" sz="1200" dirty="0" err="1">
                <a:ea typeface="+mn-lt"/>
                <a:cs typeface="+mn-lt"/>
              </a:rPr>
              <a:t>batsman_runs</a:t>
            </a:r>
            <a:r>
              <a:rPr lang="en-US" sz="1200" dirty="0">
                <a:ea typeface="+mn-lt"/>
                <a:cs typeface="+mn-lt"/>
              </a:rPr>
              <a:t>) AS FLOAT) / COUNT(ball) * 100 AS </a:t>
            </a:r>
            <a:r>
              <a:rPr lang="en-US" sz="1200" dirty="0" err="1">
                <a:ea typeface="+mn-lt"/>
                <a:cs typeface="+mn-lt"/>
              </a:rPr>
              <a:t>batting_strike_rate</a:t>
            </a:r>
            <a:r>
              <a:rPr lang="en-US" sz="1200" dirty="0">
                <a:ea typeface="+mn-lt"/>
                <a:cs typeface="+mn-lt"/>
              </a:rPr>
              <a:t> FROM </a:t>
            </a:r>
            <a:r>
              <a:rPr lang="en-US" sz="1200" dirty="0" err="1">
                <a:ea typeface="+mn-lt"/>
                <a:cs typeface="+mn-lt"/>
              </a:rPr>
              <a:t>ipl_player_data</a:t>
            </a:r>
            <a:r>
              <a:rPr lang="en-US" sz="1200" dirty="0">
                <a:ea typeface="+mn-lt"/>
                <a:cs typeface="+mn-lt"/>
              </a:rPr>
              <a:t> WHERE </a:t>
            </a:r>
            <a:r>
              <a:rPr lang="en-US" sz="1200" dirty="0" err="1">
                <a:ea typeface="+mn-lt"/>
                <a:cs typeface="+mn-lt"/>
              </a:rPr>
              <a:t>extras_type</a:t>
            </a:r>
            <a:r>
              <a:rPr lang="en-US" sz="1200" dirty="0">
                <a:ea typeface="+mn-lt"/>
                <a:cs typeface="+mn-lt"/>
              </a:rPr>
              <a:t> != '</a:t>
            </a:r>
            <a:r>
              <a:rPr lang="en-US" sz="1200" dirty="0" err="1">
                <a:ea typeface="+mn-lt"/>
                <a:cs typeface="+mn-lt"/>
              </a:rPr>
              <a:t>wides</a:t>
            </a:r>
            <a:r>
              <a:rPr lang="en-US" sz="1200" dirty="0">
                <a:ea typeface="+mn-lt"/>
                <a:cs typeface="+mn-lt"/>
              </a:rPr>
              <a:t>' </a:t>
            </a:r>
            <a:endParaRPr lang="en-US" sz="1200" dirty="0">
              <a:cs typeface="Segoe UI"/>
            </a:endParaRPr>
          </a:p>
          <a:p>
            <a:r>
              <a:rPr lang="en-US" sz="1200" dirty="0">
                <a:ea typeface="+mn-lt"/>
                <a:cs typeface="+mn-lt"/>
              </a:rPr>
              <a:t>  GROUP BY batsman  HAVING COUNT(ball) &gt; 500) AS n ON </a:t>
            </a:r>
            <a:r>
              <a:rPr lang="en-US" sz="1200" dirty="0" err="1">
                <a:ea typeface="+mn-lt"/>
                <a:cs typeface="+mn-lt"/>
              </a:rPr>
              <a:t>m.player</a:t>
            </a:r>
            <a:r>
              <a:rPr lang="en-US" sz="1200" dirty="0">
                <a:ea typeface="+mn-lt"/>
                <a:cs typeface="+mn-lt"/>
              </a:rPr>
              <a:t> = </a:t>
            </a:r>
            <a:r>
              <a:rPr lang="en-US" sz="1200" dirty="0" err="1">
                <a:ea typeface="+mn-lt"/>
                <a:cs typeface="+mn-lt"/>
              </a:rPr>
              <a:t>n.player</a:t>
            </a:r>
            <a:r>
              <a:rPr lang="en-US" sz="1200" dirty="0">
                <a:ea typeface="+mn-lt"/>
                <a:cs typeface="+mn-lt"/>
              </a:rPr>
              <a:t> </a:t>
            </a:r>
            <a:endParaRPr lang="en-US" sz="1200" dirty="0">
              <a:cs typeface="Segoe UI"/>
            </a:endParaRPr>
          </a:p>
          <a:p>
            <a:r>
              <a:rPr lang="en-US" sz="1200" dirty="0">
                <a:ea typeface="+mn-lt"/>
                <a:cs typeface="+mn-lt"/>
              </a:rPr>
              <a:t>    ORDER BY </a:t>
            </a:r>
            <a:r>
              <a:rPr lang="en-US" sz="1200" err="1">
                <a:ea typeface="+mn-lt"/>
                <a:cs typeface="+mn-lt"/>
              </a:rPr>
              <a:t>m.bowling_strike_rate</a:t>
            </a:r>
            <a:r>
              <a:rPr lang="en-US" sz="1200" dirty="0">
                <a:ea typeface="+mn-lt"/>
                <a:cs typeface="+mn-lt"/>
              </a:rPr>
              <a:t>, </a:t>
            </a:r>
            <a:r>
              <a:rPr lang="en-US" sz="1200" err="1">
                <a:ea typeface="+mn-lt"/>
                <a:cs typeface="+mn-lt"/>
              </a:rPr>
              <a:t>n.batting_strike_rate</a:t>
            </a:r>
            <a:r>
              <a:rPr lang="en-US" sz="1200" dirty="0">
                <a:ea typeface="+mn-lt"/>
                <a:cs typeface="+mn-lt"/>
              </a:rPr>
              <a:t> limit 10;</a:t>
            </a:r>
            <a:endParaRPr lang="en-US" sz="1200">
              <a:cs typeface="Segoe UI"/>
            </a:endParaRPr>
          </a:p>
        </p:txBody>
      </p:sp>
      <p:sp>
        <p:nvSpPr>
          <p:cNvPr id="16" name="TextBox 15">
            <a:extLst>
              <a:ext uri="{FF2B5EF4-FFF2-40B4-BE49-F238E27FC236}">
                <a16:creationId xmlns:a16="http://schemas.microsoft.com/office/drawing/2014/main" id="{BA2567FF-0F55-7FC7-CD66-8B3CE5B88F7A}"/>
              </a:ext>
            </a:extLst>
          </p:cNvPr>
          <p:cNvSpPr txBox="1"/>
          <p:nvPr/>
        </p:nvSpPr>
        <p:spPr>
          <a:xfrm>
            <a:off x="839704" y="187993"/>
            <a:ext cx="48000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egoe UI"/>
              </a:rPr>
              <a:t>ALL ROUNDER PLAYERS</a:t>
            </a:r>
            <a:endParaRPr lang="en-US" dirty="0"/>
          </a:p>
        </p:txBody>
      </p:sp>
    </p:spTree>
    <p:extLst>
      <p:ext uri="{BB962C8B-B14F-4D97-AF65-F5344CB8AC3E}">
        <p14:creationId xmlns:p14="http://schemas.microsoft.com/office/powerpoint/2010/main" val="2740690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559FE01-6D5E-A4B2-58CB-058AEAACF2BE}"/>
              </a:ext>
            </a:extLst>
          </p:cNvPr>
          <p:cNvSpPr txBox="1"/>
          <p:nvPr/>
        </p:nvSpPr>
        <p:spPr>
          <a:xfrm>
            <a:off x="804672" y="802955"/>
            <a:ext cx="4766330" cy="145405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b="1" dirty="0">
                <a:solidFill>
                  <a:schemeClr val="tx2"/>
                </a:solidFill>
                <a:latin typeface="+mj-lt"/>
                <a:ea typeface="+mj-ea"/>
                <a:cs typeface="Segoe UI Light"/>
              </a:rPr>
              <a:t>WICKETKEEPER</a:t>
            </a:r>
          </a:p>
        </p:txBody>
      </p:sp>
      <p:grpSp>
        <p:nvGrpSpPr>
          <p:cNvPr id="67" name="Group 66">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59" name="Freeform: Shape 58">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482E89BC-C15E-57E3-CB64-A319A9B9EBF5}"/>
              </a:ext>
            </a:extLst>
          </p:cNvPr>
          <p:cNvSpPr txBox="1"/>
          <p:nvPr/>
        </p:nvSpPr>
        <p:spPr>
          <a:xfrm>
            <a:off x="1290888" y="2268453"/>
            <a:ext cx="538914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Segoe UI"/>
              </a:rPr>
              <a:t>PLAYER SHOUD HAVE PLAYED MORE THAN 2 IPL SEASON AND FACE BALLS&gt;300</a:t>
            </a:r>
          </a:p>
          <a:p>
            <a:pPr marL="285750" indent="-285750">
              <a:buFont typeface="Arial"/>
              <a:buChar char="•"/>
            </a:pPr>
            <a:r>
              <a:rPr lang="en-US" dirty="0">
                <a:cs typeface="Segoe UI"/>
              </a:rPr>
              <a:t>HAVING BOWLING STRIKE RATE &lt;9</a:t>
            </a:r>
          </a:p>
          <a:p>
            <a:pPr marL="285750" indent="-285750">
              <a:buFont typeface="Arial"/>
              <a:buChar char="•"/>
            </a:pPr>
            <a:r>
              <a:rPr lang="en-US" dirty="0">
                <a:cs typeface="Segoe UI"/>
              </a:rPr>
              <a:t>HAVING BATTING STRIKE RATE &lt;120</a:t>
            </a:r>
          </a:p>
          <a:p>
            <a:pPr marL="285750" indent="-285750">
              <a:buFont typeface="Arial"/>
              <a:buChar char="•"/>
            </a:pPr>
            <a:r>
              <a:rPr lang="en-US" dirty="0">
                <a:cs typeface="Segoe UI"/>
              </a:rPr>
              <a:t>BALL SERVER MORE THAN 300</a:t>
            </a:r>
          </a:p>
          <a:p>
            <a:pPr marL="285750" indent="-285750">
              <a:buFont typeface="Arial"/>
              <a:buChar char="•"/>
            </a:pPr>
            <a:endParaRPr lang="en-US" dirty="0">
              <a:cs typeface="Segoe UI"/>
            </a:endParaRPr>
          </a:p>
        </p:txBody>
      </p:sp>
      <p:sp>
        <p:nvSpPr>
          <p:cNvPr id="5" name="TextBox 4">
            <a:extLst>
              <a:ext uri="{FF2B5EF4-FFF2-40B4-BE49-F238E27FC236}">
                <a16:creationId xmlns:a16="http://schemas.microsoft.com/office/drawing/2014/main" id="{F6FC65BE-3181-F03C-304D-0E44A7404729}"/>
              </a:ext>
            </a:extLst>
          </p:cNvPr>
          <p:cNvSpPr txBox="1"/>
          <p:nvPr/>
        </p:nvSpPr>
        <p:spPr>
          <a:xfrm>
            <a:off x="900479" y="4023333"/>
            <a:ext cx="6542760"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rPr>
              <a:t>SELECT </a:t>
            </a:r>
            <a:r>
              <a:rPr lang="en-US" sz="1200" dirty="0" err="1">
                <a:ea typeface="+mn-lt"/>
                <a:cs typeface="+mn-lt"/>
              </a:rPr>
              <a:t>m.player,bowling_strike_rate,batting_strike_rate</a:t>
            </a:r>
            <a:r>
              <a:rPr lang="en-US" sz="1200" dirty="0">
                <a:ea typeface="+mn-lt"/>
                <a:cs typeface="+mn-lt"/>
              </a:rPr>
              <a:t> FROM (SELECT bowler AS player, CAST(</a:t>
            </a:r>
            <a:r>
              <a:rPr lang="en-US" sz="1200" dirty="0" err="1">
                <a:ea typeface="+mn-lt"/>
                <a:cs typeface="+mn-lt"/>
              </a:rPr>
              <a:t>strike_rate</a:t>
            </a:r>
            <a:r>
              <a:rPr lang="en-US" sz="1200" dirty="0">
                <a:ea typeface="+mn-lt"/>
                <a:cs typeface="+mn-lt"/>
              </a:rPr>
              <a:t> AS DECIMAL(3,1)) AS </a:t>
            </a:r>
            <a:r>
              <a:rPr lang="en-US" sz="1200" dirty="0" err="1">
                <a:ea typeface="+mn-lt"/>
                <a:cs typeface="+mn-lt"/>
              </a:rPr>
              <a:t>bowling_strike_rate</a:t>
            </a:r>
            <a:r>
              <a:rPr lang="en-US" sz="1200" dirty="0">
                <a:ea typeface="+mn-lt"/>
                <a:cs typeface="+mn-lt"/>
              </a:rPr>
              <a:t> FROM (</a:t>
            </a:r>
            <a:endParaRPr lang="en-US" sz="1200" dirty="0">
              <a:cs typeface="Segoe UI"/>
            </a:endParaRPr>
          </a:p>
          <a:p>
            <a:r>
              <a:rPr lang="en-US" sz="1200" dirty="0">
                <a:ea typeface="+mn-lt"/>
                <a:cs typeface="+mn-lt"/>
              </a:rPr>
              <a:t>    SELECT bowler,  CAST(</a:t>
            </a:r>
            <a:r>
              <a:rPr lang="en-US" sz="1200" dirty="0" err="1">
                <a:ea typeface="+mn-lt"/>
                <a:cs typeface="+mn-lt"/>
              </a:rPr>
              <a:t>total_balls</a:t>
            </a:r>
            <a:r>
              <a:rPr lang="en-US" sz="1200" dirty="0">
                <a:ea typeface="+mn-lt"/>
                <a:cs typeface="+mn-lt"/>
              </a:rPr>
              <a:t> AS DECIMAL(10,2)) / wickets AS </a:t>
            </a:r>
            <a:r>
              <a:rPr lang="en-US" sz="1200" dirty="0" err="1">
                <a:ea typeface="+mn-lt"/>
                <a:cs typeface="+mn-lt"/>
              </a:rPr>
              <a:t>strike_rate</a:t>
            </a:r>
            <a:r>
              <a:rPr lang="en-US" sz="1200" dirty="0">
                <a:ea typeface="+mn-lt"/>
                <a:cs typeface="+mn-lt"/>
              </a:rPr>
              <a:t>  FROM ( SELECT bowler, </a:t>
            </a:r>
            <a:r>
              <a:rPr lang="en-US" sz="1200" dirty="0" err="1">
                <a:ea typeface="+mn-lt"/>
                <a:cs typeface="+mn-lt"/>
              </a:rPr>
              <a:t>total_balls</a:t>
            </a:r>
            <a:r>
              <a:rPr lang="en-US" sz="1200" dirty="0">
                <a:ea typeface="+mn-lt"/>
                <a:cs typeface="+mn-lt"/>
              </a:rPr>
              <a:t>, SUM(</a:t>
            </a:r>
            <a:r>
              <a:rPr lang="en-US" sz="1200" dirty="0" err="1">
                <a:ea typeface="+mn-lt"/>
                <a:cs typeface="+mn-lt"/>
              </a:rPr>
              <a:t>is_wicket</a:t>
            </a:r>
            <a:r>
              <a:rPr lang="en-US" sz="1200" dirty="0">
                <a:ea typeface="+mn-lt"/>
                <a:cs typeface="+mn-lt"/>
              </a:rPr>
              <a:t>) AS wickets FROM (</a:t>
            </a:r>
            <a:endParaRPr lang="en-US" sz="1200" dirty="0">
              <a:cs typeface="Segoe UI"/>
            </a:endParaRPr>
          </a:p>
          <a:p>
            <a:r>
              <a:rPr lang="en-US" sz="1200" dirty="0">
                <a:ea typeface="+mn-lt"/>
                <a:cs typeface="+mn-lt"/>
              </a:rPr>
              <a:t>        SELECT </a:t>
            </a:r>
            <a:r>
              <a:rPr lang="en-US" sz="1200" dirty="0" err="1">
                <a:ea typeface="+mn-lt"/>
                <a:cs typeface="+mn-lt"/>
              </a:rPr>
              <a:t>bowler,is_wicket,COUNT</a:t>
            </a:r>
            <a:r>
              <a:rPr lang="en-US" sz="1200" dirty="0">
                <a:ea typeface="+mn-lt"/>
                <a:cs typeface="+mn-lt"/>
              </a:rPr>
              <a:t>(ball) OVER (PARTITION BY bowler) AS </a:t>
            </a:r>
            <a:r>
              <a:rPr lang="en-US" sz="1200" dirty="0" err="1">
                <a:ea typeface="+mn-lt"/>
                <a:cs typeface="+mn-lt"/>
              </a:rPr>
              <a:t>total_balls</a:t>
            </a:r>
            <a:r>
              <a:rPr lang="en-US" sz="1200" dirty="0">
                <a:ea typeface="+mn-lt"/>
                <a:cs typeface="+mn-lt"/>
              </a:rPr>
              <a:t>  FROM </a:t>
            </a:r>
            <a:r>
              <a:rPr lang="en-US" sz="1200" dirty="0" err="1">
                <a:ea typeface="+mn-lt"/>
                <a:cs typeface="+mn-lt"/>
              </a:rPr>
              <a:t>ipl_player_data</a:t>
            </a:r>
            <a:r>
              <a:rPr lang="en-US" sz="1200" dirty="0">
                <a:ea typeface="+mn-lt"/>
                <a:cs typeface="+mn-lt"/>
              </a:rPr>
              <a:t>) AS a WHERE </a:t>
            </a:r>
            <a:r>
              <a:rPr lang="en-US" sz="1200" dirty="0" err="1">
                <a:ea typeface="+mn-lt"/>
                <a:cs typeface="+mn-lt"/>
              </a:rPr>
              <a:t>total_balls</a:t>
            </a:r>
            <a:r>
              <a:rPr lang="en-US" sz="1200" dirty="0">
                <a:ea typeface="+mn-lt"/>
                <a:cs typeface="+mn-lt"/>
              </a:rPr>
              <a:t> &gt; 300 AND </a:t>
            </a:r>
            <a:r>
              <a:rPr lang="en-US" sz="1200" dirty="0" err="1">
                <a:ea typeface="+mn-lt"/>
                <a:cs typeface="+mn-lt"/>
              </a:rPr>
              <a:t>is_wicket</a:t>
            </a:r>
            <a:r>
              <a:rPr lang="en-US" sz="1200" dirty="0">
                <a:ea typeface="+mn-lt"/>
                <a:cs typeface="+mn-lt"/>
              </a:rPr>
              <a:t> &gt; 0 </a:t>
            </a:r>
          </a:p>
          <a:p>
            <a:r>
              <a:rPr lang="en-US" sz="1200" dirty="0">
                <a:ea typeface="+mn-lt"/>
                <a:cs typeface="+mn-lt"/>
              </a:rPr>
              <a:t>      GROUP BY bowler, </a:t>
            </a:r>
            <a:r>
              <a:rPr lang="en-US" sz="1200" dirty="0" err="1">
                <a:ea typeface="+mn-lt"/>
                <a:cs typeface="+mn-lt"/>
              </a:rPr>
              <a:t>total_balls</a:t>
            </a:r>
            <a:r>
              <a:rPr lang="en-US" sz="1200" dirty="0">
                <a:ea typeface="+mn-lt"/>
                <a:cs typeface="+mn-lt"/>
              </a:rPr>
              <a:t>) AS b) AS c ) AS m </a:t>
            </a:r>
            <a:endParaRPr lang="en-US" sz="1200" dirty="0">
              <a:cs typeface="Segoe UI"/>
            </a:endParaRPr>
          </a:p>
          <a:p>
            <a:r>
              <a:rPr lang="en-US" sz="1200" dirty="0">
                <a:ea typeface="+mn-lt"/>
                <a:cs typeface="+mn-lt"/>
              </a:rPr>
              <a:t>INNER JOIN (</a:t>
            </a:r>
            <a:endParaRPr lang="en-US" sz="1200" dirty="0">
              <a:cs typeface="Segoe UI"/>
            </a:endParaRPr>
          </a:p>
          <a:p>
            <a:r>
              <a:rPr lang="en-US" sz="1200" dirty="0">
                <a:ea typeface="+mn-lt"/>
                <a:cs typeface="+mn-lt"/>
              </a:rPr>
              <a:t>  SELECT batsman AS player, CAST(SUM(</a:t>
            </a:r>
            <a:r>
              <a:rPr lang="en-US" sz="1200" dirty="0" err="1">
                <a:ea typeface="+mn-lt"/>
                <a:cs typeface="+mn-lt"/>
              </a:rPr>
              <a:t>batsman_runs</a:t>
            </a:r>
            <a:r>
              <a:rPr lang="en-US" sz="1200" dirty="0">
                <a:ea typeface="+mn-lt"/>
                <a:cs typeface="+mn-lt"/>
              </a:rPr>
              <a:t>) AS FLOAT) / COUNT(ball) * 100 AS </a:t>
            </a:r>
            <a:r>
              <a:rPr lang="en-US" sz="1200" dirty="0" err="1">
                <a:ea typeface="+mn-lt"/>
                <a:cs typeface="+mn-lt"/>
              </a:rPr>
              <a:t>batting_strike_rate</a:t>
            </a:r>
            <a:r>
              <a:rPr lang="en-US" sz="1200" dirty="0">
                <a:ea typeface="+mn-lt"/>
                <a:cs typeface="+mn-lt"/>
              </a:rPr>
              <a:t> FROM </a:t>
            </a:r>
            <a:r>
              <a:rPr lang="en-US" sz="1200" dirty="0" err="1">
                <a:ea typeface="+mn-lt"/>
                <a:cs typeface="+mn-lt"/>
              </a:rPr>
              <a:t>ipl_player_data</a:t>
            </a:r>
            <a:r>
              <a:rPr lang="en-US" sz="1200" dirty="0">
                <a:ea typeface="+mn-lt"/>
                <a:cs typeface="+mn-lt"/>
              </a:rPr>
              <a:t> WHERE </a:t>
            </a:r>
            <a:r>
              <a:rPr lang="en-US" sz="1200" dirty="0" err="1">
                <a:ea typeface="+mn-lt"/>
                <a:cs typeface="+mn-lt"/>
              </a:rPr>
              <a:t>extras_type</a:t>
            </a:r>
            <a:r>
              <a:rPr lang="en-US" sz="1200" dirty="0">
                <a:ea typeface="+mn-lt"/>
                <a:cs typeface="+mn-lt"/>
              </a:rPr>
              <a:t> != '</a:t>
            </a:r>
            <a:r>
              <a:rPr lang="en-US" sz="1200" dirty="0" err="1">
                <a:ea typeface="+mn-lt"/>
                <a:cs typeface="+mn-lt"/>
              </a:rPr>
              <a:t>wides</a:t>
            </a:r>
            <a:r>
              <a:rPr lang="en-US" sz="1200" dirty="0">
                <a:ea typeface="+mn-lt"/>
                <a:cs typeface="+mn-lt"/>
              </a:rPr>
              <a:t>' </a:t>
            </a:r>
            <a:endParaRPr lang="en-US" sz="1200" dirty="0">
              <a:cs typeface="Segoe UI"/>
            </a:endParaRPr>
          </a:p>
          <a:p>
            <a:r>
              <a:rPr lang="en-US" sz="1200" dirty="0">
                <a:ea typeface="+mn-lt"/>
                <a:cs typeface="+mn-lt"/>
              </a:rPr>
              <a:t>  GROUP BY batsman  HAVING COUNT(ball) &gt; 300) AS n ON </a:t>
            </a:r>
            <a:r>
              <a:rPr lang="en-US" sz="1200" err="1">
                <a:ea typeface="+mn-lt"/>
                <a:cs typeface="+mn-lt"/>
              </a:rPr>
              <a:t>m.player</a:t>
            </a:r>
            <a:r>
              <a:rPr lang="en-US" sz="1200" dirty="0">
                <a:ea typeface="+mn-lt"/>
                <a:cs typeface="+mn-lt"/>
              </a:rPr>
              <a:t> = </a:t>
            </a:r>
            <a:r>
              <a:rPr lang="en-US" sz="1200" err="1">
                <a:ea typeface="+mn-lt"/>
                <a:cs typeface="+mn-lt"/>
              </a:rPr>
              <a:t>n.player</a:t>
            </a:r>
            <a:r>
              <a:rPr lang="en-US" sz="1200" dirty="0">
                <a:ea typeface="+mn-lt"/>
                <a:cs typeface="+mn-lt"/>
              </a:rPr>
              <a:t> </a:t>
            </a:r>
            <a:endParaRPr lang="en-US" sz="1200">
              <a:cs typeface="Segoe UI"/>
            </a:endParaRPr>
          </a:p>
          <a:p>
            <a:r>
              <a:rPr lang="en-US" sz="1200" dirty="0">
                <a:ea typeface="+mn-lt"/>
                <a:cs typeface="+mn-lt"/>
              </a:rPr>
              <a:t>    WHERE </a:t>
            </a:r>
            <a:r>
              <a:rPr lang="en-US" sz="1200" err="1">
                <a:ea typeface="+mn-lt"/>
                <a:cs typeface="+mn-lt"/>
              </a:rPr>
              <a:t>bowling_strike_rate</a:t>
            </a:r>
            <a:r>
              <a:rPr lang="en-US" sz="1200" dirty="0">
                <a:ea typeface="+mn-lt"/>
                <a:cs typeface="+mn-lt"/>
              </a:rPr>
              <a:t>&lt;9 OR </a:t>
            </a:r>
            <a:r>
              <a:rPr lang="en-US" sz="1200" err="1">
                <a:ea typeface="+mn-lt"/>
                <a:cs typeface="+mn-lt"/>
              </a:rPr>
              <a:t>batting_strike_rate</a:t>
            </a:r>
            <a:r>
              <a:rPr lang="en-US" sz="1200" dirty="0">
                <a:ea typeface="+mn-lt"/>
                <a:cs typeface="+mn-lt"/>
              </a:rPr>
              <a:t>&gt;120</a:t>
            </a:r>
            <a:endParaRPr lang="en-US" sz="1200" dirty="0">
              <a:cs typeface="Segoe UI"/>
            </a:endParaRPr>
          </a:p>
          <a:p>
            <a:r>
              <a:rPr lang="en-US" sz="1200" dirty="0">
                <a:ea typeface="+mn-lt"/>
                <a:cs typeface="+mn-lt"/>
              </a:rPr>
              <a:t>    ORDER BY </a:t>
            </a:r>
            <a:r>
              <a:rPr lang="en-US" sz="1200" err="1">
                <a:ea typeface="+mn-lt"/>
                <a:cs typeface="+mn-lt"/>
              </a:rPr>
              <a:t>m.bowling_strike_rate</a:t>
            </a:r>
            <a:r>
              <a:rPr lang="en-US" sz="1200" dirty="0">
                <a:ea typeface="+mn-lt"/>
                <a:cs typeface="+mn-lt"/>
              </a:rPr>
              <a:t>, </a:t>
            </a:r>
            <a:r>
              <a:rPr lang="en-US" sz="1200" err="1">
                <a:ea typeface="+mn-lt"/>
                <a:cs typeface="+mn-lt"/>
              </a:rPr>
              <a:t>n.batting_strike_rate</a:t>
            </a:r>
            <a:r>
              <a:rPr lang="en-US" sz="1200" dirty="0">
                <a:ea typeface="+mn-lt"/>
                <a:cs typeface="+mn-lt"/>
              </a:rPr>
              <a:t> limit 2;</a:t>
            </a:r>
            <a:endParaRPr lang="en-US" sz="1200" dirty="0">
              <a:cs typeface="Segoe UI"/>
            </a:endParaRPr>
          </a:p>
        </p:txBody>
      </p:sp>
    </p:spTree>
    <p:extLst>
      <p:ext uri="{BB962C8B-B14F-4D97-AF65-F5344CB8AC3E}">
        <p14:creationId xmlns:p14="http://schemas.microsoft.com/office/powerpoint/2010/main" val="674346965"/>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tf66906339_win32</Template>
  <TotalTime>0</TotalTime>
  <Words>350</Words>
  <Application>Microsoft Office PowerPoint</Application>
  <PresentationFormat>Widescreen</PresentationFormat>
  <Paragraphs>27</Paragraphs>
  <Slides>16</Slides>
  <Notes>1</Notes>
  <HiddenSlides>0</HiddenSlides>
  <MMClips>0</MMClips>
  <ScaleCrop>false</ScaleCrop>
  <HeadingPairs>
    <vt:vector size="4" baseType="variant">
      <vt:variant>
        <vt:lpstr>Theme</vt:lpstr>
      </vt:variant>
      <vt:variant>
        <vt:i4>4</vt:i4>
      </vt:variant>
      <vt:variant>
        <vt:lpstr>Slide Titles</vt:lpstr>
      </vt:variant>
      <vt:variant>
        <vt:i4>16</vt:i4>
      </vt:variant>
    </vt:vector>
  </HeadingPairs>
  <TitlesOfParts>
    <vt:vector size="20" baseType="lpstr">
      <vt:lpstr>Balancing Act</vt:lpstr>
      <vt:lpstr>Wellspring</vt:lpstr>
      <vt:lpstr>Star of the show</vt:lpstr>
      <vt:lpstr>Amusements</vt:lpstr>
      <vt:lpstr>  NAME :-RAHUL MANOJ MANDAL COURSE NAME:- DATA SCIENCE  BATCH :- 1st JUNE  </vt:lpstr>
      <vt:lpstr>PowerPoint Presentation</vt:lpstr>
      <vt:lpstr>Your first priority is to get 2-3 players with high S.R who have faced at least 500 balls And to do that you have to make a list of 10 players you want to bid in the auction so that when you try to grab them in auction you should not pay the amount greater than you have in the purse for a particular player. </vt:lpstr>
      <vt:lpstr>AVERAGE STRIKE bATSMAN   Now you need to get 2-3 players with good Average who have played more than 2 ipl seasons. And to do that you have to make a list of 10 players you want to bid in the auction so that when you try to grab them in auctin you should not pay the amount greater than you have in the purse for a particular player.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PANTONE® COLOR OF THE YEAR 2022</dc:title>
  <dc:creator/>
  <cp:lastModifiedBy/>
  <cp:revision>1011</cp:revision>
  <dcterms:created xsi:type="dcterms:W3CDTF">2024-07-27T10:13:48Z</dcterms:created>
  <dcterms:modified xsi:type="dcterms:W3CDTF">2024-07-27T15:33:28Z</dcterms:modified>
</cp:coreProperties>
</file>