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9"/>
  </p:notesMasterIdLst>
  <p:sldIdLst>
    <p:sldId id="256" r:id="rId3"/>
    <p:sldId id="257" r:id="rId4"/>
    <p:sldId id="258" r:id="rId5"/>
    <p:sldId id="259" r:id="rId6"/>
    <p:sldId id="260" r:id="rId7"/>
    <p:sldId id="261" r:id="rId8"/>
  </p:sldIdLst>
  <p:sldSz cx="9144000" cy="5143500" type="screen16x9"/>
  <p:notesSz cx="6858000" cy="9144000"/>
  <p:embeddedFontLst>
    <p:embeddedFont>
      <p:font typeface="Lato" panose="020F0502020204030203" pitchFamily="34" charset="0"/>
      <p:regular r:id="rId10"/>
      <p:bold r:id="rId11"/>
      <p:italic r:id="rId12"/>
      <p:boldItalic r:id="rId13"/>
    </p:embeddedFont>
    <p:embeddedFont>
      <p:font typeface="Questrial" pitchFamily="2" charset="77"/>
      <p:regular r:id="rId14"/>
    </p:embeddedFont>
    <p:embeddedFont>
      <p:font typeface="Raleway" pitchFamily="2" charset="77"/>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141CE51-E7A5-4CED-9B89-5328B05F14FD}">
  <a:tblStyle styleId="{7141CE51-E7A5-4CED-9B89-5328B05F14FD}" styleName="Table_0">
    <a:wholeTbl>
      <a:tcTxStyle b="off" i="off">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125403C5-E68B-4BB9-9A75-BAF83FFC34AA}" styleName="Table_1">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p:cViewPr varScale="1">
        <p:scale>
          <a:sx n="161" d="100"/>
          <a:sy n="161" d="100"/>
        </p:scale>
        <p:origin x="784" y="20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4.fntdata"/><Relationship Id="rId18" Type="http://schemas.openxmlformats.org/officeDocument/2006/relationships/font" Target="fonts/font9.fntdata"/><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font" Target="fonts/font3.fntdata"/><Relationship Id="rId17" Type="http://schemas.openxmlformats.org/officeDocument/2006/relationships/font" Target="fonts/font8.fntdata"/><Relationship Id="rId2" Type="http://schemas.openxmlformats.org/officeDocument/2006/relationships/slideMaster" Target="slideMasters/slideMaster2.xml"/><Relationship Id="rId16" Type="http://schemas.openxmlformats.org/officeDocument/2006/relationships/font" Target="fonts/font7.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font" Target="fonts/font2.fntdata"/><Relationship Id="rId5" Type="http://schemas.openxmlformats.org/officeDocument/2006/relationships/slide" Target="slides/slide3.xml"/><Relationship Id="rId15" Type="http://schemas.openxmlformats.org/officeDocument/2006/relationships/font" Target="fonts/font6.fntdata"/><Relationship Id="rId10" Type="http://schemas.openxmlformats.org/officeDocument/2006/relationships/font" Target="fonts/font1.fntdata"/><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notesMaster" Target="notesMasters/notesMaster1.xml"/><Relationship Id="rId14" Type="http://schemas.openxmlformats.org/officeDocument/2006/relationships/font" Target="fonts/font5.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f71f814962_2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8" name="Google Shape;108;gf71f814962_2_8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f71f814962_2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5" name="Google Shape;115;gf71f814962_2_10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f71f814962_2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1" name="Google Shape;121;gf71f814962_2_5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f71f814962_2_1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9" name="Google Shape;149;gf71f814962_2_16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f71f814962_2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5" name="Google Shape;155;gf71f814962_2_10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f71f814962_2_1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5" name="Google Shape;175;gf71f814962_2_18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4"/>
        <p:cNvGrpSpPr/>
        <p:nvPr/>
      </p:nvGrpSpPr>
      <p:grpSpPr>
        <a:xfrm>
          <a:off x="0" y="0"/>
          <a:ext cx="0" cy="0"/>
          <a:chOff x="0" y="0"/>
          <a:chExt cx="0" cy="0"/>
        </a:xfrm>
      </p:grpSpPr>
      <p:sp>
        <p:nvSpPr>
          <p:cNvPr id="55" name="Google Shape;55;p14"/>
          <p:cNvSpPr/>
          <p:nvPr/>
        </p:nvSpPr>
        <p:spPr>
          <a:xfrm>
            <a:off x="0" y="0"/>
            <a:ext cx="9144000" cy="732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 name="Google Shape;56;p14"/>
          <p:cNvSpPr txBox="1">
            <a:spLocks noGrp="1"/>
          </p:cNvSpPr>
          <p:nvPr>
            <p:ph type="title"/>
          </p:nvPr>
        </p:nvSpPr>
        <p:spPr>
          <a:xfrm>
            <a:off x="729450" y="1318650"/>
            <a:ext cx="7688400" cy="535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a:endParaRPr/>
          </a:p>
        </p:txBody>
      </p:sp>
      <p:sp>
        <p:nvSpPr>
          <p:cNvPr id="57" name="Google Shape;57;p14"/>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58"/>
        <p:cNvGrpSpPr/>
        <p:nvPr/>
      </p:nvGrpSpPr>
      <p:grpSpPr>
        <a:xfrm>
          <a:off x="0" y="0"/>
          <a:ext cx="0" cy="0"/>
          <a:chOff x="0" y="0"/>
          <a:chExt cx="0" cy="0"/>
        </a:xfrm>
      </p:grpSpPr>
      <p:sp>
        <p:nvSpPr>
          <p:cNvPr id="59" name="Google Shape;59;p15"/>
          <p:cNvSpPr txBox="1">
            <a:spLocks noGrp="1"/>
          </p:cNvSpPr>
          <p:nvPr>
            <p:ph type="ctrTitle"/>
          </p:nvPr>
        </p:nvSpPr>
        <p:spPr>
          <a:xfrm>
            <a:off x="729450" y="1322450"/>
            <a:ext cx="7688100" cy="1664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4200"/>
              <a:buNone/>
              <a:defRPr sz="4200">
                <a:solidFill>
                  <a:schemeClr val="dk2"/>
                </a:solidFill>
              </a:defRPr>
            </a:lvl1pPr>
            <a:lvl2pPr lvl="1" algn="l">
              <a:lnSpc>
                <a:spcPct val="100000"/>
              </a:lnSpc>
              <a:spcBef>
                <a:spcPts val="0"/>
              </a:spcBef>
              <a:spcAft>
                <a:spcPts val="0"/>
              </a:spcAft>
              <a:buClr>
                <a:schemeClr val="dk2"/>
              </a:buClr>
              <a:buSzPts val="4200"/>
              <a:buNone/>
              <a:defRPr sz="4200">
                <a:solidFill>
                  <a:schemeClr val="dk2"/>
                </a:solidFill>
              </a:defRPr>
            </a:lvl2pPr>
            <a:lvl3pPr lvl="2" algn="l">
              <a:lnSpc>
                <a:spcPct val="100000"/>
              </a:lnSpc>
              <a:spcBef>
                <a:spcPts val="0"/>
              </a:spcBef>
              <a:spcAft>
                <a:spcPts val="0"/>
              </a:spcAft>
              <a:buClr>
                <a:schemeClr val="dk2"/>
              </a:buClr>
              <a:buSzPts val="4200"/>
              <a:buNone/>
              <a:defRPr sz="4200">
                <a:solidFill>
                  <a:schemeClr val="dk2"/>
                </a:solidFill>
              </a:defRPr>
            </a:lvl3pPr>
            <a:lvl4pPr lvl="3" algn="l">
              <a:lnSpc>
                <a:spcPct val="100000"/>
              </a:lnSpc>
              <a:spcBef>
                <a:spcPts val="0"/>
              </a:spcBef>
              <a:spcAft>
                <a:spcPts val="0"/>
              </a:spcAft>
              <a:buClr>
                <a:schemeClr val="dk2"/>
              </a:buClr>
              <a:buSzPts val="4200"/>
              <a:buNone/>
              <a:defRPr sz="4200">
                <a:solidFill>
                  <a:schemeClr val="dk2"/>
                </a:solidFill>
              </a:defRPr>
            </a:lvl4pPr>
            <a:lvl5pPr lvl="4" algn="l">
              <a:lnSpc>
                <a:spcPct val="100000"/>
              </a:lnSpc>
              <a:spcBef>
                <a:spcPts val="0"/>
              </a:spcBef>
              <a:spcAft>
                <a:spcPts val="0"/>
              </a:spcAft>
              <a:buClr>
                <a:schemeClr val="dk2"/>
              </a:buClr>
              <a:buSzPts val="4200"/>
              <a:buNone/>
              <a:defRPr sz="4200">
                <a:solidFill>
                  <a:schemeClr val="dk2"/>
                </a:solidFill>
              </a:defRPr>
            </a:lvl5pPr>
            <a:lvl6pPr lvl="5" algn="l">
              <a:lnSpc>
                <a:spcPct val="100000"/>
              </a:lnSpc>
              <a:spcBef>
                <a:spcPts val="0"/>
              </a:spcBef>
              <a:spcAft>
                <a:spcPts val="0"/>
              </a:spcAft>
              <a:buClr>
                <a:schemeClr val="dk2"/>
              </a:buClr>
              <a:buSzPts val="4200"/>
              <a:buNone/>
              <a:defRPr sz="4200">
                <a:solidFill>
                  <a:schemeClr val="dk2"/>
                </a:solidFill>
              </a:defRPr>
            </a:lvl6pPr>
            <a:lvl7pPr lvl="6" algn="l">
              <a:lnSpc>
                <a:spcPct val="100000"/>
              </a:lnSpc>
              <a:spcBef>
                <a:spcPts val="0"/>
              </a:spcBef>
              <a:spcAft>
                <a:spcPts val="0"/>
              </a:spcAft>
              <a:buClr>
                <a:schemeClr val="dk2"/>
              </a:buClr>
              <a:buSzPts val="4200"/>
              <a:buNone/>
              <a:defRPr sz="4200">
                <a:solidFill>
                  <a:schemeClr val="dk2"/>
                </a:solidFill>
              </a:defRPr>
            </a:lvl7pPr>
            <a:lvl8pPr lvl="7" algn="l">
              <a:lnSpc>
                <a:spcPct val="100000"/>
              </a:lnSpc>
              <a:spcBef>
                <a:spcPts val="0"/>
              </a:spcBef>
              <a:spcAft>
                <a:spcPts val="0"/>
              </a:spcAft>
              <a:buClr>
                <a:schemeClr val="dk2"/>
              </a:buClr>
              <a:buSzPts val="4200"/>
              <a:buNone/>
              <a:defRPr sz="4200">
                <a:solidFill>
                  <a:schemeClr val="dk2"/>
                </a:solidFill>
              </a:defRPr>
            </a:lvl8pPr>
            <a:lvl9pPr lvl="8" algn="l">
              <a:lnSpc>
                <a:spcPct val="100000"/>
              </a:lnSpc>
              <a:spcBef>
                <a:spcPts val="0"/>
              </a:spcBef>
              <a:spcAft>
                <a:spcPts val="0"/>
              </a:spcAft>
              <a:buClr>
                <a:schemeClr val="dk2"/>
              </a:buClr>
              <a:buSzPts val="4200"/>
              <a:buNone/>
              <a:defRPr sz="4200">
                <a:solidFill>
                  <a:schemeClr val="dk2"/>
                </a:solidFill>
              </a:defRPr>
            </a:lvl9pPr>
          </a:lstStyle>
          <a:p>
            <a:endParaRPr/>
          </a:p>
        </p:txBody>
      </p:sp>
      <p:sp>
        <p:nvSpPr>
          <p:cNvPr id="60" name="Google Shape;60;p15"/>
          <p:cNvSpPr txBox="1">
            <a:spLocks noGrp="1"/>
          </p:cNvSpPr>
          <p:nvPr>
            <p:ph type="subTitle" idx="1"/>
          </p:nvPr>
        </p:nvSpPr>
        <p:spPr>
          <a:xfrm>
            <a:off x="729627" y="3172900"/>
            <a:ext cx="7688100" cy="541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a:endParaRPr/>
          </a:p>
        </p:txBody>
      </p:sp>
      <p:sp>
        <p:nvSpPr>
          <p:cNvPr id="61" name="Google Shape;61;p15"/>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
        <p:nvSpPr>
          <p:cNvPr id="62" name="Google Shape;62;p15"/>
          <p:cNvSpPr/>
          <p:nvPr/>
        </p:nvSpPr>
        <p:spPr>
          <a:xfrm>
            <a:off x="0" y="0"/>
            <a:ext cx="9144000" cy="7329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3"/>
        <p:cNvGrpSpPr/>
        <p:nvPr/>
      </p:nvGrpSpPr>
      <p:grpSpPr>
        <a:xfrm>
          <a:off x="0" y="0"/>
          <a:ext cx="0" cy="0"/>
          <a:chOff x="0" y="0"/>
          <a:chExt cx="0" cy="0"/>
        </a:xfrm>
      </p:grpSpPr>
      <p:sp>
        <p:nvSpPr>
          <p:cNvPr id="64" name="Google Shape;64;p16"/>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a:endParaRPr/>
          </a:p>
        </p:txBody>
      </p:sp>
      <p:sp>
        <p:nvSpPr>
          <p:cNvPr id="65" name="Google Shape;65;p16"/>
          <p:cNvSpPr txBox="1">
            <a:spLocks noGrp="1"/>
          </p:cNvSpPr>
          <p:nvPr>
            <p:ph type="body" idx="1"/>
          </p:nvPr>
        </p:nvSpPr>
        <p:spPr>
          <a:xfrm>
            <a:off x="729450" y="2078875"/>
            <a:ext cx="7688700" cy="22611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66" name="Google Shape;66;p16"/>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
        <p:nvSpPr>
          <p:cNvPr id="67" name="Google Shape;67;p16"/>
          <p:cNvSpPr/>
          <p:nvPr/>
        </p:nvSpPr>
        <p:spPr>
          <a:xfrm>
            <a:off x="0" y="0"/>
            <a:ext cx="9144000" cy="732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68"/>
        <p:cNvGrpSpPr/>
        <p:nvPr/>
      </p:nvGrpSpPr>
      <p:grpSpPr>
        <a:xfrm>
          <a:off x="0" y="0"/>
          <a:ext cx="0" cy="0"/>
          <a:chOff x="0" y="0"/>
          <a:chExt cx="0" cy="0"/>
        </a:xfrm>
      </p:grpSpPr>
      <p:sp>
        <p:nvSpPr>
          <p:cNvPr id="69" name="Google Shape;69;p17"/>
          <p:cNvSpPr txBox="1">
            <a:spLocks noGrp="1"/>
          </p:cNvSpPr>
          <p:nvPr>
            <p:ph type="title"/>
          </p:nvPr>
        </p:nvSpPr>
        <p:spPr>
          <a:xfrm>
            <a:off x="729450" y="1322450"/>
            <a:ext cx="7688400" cy="1518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a:endParaRPr/>
          </a:p>
        </p:txBody>
      </p:sp>
      <p:sp>
        <p:nvSpPr>
          <p:cNvPr id="70" name="Google Shape;70;p17"/>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1"/>
        <p:cNvGrpSpPr/>
        <p:nvPr/>
      </p:nvGrpSpPr>
      <p:grpSpPr>
        <a:xfrm>
          <a:off x="0" y="0"/>
          <a:ext cx="0" cy="0"/>
          <a:chOff x="0" y="0"/>
          <a:chExt cx="0" cy="0"/>
        </a:xfrm>
      </p:grpSpPr>
      <p:sp>
        <p:nvSpPr>
          <p:cNvPr id="72" name="Google Shape;72;p18"/>
          <p:cNvSpPr txBox="1">
            <a:spLocks noGrp="1"/>
          </p:cNvSpPr>
          <p:nvPr>
            <p:ph type="title"/>
          </p:nvPr>
        </p:nvSpPr>
        <p:spPr>
          <a:xfrm>
            <a:off x="729450" y="1318650"/>
            <a:ext cx="7688400" cy="535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a:endParaRPr/>
          </a:p>
        </p:txBody>
      </p:sp>
      <p:sp>
        <p:nvSpPr>
          <p:cNvPr id="73" name="Google Shape;73;p18"/>
          <p:cNvSpPr txBox="1">
            <a:spLocks noGrp="1"/>
          </p:cNvSpPr>
          <p:nvPr>
            <p:ph type="body" idx="1"/>
          </p:nvPr>
        </p:nvSpPr>
        <p:spPr>
          <a:xfrm>
            <a:off x="729325" y="2078875"/>
            <a:ext cx="3774300" cy="22611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74" name="Google Shape;74;p18"/>
          <p:cNvSpPr txBox="1">
            <a:spLocks noGrp="1"/>
          </p:cNvSpPr>
          <p:nvPr>
            <p:ph type="body" idx="2"/>
          </p:nvPr>
        </p:nvSpPr>
        <p:spPr>
          <a:xfrm>
            <a:off x="4643604" y="2078875"/>
            <a:ext cx="3774300" cy="22611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75" name="Google Shape;75;p18"/>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
        <p:nvSpPr>
          <p:cNvPr id="76" name="Google Shape;76;p18"/>
          <p:cNvSpPr/>
          <p:nvPr/>
        </p:nvSpPr>
        <p:spPr>
          <a:xfrm>
            <a:off x="0" y="0"/>
            <a:ext cx="9144000" cy="732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7"/>
        <p:cNvGrpSpPr/>
        <p:nvPr/>
      </p:nvGrpSpPr>
      <p:grpSpPr>
        <a:xfrm>
          <a:off x="0" y="0"/>
          <a:ext cx="0" cy="0"/>
          <a:chOff x="0" y="0"/>
          <a:chExt cx="0" cy="0"/>
        </a:xfrm>
      </p:grpSpPr>
      <p:sp>
        <p:nvSpPr>
          <p:cNvPr id="78" name="Google Shape;78;p19"/>
          <p:cNvSpPr txBox="1">
            <a:spLocks noGrp="1"/>
          </p:cNvSpPr>
          <p:nvPr>
            <p:ph type="title"/>
          </p:nvPr>
        </p:nvSpPr>
        <p:spPr>
          <a:xfrm>
            <a:off x="730000" y="1318650"/>
            <a:ext cx="3300900" cy="1381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a:endParaRPr/>
          </a:p>
        </p:txBody>
      </p:sp>
      <p:sp>
        <p:nvSpPr>
          <p:cNvPr id="79" name="Google Shape;79;p19"/>
          <p:cNvSpPr txBox="1">
            <a:spLocks noGrp="1"/>
          </p:cNvSpPr>
          <p:nvPr>
            <p:ph type="body" idx="1"/>
          </p:nvPr>
        </p:nvSpPr>
        <p:spPr>
          <a:xfrm>
            <a:off x="721225" y="2781725"/>
            <a:ext cx="3300900" cy="15975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80" name="Google Shape;80;p19"/>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
        <p:nvSpPr>
          <p:cNvPr id="81" name="Google Shape;81;p19"/>
          <p:cNvSpPr/>
          <p:nvPr/>
        </p:nvSpPr>
        <p:spPr>
          <a:xfrm>
            <a:off x="0" y="0"/>
            <a:ext cx="9144000" cy="732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82"/>
        <p:cNvGrpSpPr/>
        <p:nvPr/>
      </p:nvGrpSpPr>
      <p:grpSpPr>
        <a:xfrm>
          <a:off x="0" y="0"/>
          <a:ext cx="0" cy="0"/>
          <a:chOff x="0" y="0"/>
          <a:chExt cx="0" cy="0"/>
        </a:xfrm>
      </p:grpSpPr>
      <p:sp>
        <p:nvSpPr>
          <p:cNvPr id="83" name="Google Shape;83;p20"/>
          <p:cNvSpPr txBox="1">
            <a:spLocks noGrp="1"/>
          </p:cNvSpPr>
          <p:nvPr>
            <p:ph type="title"/>
          </p:nvPr>
        </p:nvSpPr>
        <p:spPr>
          <a:xfrm>
            <a:off x="729450" y="864300"/>
            <a:ext cx="7021200" cy="29850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a:endParaRPr/>
          </a:p>
        </p:txBody>
      </p:sp>
      <p:sp>
        <p:nvSpPr>
          <p:cNvPr id="84" name="Google Shape;84;p20"/>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grpSp>
        <p:nvGrpSpPr>
          <p:cNvPr id="85" name="Google Shape;85;p20"/>
          <p:cNvGrpSpPr/>
          <p:nvPr/>
        </p:nvGrpSpPr>
        <p:grpSpPr>
          <a:xfrm>
            <a:off x="830392" y="4169130"/>
            <a:ext cx="745763" cy="45826"/>
            <a:chOff x="4580561" y="2589004"/>
            <a:chExt cx="1064464" cy="25200"/>
          </a:xfrm>
        </p:grpSpPr>
        <p:sp>
          <p:nvSpPr>
            <p:cNvPr id="86" name="Google Shape;86;p20"/>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20"/>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8"/>
        <p:cNvGrpSpPr/>
        <p:nvPr/>
      </p:nvGrpSpPr>
      <p:grpSpPr>
        <a:xfrm>
          <a:off x="0" y="0"/>
          <a:ext cx="0" cy="0"/>
          <a:chOff x="0" y="0"/>
          <a:chExt cx="0" cy="0"/>
        </a:xfrm>
      </p:grpSpPr>
      <p:sp>
        <p:nvSpPr>
          <p:cNvPr id="89" name="Google Shape;89;p21"/>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21"/>
          <p:cNvSpPr txBox="1">
            <a:spLocks noGrp="1"/>
          </p:cNvSpPr>
          <p:nvPr>
            <p:ph type="title"/>
          </p:nvPr>
        </p:nvSpPr>
        <p:spPr>
          <a:xfrm>
            <a:off x="730000" y="1318650"/>
            <a:ext cx="3300900" cy="1687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a:endParaRPr/>
          </a:p>
        </p:txBody>
      </p:sp>
      <p:sp>
        <p:nvSpPr>
          <p:cNvPr id="91" name="Google Shape;91;p21"/>
          <p:cNvSpPr txBox="1">
            <a:spLocks noGrp="1"/>
          </p:cNvSpPr>
          <p:nvPr>
            <p:ph type="subTitle" idx="1"/>
          </p:nvPr>
        </p:nvSpPr>
        <p:spPr>
          <a:xfrm>
            <a:off x="724950" y="3161525"/>
            <a:ext cx="3300900" cy="759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a:endParaRPr/>
          </a:p>
        </p:txBody>
      </p:sp>
      <p:sp>
        <p:nvSpPr>
          <p:cNvPr id="92" name="Google Shape;92;p21"/>
          <p:cNvSpPr txBox="1">
            <a:spLocks noGrp="1"/>
          </p:cNvSpPr>
          <p:nvPr>
            <p:ph type="body" idx="2"/>
          </p:nvPr>
        </p:nvSpPr>
        <p:spPr>
          <a:xfrm>
            <a:off x="5174225" y="1352625"/>
            <a:ext cx="3374400" cy="30255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93" name="Google Shape;93;p2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4"/>
        <p:cNvGrpSpPr/>
        <p:nvPr/>
      </p:nvGrpSpPr>
      <p:grpSpPr>
        <a:xfrm>
          <a:off x="0" y="0"/>
          <a:ext cx="0" cy="0"/>
          <a:chOff x="0" y="0"/>
          <a:chExt cx="0" cy="0"/>
        </a:xfrm>
      </p:grpSpPr>
      <p:sp>
        <p:nvSpPr>
          <p:cNvPr id="95" name="Google Shape;95;p22"/>
          <p:cNvSpPr txBox="1">
            <a:spLocks noGrp="1"/>
          </p:cNvSpPr>
          <p:nvPr>
            <p:ph type="body" idx="1"/>
          </p:nvPr>
        </p:nvSpPr>
        <p:spPr>
          <a:xfrm>
            <a:off x="724950" y="4372551"/>
            <a:ext cx="7697400" cy="4605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300"/>
              <a:buNone/>
              <a:defRPr/>
            </a:lvl1pPr>
          </a:lstStyle>
          <a:p>
            <a:endParaRPr/>
          </a:p>
        </p:txBody>
      </p:sp>
      <p:sp>
        <p:nvSpPr>
          <p:cNvPr id="96" name="Google Shape;96;p22"/>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97"/>
        <p:cNvGrpSpPr/>
        <p:nvPr/>
      </p:nvGrpSpPr>
      <p:grpSpPr>
        <a:xfrm>
          <a:off x="0" y="0"/>
          <a:ext cx="0" cy="0"/>
          <a:chOff x="0" y="0"/>
          <a:chExt cx="0" cy="0"/>
        </a:xfrm>
      </p:grpSpPr>
      <p:grpSp>
        <p:nvGrpSpPr>
          <p:cNvPr id="98" name="Google Shape;98;p23"/>
          <p:cNvGrpSpPr/>
          <p:nvPr/>
        </p:nvGrpSpPr>
        <p:grpSpPr>
          <a:xfrm>
            <a:off x="830392" y="4169130"/>
            <a:ext cx="745763" cy="45826"/>
            <a:chOff x="4580561" y="2589004"/>
            <a:chExt cx="1064464" cy="25200"/>
          </a:xfrm>
        </p:grpSpPr>
        <p:sp>
          <p:nvSpPr>
            <p:cNvPr id="99" name="Google Shape;99;p2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2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1" name="Google Shape;101;p23"/>
          <p:cNvSpPr txBox="1">
            <a:spLocks noGrp="1"/>
          </p:cNvSpPr>
          <p:nvPr>
            <p:ph type="title" hasCustomPrompt="1"/>
          </p:nvPr>
        </p:nvSpPr>
        <p:spPr>
          <a:xfrm>
            <a:off x="729450" y="733950"/>
            <a:ext cx="7688400" cy="1244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8000"/>
              <a:buNone/>
              <a:defRPr sz="8000">
                <a:solidFill>
                  <a:schemeClr val="lt1"/>
                </a:solidFill>
              </a:defRPr>
            </a:lvl1pPr>
            <a:lvl2pPr lvl="1" algn="l">
              <a:lnSpc>
                <a:spcPct val="100000"/>
              </a:lnSpc>
              <a:spcBef>
                <a:spcPts val="0"/>
              </a:spcBef>
              <a:spcAft>
                <a:spcPts val="0"/>
              </a:spcAft>
              <a:buClr>
                <a:schemeClr val="lt1"/>
              </a:buClr>
              <a:buSzPts val="8000"/>
              <a:buNone/>
              <a:defRPr sz="8000">
                <a:solidFill>
                  <a:schemeClr val="lt1"/>
                </a:solidFill>
              </a:defRPr>
            </a:lvl2pPr>
            <a:lvl3pPr lvl="2" algn="l">
              <a:lnSpc>
                <a:spcPct val="100000"/>
              </a:lnSpc>
              <a:spcBef>
                <a:spcPts val="0"/>
              </a:spcBef>
              <a:spcAft>
                <a:spcPts val="0"/>
              </a:spcAft>
              <a:buClr>
                <a:schemeClr val="lt1"/>
              </a:buClr>
              <a:buSzPts val="8000"/>
              <a:buNone/>
              <a:defRPr sz="8000">
                <a:solidFill>
                  <a:schemeClr val="lt1"/>
                </a:solidFill>
              </a:defRPr>
            </a:lvl3pPr>
            <a:lvl4pPr lvl="3" algn="l">
              <a:lnSpc>
                <a:spcPct val="100000"/>
              </a:lnSpc>
              <a:spcBef>
                <a:spcPts val="0"/>
              </a:spcBef>
              <a:spcAft>
                <a:spcPts val="0"/>
              </a:spcAft>
              <a:buClr>
                <a:schemeClr val="lt1"/>
              </a:buClr>
              <a:buSzPts val="8000"/>
              <a:buNone/>
              <a:defRPr sz="8000">
                <a:solidFill>
                  <a:schemeClr val="lt1"/>
                </a:solidFill>
              </a:defRPr>
            </a:lvl4pPr>
            <a:lvl5pPr lvl="4" algn="l">
              <a:lnSpc>
                <a:spcPct val="100000"/>
              </a:lnSpc>
              <a:spcBef>
                <a:spcPts val="0"/>
              </a:spcBef>
              <a:spcAft>
                <a:spcPts val="0"/>
              </a:spcAft>
              <a:buClr>
                <a:schemeClr val="lt1"/>
              </a:buClr>
              <a:buSzPts val="8000"/>
              <a:buNone/>
              <a:defRPr sz="8000">
                <a:solidFill>
                  <a:schemeClr val="lt1"/>
                </a:solidFill>
              </a:defRPr>
            </a:lvl5pPr>
            <a:lvl6pPr lvl="5" algn="l">
              <a:lnSpc>
                <a:spcPct val="100000"/>
              </a:lnSpc>
              <a:spcBef>
                <a:spcPts val="0"/>
              </a:spcBef>
              <a:spcAft>
                <a:spcPts val="0"/>
              </a:spcAft>
              <a:buClr>
                <a:schemeClr val="lt1"/>
              </a:buClr>
              <a:buSzPts val="8000"/>
              <a:buNone/>
              <a:defRPr sz="8000">
                <a:solidFill>
                  <a:schemeClr val="lt1"/>
                </a:solidFill>
              </a:defRPr>
            </a:lvl6pPr>
            <a:lvl7pPr lvl="6" algn="l">
              <a:lnSpc>
                <a:spcPct val="100000"/>
              </a:lnSpc>
              <a:spcBef>
                <a:spcPts val="0"/>
              </a:spcBef>
              <a:spcAft>
                <a:spcPts val="0"/>
              </a:spcAft>
              <a:buClr>
                <a:schemeClr val="lt1"/>
              </a:buClr>
              <a:buSzPts val="8000"/>
              <a:buNone/>
              <a:defRPr sz="8000">
                <a:solidFill>
                  <a:schemeClr val="lt1"/>
                </a:solidFill>
              </a:defRPr>
            </a:lvl7pPr>
            <a:lvl8pPr lvl="7" algn="l">
              <a:lnSpc>
                <a:spcPct val="100000"/>
              </a:lnSpc>
              <a:spcBef>
                <a:spcPts val="0"/>
              </a:spcBef>
              <a:spcAft>
                <a:spcPts val="0"/>
              </a:spcAft>
              <a:buClr>
                <a:schemeClr val="lt1"/>
              </a:buClr>
              <a:buSzPts val="8000"/>
              <a:buNone/>
              <a:defRPr sz="8000">
                <a:solidFill>
                  <a:schemeClr val="lt1"/>
                </a:solidFill>
              </a:defRPr>
            </a:lvl8pPr>
            <a:lvl9pPr lvl="8" algn="l">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102" name="Google Shape;102;p23"/>
          <p:cNvSpPr txBox="1">
            <a:spLocks noGrp="1"/>
          </p:cNvSpPr>
          <p:nvPr>
            <p:ph type="body" idx="1"/>
          </p:nvPr>
        </p:nvSpPr>
        <p:spPr>
          <a:xfrm>
            <a:off x="729450" y="2272888"/>
            <a:ext cx="7688400" cy="15804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Clr>
                <a:schemeClr val="lt1"/>
              </a:buClr>
              <a:buSzPts val="1300"/>
              <a:buChar char="●"/>
              <a:defRPr>
                <a:solidFill>
                  <a:schemeClr val="lt1"/>
                </a:solidFill>
              </a:defRPr>
            </a:lvl1pPr>
            <a:lvl2pPr marL="914400" lvl="1" indent="-298450" algn="l">
              <a:lnSpc>
                <a:spcPct val="115000"/>
              </a:lnSpc>
              <a:spcBef>
                <a:spcPts val="1600"/>
              </a:spcBef>
              <a:spcAft>
                <a:spcPts val="0"/>
              </a:spcAft>
              <a:buClr>
                <a:schemeClr val="lt1"/>
              </a:buClr>
              <a:buSzPts val="1100"/>
              <a:buChar char="○"/>
              <a:defRPr>
                <a:solidFill>
                  <a:schemeClr val="lt1"/>
                </a:solidFill>
              </a:defRPr>
            </a:lvl2pPr>
            <a:lvl3pPr marL="1371600" lvl="2" indent="-298450" algn="l">
              <a:lnSpc>
                <a:spcPct val="115000"/>
              </a:lnSpc>
              <a:spcBef>
                <a:spcPts val="1600"/>
              </a:spcBef>
              <a:spcAft>
                <a:spcPts val="0"/>
              </a:spcAft>
              <a:buClr>
                <a:schemeClr val="lt1"/>
              </a:buClr>
              <a:buSzPts val="1100"/>
              <a:buChar char="■"/>
              <a:defRPr>
                <a:solidFill>
                  <a:schemeClr val="lt1"/>
                </a:solidFill>
              </a:defRPr>
            </a:lvl3pPr>
            <a:lvl4pPr marL="1828800" lvl="3" indent="-298450" algn="l">
              <a:lnSpc>
                <a:spcPct val="115000"/>
              </a:lnSpc>
              <a:spcBef>
                <a:spcPts val="1600"/>
              </a:spcBef>
              <a:spcAft>
                <a:spcPts val="0"/>
              </a:spcAft>
              <a:buClr>
                <a:schemeClr val="lt1"/>
              </a:buClr>
              <a:buSzPts val="1100"/>
              <a:buChar char="●"/>
              <a:defRPr>
                <a:solidFill>
                  <a:schemeClr val="lt1"/>
                </a:solidFill>
              </a:defRPr>
            </a:lvl4pPr>
            <a:lvl5pPr marL="2286000" lvl="4" indent="-298450" algn="l">
              <a:lnSpc>
                <a:spcPct val="115000"/>
              </a:lnSpc>
              <a:spcBef>
                <a:spcPts val="1600"/>
              </a:spcBef>
              <a:spcAft>
                <a:spcPts val="0"/>
              </a:spcAft>
              <a:buClr>
                <a:schemeClr val="lt1"/>
              </a:buClr>
              <a:buSzPts val="1100"/>
              <a:buChar char="○"/>
              <a:defRPr>
                <a:solidFill>
                  <a:schemeClr val="lt1"/>
                </a:solidFill>
              </a:defRPr>
            </a:lvl5pPr>
            <a:lvl6pPr marL="2743200" lvl="5" indent="-298450" algn="l">
              <a:lnSpc>
                <a:spcPct val="115000"/>
              </a:lnSpc>
              <a:spcBef>
                <a:spcPts val="1600"/>
              </a:spcBef>
              <a:spcAft>
                <a:spcPts val="0"/>
              </a:spcAft>
              <a:buClr>
                <a:schemeClr val="lt1"/>
              </a:buClr>
              <a:buSzPts val="1100"/>
              <a:buChar char="■"/>
              <a:defRPr>
                <a:solidFill>
                  <a:schemeClr val="lt1"/>
                </a:solidFill>
              </a:defRPr>
            </a:lvl6pPr>
            <a:lvl7pPr marL="3200400" lvl="6" indent="-298450" algn="l">
              <a:lnSpc>
                <a:spcPct val="115000"/>
              </a:lnSpc>
              <a:spcBef>
                <a:spcPts val="1600"/>
              </a:spcBef>
              <a:spcAft>
                <a:spcPts val="0"/>
              </a:spcAft>
              <a:buClr>
                <a:schemeClr val="lt1"/>
              </a:buClr>
              <a:buSzPts val="1100"/>
              <a:buChar char="●"/>
              <a:defRPr>
                <a:solidFill>
                  <a:schemeClr val="lt1"/>
                </a:solidFill>
              </a:defRPr>
            </a:lvl7pPr>
            <a:lvl8pPr marL="3657600" lvl="7" indent="-298450" algn="l">
              <a:lnSpc>
                <a:spcPct val="115000"/>
              </a:lnSpc>
              <a:spcBef>
                <a:spcPts val="1600"/>
              </a:spcBef>
              <a:spcAft>
                <a:spcPts val="0"/>
              </a:spcAft>
              <a:buClr>
                <a:schemeClr val="lt1"/>
              </a:buClr>
              <a:buSzPts val="1100"/>
              <a:buChar char="○"/>
              <a:defRPr>
                <a:solidFill>
                  <a:schemeClr val="lt1"/>
                </a:solidFill>
              </a:defRPr>
            </a:lvl8pPr>
            <a:lvl9pPr marL="4114800" lvl="8" indent="-298450" algn="l">
              <a:lnSpc>
                <a:spcPct val="115000"/>
              </a:lnSpc>
              <a:spcBef>
                <a:spcPts val="1600"/>
              </a:spcBef>
              <a:spcAft>
                <a:spcPts val="1600"/>
              </a:spcAft>
              <a:buClr>
                <a:schemeClr val="lt1"/>
              </a:buClr>
              <a:buSzPts val="1100"/>
              <a:buChar char="■"/>
              <a:defRPr>
                <a:solidFill>
                  <a:schemeClr val="lt1"/>
                </a:solidFill>
              </a:defRPr>
            </a:lvl9pPr>
          </a:lstStyle>
          <a:p>
            <a:endParaRPr/>
          </a:p>
        </p:txBody>
      </p:sp>
      <p:sp>
        <p:nvSpPr>
          <p:cNvPr id="103" name="Google Shape;103;p23"/>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4"/>
        <p:cNvGrpSpPr/>
        <p:nvPr/>
      </p:nvGrpSpPr>
      <p:grpSpPr>
        <a:xfrm>
          <a:off x="0" y="0"/>
          <a:ext cx="0" cy="0"/>
          <a:chOff x="0" y="0"/>
          <a:chExt cx="0" cy="0"/>
        </a:xfrm>
      </p:grpSpPr>
      <p:sp>
        <p:nvSpPr>
          <p:cNvPr id="105" name="Google Shape;105;p24"/>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1pPr>
            <a:lvl2pPr marR="0" lvl="1"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2pPr>
            <a:lvl3pPr marR="0" lvl="2"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3pPr>
            <a:lvl4pPr marR="0" lvl="3"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4pPr>
            <a:lvl5pPr marR="0" lvl="4"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5pPr>
            <a:lvl6pPr marR="0" lvl="5"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6pPr>
            <a:lvl7pPr marR="0" lvl="6"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7pPr>
            <a:lvl8pPr marR="0" lvl="7"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8pPr>
            <a:lvl9pPr marR="0" lvl="8"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1600"/>
              </a:spcBef>
              <a:spcAft>
                <a:spcPts val="160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endParaRPr/>
          </a:p>
        </p:txBody>
      </p:sp>
      <p:sp>
        <p:nvSpPr>
          <p:cNvPr id="53" name="Google Shape;53;p13"/>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5"/>
          <p:cNvSpPr txBox="1"/>
          <p:nvPr/>
        </p:nvSpPr>
        <p:spPr>
          <a:xfrm>
            <a:off x="218125" y="56500"/>
            <a:ext cx="7717800" cy="3366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700"/>
              <a:buFont typeface="Arial"/>
              <a:buNone/>
            </a:pPr>
            <a:r>
              <a:rPr lang="en" sz="1700" b="1">
                <a:solidFill>
                  <a:schemeClr val="dk1"/>
                </a:solidFill>
                <a:latin typeface="Questrial"/>
                <a:ea typeface="Questrial"/>
                <a:cs typeface="Questrial"/>
                <a:sym typeface="Questrial"/>
              </a:rPr>
              <a:t>OLIST</a:t>
            </a:r>
            <a:endParaRPr sz="2000" b="1" i="0" u="none" strike="noStrike" cap="none">
              <a:solidFill>
                <a:srgbClr val="000000"/>
              </a:solidFill>
              <a:latin typeface="Questrial"/>
              <a:ea typeface="Questrial"/>
              <a:cs typeface="Questrial"/>
              <a:sym typeface="Questrial"/>
            </a:endParaRPr>
          </a:p>
        </p:txBody>
      </p:sp>
      <p:sp>
        <p:nvSpPr>
          <p:cNvPr id="111" name="Google Shape;111;p25"/>
          <p:cNvSpPr txBox="1">
            <a:spLocks noGrp="1"/>
          </p:cNvSpPr>
          <p:nvPr>
            <p:ph type="ctrTitle"/>
          </p:nvPr>
        </p:nvSpPr>
        <p:spPr>
          <a:xfrm>
            <a:off x="729450" y="1322450"/>
            <a:ext cx="7688100" cy="1664700"/>
          </a:xfrm>
          <a:prstGeom prst="rect">
            <a:avLst/>
          </a:prstGeom>
          <a:noFill/>
          <a:ln>
            <a:noFill/>
          </a:ln>
        </p:spPr>
        <p:txBody>
          <a:bodyPr spcFirstLastPara="1" wrap="square" lIns="91425" tIns="91425" rIns="91425" bIns="91425" anchor="t" anchorCtr="0">
            <a:noAutofit/>
          </a:bodyPr>
          <a:lstStyle/>
          <a:p>
            <a:r>
              <a:rPr lang="en-IN" b="1" dirty="0">
                <a:effectLst/>
                <a:latin typeface="Helvetica Neue" panose="02000503000000020004" pitchFamily="2" charset="0"/>
              </a:rPr>
              <a:t>Data Strategy</a:t>
            </a:r>
            <a:endParaRPr lang="en-IN" dirty="0">
              <a:effectLst/>
              <a:latin typeface="Helvetica Neue" panose="02000503000000020004" pitchFamily="2" charset="0"/>
            </a:endParaRPr>
          </a:p>
        </p:txBody>
      </p:sp>
      <p:sp>
        <p:nvSpPr>
          <p:cNvPr id="112" name="Google Shape;112;p25"/>
          <p:cNvSpPr txBox="1">
            <a:spLocks noGrp="1"/>
          </p:cNvSpPr>
          <p:nvPr>
            <p:ph type="subTitle" idx="1"/>
          </p:nvPr>
        </p:nvSpPr>
        <p:spPr>
          <a:xfrm>
            <a:off x="729627" y="3172900"/>
            <a:ext cx="7688100" cy="541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600"/>
              <a:buNone/>
            </a:pPr>
            <a:r>
              <a:rPr lang="en" b="1" dirty="0">
                <a:solidFill>
                  <a:schemeClr val="dk1"/>
                </a:solidFill>
                <a:latin typeface="Questrial"/>
                <a:ea typeface="Questrial"/>
                <a:cs typeface="Questrial"/>
                <a:sym typeface="Questrial"/>
              </a:rPr>
              <a:t>Name: Rahul Gupta	</a:t>
            </a:r>
            <a:endParaRPr b="1" dirty="0">
              <a:solidFill>
                <a:schemeClr val="dk1"/>
              </a:solidFill>
              <a:latin typeface="Questrial"/>
              <a:ea typeface="Questrial"/>
              <a:cs typeface="Questrial"/>
              <a:sym typeface="Questrial"/>
            </a:endParaRPr>
          </a:p>
          <a:p>
            <a:pPr marL="0" lvl="0" indent="0" algn="l" rtl="0">
              <a:lnSpc>
                <a:spcPct val="100000"/>
              </a:lnSpc>
              <a:spcBef>
                <a:spcPts val="0"/>
              </a:spcBef>
              <a:spcAft>
                <a:spcPts val="0"/>
              </a:spcAft>
              <a:buSzPts val="1600"/>
              <a:buNone/>
            </a:pPr>
            <a:r>
              <a:rPr lang="en" b="1" dirty="0">
                <a:solidFill>
                  <a:schemeClr val="dk1"/>
                </a:solidFill>
                <a:latin typeface="Questrial"/>
                <a:ea typeface="Questrial"/>
                <a:cs typeface="Questrial"/>
                <a:sym typeface="Questrial"/>
              </a:rPr>
              <a:t>Position: Engineering Technical Leader</a:t>
            </a:r>
            <a:endParaRPr b="1" dirty="0">
              <a:solidFill>
                <a:schemeClr val="dk1"/>
              </a:solidFill>
              <a:latin typeface="Questrial"/>
              <a:ea typeface="Questrial"/>
              <a:cs typeface="Questrial"/>
              <a:sym typeface="Questrial"/>
            </a:endParaRPr>
          </a:p>
          <a:p>
            <a:pPr marL="0" lvl="0" indent="0" algn="l" rtl="0">
              <a:lnSpc>
                <a:spcPct val="100000"/>
              </a:lnSpc>
              <a:spcBef>
                <a:spcPts val="0"/>
              </a:spcBef>
              <a:spcAft>
                <a:spcPts val="0"/>
              </a:spcAft>
              <a:buSzPts val="1600"/>
              <a:buNone/>
            </a:pPr>
            <a:r>
              <a:rPr lang="en" b="1" dirty="0">
                <a:solidFill>
                  <a:schemeClr val="dk1"/>
                </a:solidFill>
                <a:latin typeface="Questrial"/>
                <a:ea typeface="Questrial"/>
                <a:cs typeface="Questrial"/>
                <a:sym typeface="Questrial"/>
              </a:rPr>
              <a:t>Date: 13</a:t>
            </a:r>
            <a:r>
              <a:rPr lang="en" b="1" baseline="30000" dirty="0">
                <a:solidFill>
                  <a:schemeClr val="dk1"/>
                </a:solidFill>
                <a:latin typeface="Questrial"/>
                <a:ea typeface="Questrial"/>
                <a:cs typeface="Questrial"/>
                <a:sym typeface="Questrial"/>
              </a:rPr>
              <a:t>th</a:t>
            </a:r>
            <a:r>
              <a:rPr lang="en" b="1" dirty="0">
                <a:solidFill>
                  <a:schemeClr val="dk1"/>
                </a:solidFill>
                <a:latin typeface="Questrial"/>
                <a:ea typeface="Questrial"/>
                <a:cs typeface="Questrial"/>
                <a:sym typeface="Questrial"/>
              </a:rPr>
              <a:t> October, 2023</a:t>
            </a:r>
            <a:endParaRPr b="1" dirty="0">
              <a:solidFill>
                <a:schemeClr val="dk1"/>
              </a:solidFill>
              <a:latin typeface="Questrial"/>
              <a:ea typeface="Questrial"/>
              <a:cs typeface="Questrial"/>
              <a:sym typeface="Quest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6"/>
          <p:cNvSpPr txBox="1"/>
          <p:nvPr/>
        </p:nvSpPr>
        <p:spPr>
          <a:xfrm>
            <a:off x="65725" y="132700"/>
            <a:ext cx="7717800" cy="3366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2100"/>
              <a:buFont typeface="Arial"/>
              <a:buNone/>
            </a:pPr>
            <a:r>
              <a:rPr lang="en" sz="2100" b="1" i="0" u="none" strike="noStrike" cap="none">
                <a:solidFill>
                  <a:schemeClr val="dk1"/>
                </a:solidFill>
                <a:latin typeface="Questrial"/>
                <a:ea typeface="Questrial"/>
                <a:cs typeface="Questrial"/>
                <a:sym typeface="Questrial"/>
              </a:rPr>
              <a:t>Candidate Data Science Projects</a:t>
            </a:r>
            <a:endParaRPr sz="2100" b="1">
              <a:solidFill>
                <a:schemeClr val="dk1"/>
              </a:solidFill>
              <a:latin typeface="Questrial"/>
              <a:ea typeface="Questrial"/>
              <a:cs typeface="Questrial"/>
              <a:sym typeface="Questrial"/>
            </a:endParaRPr>
          </a:p>
          <a:p>
            <a:pPr marL="0" marR="0" lvl="0" indent="0" algn="l" rtl="0">
              <a:lnSpc>
                <a:spcPct val="100000"/>
              </a:lnSpc>
              <a:spcBef>
                <a:spcPts val="0"/>
              </a:spcBef>
              <a:spcAft>
                <a:spcPts val="0"/>
              </a:spcAft>
              <a:buClr>
                <a:srgbClr val="000000"/>
              </a:buClr>
              <a:buSzPts val="2400"/>
              <a:buFont typeface="Arial"/>
              <a:buNone/>
            </a:pPr>
            <a:endParaRPr sz="2400" b="1" i="0" u="none" strike="noStrike" cap="none">
              <a:solidFill>
                <a:srgbClr val="000000"/>
              </a:solidFill>
              <a:latin typeface="Questrial"/>
              <a:ea typeface="Questrial"/>
              <a:cs typeface="Questrial"/>
              <a:sym typeface="Questrial"/>
            </a:endParaRPr>
          </a:p>
        </p:txBody>
      </p:sp>
      <p:graphicFrame>
        <p:nvGraphicFramePr>
          <p:cNvPr id="118" name="Google Shape;118;p26"/>
          <p:cNvGraphicFramePr/>
          <p:nvPr>
            <p:extLst>
              <p:ext uri="{D42A27DB-BD31-4B8C-83A1-F6EECF244321}">
                <p14:modId xmlns:p14="http://schemas.microsoft.com/office/powerpoint/2010/main" val="2576048348"/>
              </p:ext>
            </p:extLst>
          </p:nvPr>
        </p:nvGraphicFramePr>
        <p:xfrm>
          <a:off x="473102" y="754303"/>
          <a:ext cx="8197795" cy="4281421"/>
        </p:xfrm>
        <a:graphic>
          <a:graphicData uri="http://schemas.openxmlformats.org/drawingml/2006/table">
            <a:tbl>
              <a:tblPr>
                <a:noFill/>
                <a:tableStyleId>{7141CE51-E7A5-4CED-9B89-5328B05F14FD}</a:tableStyleId>
              </a:tblPr>
              <a:tblGrid>
                <a:gridCol w="1113184">
                  <a:extLst>
                    <a:ext uri="{9D8B030D-6E8A-4147-A177-3AD203B41FA5}">
                      <a16:colId xmlns:a16="http://schemas.microsoft.com/office/drawing/2014/main" val="20000"/>
                    </a:ext>
                  </a:extLst>
                </a:gridCol>
                <a:gridCol w="1113182">
                  <a:extLst>
                    <a:ext uri="{9D8B030D-6E8A-4147-A177-3AD203B41FA5}">
                      <a16:colId xmlns:a16="http://schemas.microsoft.com/office/drawing/2014/main" val="20001"/>
                    </a:ext>
                  </a:extLst>
                </a:gridCol>
                <a:gridCol w="5971429">
                  <a:extLst>
                    <a:ext uri="{9D8B030D-6E8A-4147-A177-3AD203B41FA5}">
                      <a16:colId xmlns:a16="http://schemas.microsoft.com/office/drawing/2014/main" val="20002"/>
                    </a:ext>
                  </a:extLst>
                </a:gridCol>
              </a:tblGrid>
              <a:tr h="359157">
                <a:tc>
                  <a:txBody>
                    <a:bodyPr/>
                    <a:lstStyle/>
                    <a:p>
                      <a:pPr marL="0" marR="0" lvl="0" indent="0" algn="l" rtl="0">
                        <a:lnSpc>
                          <a:spcPct val="115000"/>
                        </a:lnSpc>
                        <a:spcBef>
                          <a:spcPts val="0"/>
                        </a:spcBef>
                        <a:spcAft>
                          <a:spcPts val="0"/>
                        </a:spcAft>
                        <a:buClr>
                          <a:srgbClr val="000000"/>
                        </a:buClr>
                        <a:buSzPts val="1000"/>
                        <a:buFont typeface="Arial"/>
                        <a:buNone/>
                      </a:pPr>
                      <a:endParaRPr sz="800" u="none" strike="noStrike" cap="none">
                        <a:latin typeface="+mn-lt"/>
                        <a:ea typeface="Questrial"/>
                        <a:cs typeface="Questrial"/>
                        <a:sym typeface="Questrial"/>
                      </a:endParaRPr>
                    </a:p>
                  </a:txBody>
                  <a:tcPr marL="25400" marR="254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00"/>
                        <a:buFont typeface="Arial"/>
                        <a:buNone/>
                      </a:pPr>
                      <a:r>
                        <a:rPr lang="en" sz="800" b="1" u="none" strike="noStrike" cap="none">
                          <a:latin typeface="+mn-lt"/>
                          <a:ea typeface="Questrial"/>
                          <a:cs typeface="Questrial"/>
                          <a:sym typeface="Questrial"/>
                        </a:rPr>
                        <a:t>Functional Area</a:t>
                      </a:r>
                      <a:endParaRPr sz="800" u="none" strike="noStrike" cap="none">
                        <a:latin typeface="+mn-lt"/>
                        <a:ea typeface="Questrial"/>
                        <a:cs typeface="Questrial"/>
                        <a:sym typeface="Questrial"/>
                      </a:endParaRPr>
                    </a:p>
                  </a:txBody>
                  <a:tcPr marL="25400" marR="254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00"/>
                        <a:buFont typeface="Arial"/>
                        <a:buNone/>
                      </a:pPr>
                      <a:r>
                        <a:rPr lang="en" sz="800" b="1" u="none" strike="noStrike" cap="none">
                          <a:latin typeface="+mn-lt"/>
                          <a:ea typeface="Questrial"/>
                          <a:cs typeface="Questrial"/>
                          <a:sym typeface="Questrial"/>
                        </a:rPr>
                        <a:t>Project Description</a:t>
                      </a:r>
                      <a:endParaRPr sz="800" u="none" strike="noStrike" cap="none">
                        <a:latin typeface="+mn-lt"/>
                        <a:ea typeface="Questrial"/>
                        <a:cs typeface="Questrial"/>
                        <a:sym typeface="Questrial"/>
                      </a:endParaRPr>
                    </a:p>
                  </a:txBody>
                  <a:tcPr marL="25400" marR="254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0"/>
                  </a:ext>
                </a:extLst>
              </a:tr>
              <a:tr h="769929">
                <a:tc>
                  <a:txBody>
                    <a:bodyPr/>
                    <a:lstStyle/>
                    <a:p>
                      <a:pPr marL="0" marR="0" lvl="0" indent="0" algn="l" rtl="0">
                        <a:lnSpc>
                          <a:spcPct val="115000"/>
                        </a:lnSpc>
                        <a:spcBef>
                          <a:spcPts val="0"/>
                        </a:spcBef>
                        <a:spcAft>
                          <a:spcPts val="0"/>
                        </a:spcAft>
                        <a:buClr>
                          <a:srgbClr val="000000"/>
                        </a:buClr>
                        <a:buSzPts val="1000"/>
                        <a:buFont typeface="Arial"/>
                        <a:buNone/>
                      </a:pPr>
                      <a:r>
                        <a:rPr lang="en" sz="800" b="1" u="none" strike="noStrike" cap="none" dirty="0">
                          <a:latin typeface="+mn-lt"/>
                          <a:ea typeface="Questrial"/>
                          <a:cs typeface="Questrial"/>
                          <a:sym typeface="Questrial"/>
                        </a:rPr>
                        <a:t>Project 1:</a:t>
                      </a:r>
                      <a:endParaRPr sz="800" b="1" u="none" strike="noStrike" cap="none" dirty="0">
                        <a:latin typeface="+mn-lt"/>
                        <a:ea typeface="Questrial"/>
                        <a:cs typeface="Questrial"/>
                        <a:sym typeface="Questrial"/>
                      </a:endParaRPr>
                    </a:p>
                    <a:p>
                      <a:pPr marL="0" marR="0" lvl="0" indent="0" algn="l" rtl="0">
                        <a:lnSpc>
                          <a:spcPct val="115000"/>
                        </a:lnSpc>
                        <a:spcBef>
                          <a:spcPts val="0"/>
                        </a:spcBef>
                        <a:spcAft>
                          <a:spcPts val="0"/>
                        </a:spcAft>
                        <a:buClr>
                          <a:srgbClr val="000000"/>
                        </a:buClr>
                        <a:buSzPts val="1000"/>
                        <a:buFont typeface="Arial"/>
                        <a:buNone/>
                      </a:pPr>
                      <a:r>
                        <a:rPr lang="en-IN" sz="800" b="1" u="none" strike="noStrike" cap="none" dirty="0">
                          <a:latin typeface="+mn-lt"/>
                          <a:ea typeface="Questrial"/>
                          <a:cs typeface="Questrial"/>
                          <a:sym typeface="Questrial"/>
                        </a:rPr>
                        <a:t>Date Prediction</a:t>
                      </a:r>
                      <a:endParaRPr sz="800" b="1" u="none" strike="noStrike" cap="none" dirty="0">
                        <a:latin typeface="+mn-lt"/>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00"/>
                        <a:buFont typeface="Arial"/>
                        <a:buNone/>
                      </a:pPr>
                      <a:r>
                        <a:rPr lang="en" sz="800" u="none" strike="noStrike" cap="none" dirty="0">
                          <a:latin typeface="+mn-lt"/>
                          <a:ea typeface="Questrial"/>
                          <a:cs typeface="Questrial"/>
                          <a:sym typeface="Questrial"/>
                        </a:rPr>
                        <a:t>Delivery</a:t>
                      </a:r>
                      <a:endParaRPr sz="800" u="none" strike="noStrike" cap="none" dirty="0">
                        <a:latin typeface="+mn-lt"/>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000"/>
                        <a:buFont typeface="Arial"/>
                        <a:buNone/>
                      </a:pPr>
                      <a:r>
                        <a:rPr lang="en-IN" sz="800" b="0" i="0" u="none" strike="noStrike" cap="none" dirty="0">
                          <a:solidFill>
                            <a:srgbClr val="000000"/>
                          </a:solidFill>
                          <a:latin typeface="+mn-lt"/>
                          <a:ea typeface="Questrial"/>
                          <a:cs typeface="Questrial"/>
                          <a:sym typeface="Arial"/>
                        </a:rPr>
                        <a:t>The logistics team at </a:t>
                      </a:r>
                      <a:r>
                        <a:rPr lang="en-IN" sz="800" b="0" i="0" u="none" strike="noStrike" cap="none" dirty="0" err="1">
                          <a:solidFill>
                            <a:srgbClr val="000000"/>
                          </a:solidFill>
                          <a:latin typeface="+mn-lt"/>
                          <a:ea typeface="Questrial"/>
                          <a:cs typeface="Questrial"/>
                          <a:sym typeface="Arial"/>
                        </a:rPr>
                        <a:t>Olist</a:t>
                      </a:r>
                      <a:r>
                        <a:rPr lang="en-IN" sz="800" b="0" i="0" u="none" strike="noStrike" cap="none" dirty="0">
                          <a:solidFill>
                            <a:srgbClr val="000000"/>
                          </a:solidFill>
                          <a:latin typeface="+mn-lt"/>
                          <a:ea typeface="Questrial"/>
                          <a:cs typeface="Questrial"/>
                          <a:sym typeface="Arial"/>
                        </a:rPr>
                        <a:t> uses heuristics to provide an estimated delivery date for the orders placed. It is very conservative about the delivery dates. As a result, it is able to deliver the products much in advance. Although this is beneficial for the logistics team’s 'on time delivery' KPI, it is not favourable for the CMO. He found that on average, the estimated time to deliver products that are given to customers is twice that of the actual delivery time. Such a high expected delivery time is driving away </a:t>
                      </a:r>
                      <a:r>
                        <a:rPr lang="en-IN" sz="800" b="0" i="0" u="none" strike="noStrike" cap="none" dirty="0" err="1">
                          <a:solidFill>
                            <a:srgbClr val="000000"/>
                          </a:solidFill>
                          <a:latin typeface="+mn-lt"/>
                          <a:ea typeface="Questrial"/>
                          <a:cs typeface="Questrial"/>
                          <a:sym typeface="Arial"/>
                        </a:rPr>
                        <a:t>Olist's</a:t>
                      </a:r>
                      <a:r>
                        <a:rPr lang="en-IN" sz="800" b="0" i="0" u="none" strike="noStrike" cap="none" dirty="0">
                          <a:solidFill>
                            <a:srgbClr val="000000"/>
                          </a:solidFill>
                          <a:latin typeface="+mn-lt"/>
                          <a:ea typeface="Questrial"/>
                          <a:cs typeface="Questrial"/>
                          <a:sym typeface="Arial"/>
                        </a:rPr>
                        <a:t> customers. So, the CMO is looking to use ML to get a far more accurate expected delivery date.</a:t>
                      </a: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1"/>
                  </a:ext>
                </a:extLst>
              </a:tr>
              <a:tr h="652007">
                <a:tc>
                  <a:txBody>
                    <a:bodyPr/>
                    <a:lstStyle/>
                    <a:p>
                      <a:pPr marL="0" marR="0" lvl="0" indent="0" algn="l" rtl="0">
                        <a:lnSpc>
                          <a:spcPct val="115000"/>
                        </a:lnSpc>
                        <a:spcBef>
                          <a:spcPts val="0"/>
                        </a:spcBef>
                        <a:spcAft>
                          <a:spcPts val="0"/>
                        </a:spcAft>
                        <a:buClr>
                          <a:srgbClr val="000000"/>
                        </a:buClr>
                        <a:buSzPts val="1000"/>
                        <a:buFont typeface="Arial"/>
                        <a:buNone/>
                      </a:pPr>
                      <a:r>
                        <a:rPr lang="en" sz="800" b="1" u="none" strike="noStrike" cap="none" dirty="0">
                          <a:latin typeface="+mn-lt"/>
                          <a:ea typeface="Questrial"/>
                          <a:cs typeface="Questrial"/>
                          <a:sym typeface="Questrial"/>
                        </a:rPr>
                        <a:t>Project 2:</a:t>
                      </a:r>
                      <a:endParaRPr sz="800" b="1" u="none" strike="noStrike" cap="none" dirty="0">
                        <a:latin typeface="+mn-lt"/>
                        <a:ea typeface="Questrial"/>
                        <a:cs typeface="Questrial"/>
                        <a:sym typeface="Questrial"/>
                      </a:endParaRPr>
                    </a:p>
                    <a:p>
                      <a:pPr marL="0" marR="0" lvl="0" indent="0" algn="l" rtl="0">
                        <a:lnSpc>
                          <a:spcPct val="115000"/>
                        </a:lnSpc>
                        <a:spcBef>
                          <a:spcPts val="0"/>
                        </a:spcBef>
                        <a:spcAft>
                          <a:spcPts val="0"/>
                        </a:spcAft>
                        <a:buClr>
                          <a:srgbClr val="000000"/>
                        </a:buClr>
                        <a:buSzPts val="1000"/>
                        <a:buFont typeface="Arial"/>
                        <a:buNone/>
                      </a:pPr>
                      <a:r>
                        <a:rPr lang="en" sz="800" b="1" u="none" strike="noStrike" cap="none" dirty="0">
                          <a:latin typeface="+mn-lt"/>
                          <a:ea typeface="Questrial"/>
                          <a:cs typeface="Questrial"/>
                          <a:sym typeface="Questrial"/>
                        </a:rPr>
                        <a:t>Sentiment Analysis</a:t>
                      </a:r>
                      <a:endParaRPr sz="800" b="1" u="none" strike="noStrike" cap="none" dirty="0">
                        <a:latin typeface="+mn-lt"/>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00"/>
                        <a:buFont typeface="Arial"/>
                        <a:buNone/>
                      </a:pPr>
                      <a:r>
                        <a:rPr lang="en" sz="800" u="none" strike="noStrike" cap="none" dirty="0">
                          <a:latin typeface="+mn-lt"/>
                          <a:ea typeface="Questrial"/>
                          <a:cs typeface="Questrial"/>
                          <a:sym typeface="Questrial"/>
                        </a:rPr>
                        <a:t>Customer Service</a:t>
                      </a:r>
                      <a:endParaRPr sz="800" u="none" strike="noStrike" cap="none" dirty="0">
                        <a:latin typeface="+mn-lt"/>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r>
                        <a:rPr lang="en-IN" sz="800" b="0" i="0" u="none" strike="noStrike" cap="none" dirty="0">
                          <a:solidFill>
                            <a:srgbClr val="000000"/>
                          </a:solidFill>
                          <a:latin typeface="+mn-lt"/>
                          <a:ea typeface="Questrial"/>
                          <a:cs typeface="Questrial"/>
                          <a:sym typeface="Arial"/>
                        </a:rPr>
                        <a:t>The Chief Marketing Officer at </a:t>
                      </a:r>
                      <a:r>
                        <a:rPr lang="en-IN" sz="800" b="0" i="0" u="none" strike="noStrike" cap="none" dirty="0" err="1">
                          <a:solidFill>
                            <a:srgbClr val="000000"/>
                          </a:solidFill>
                          <a:latin typeface="+mn-lt"/>
                          <a:ea typeface="Questrial"/>
                          <a:cs typeface="Questrial"/>
                          <a:sym typeface="Arial"/>
                        </a:rPr>
                        <a:t>Olist</a:t>
                      </a:r>
                      <a:r>
                        <a:rPr lang="en-IN" sz="800" b="0" i="0" u="none" strike="noStrike" cap="none" dirty="0">
                          <a:solidFill>
                            <a:srgbClr val="000000"/>
                          </a:solidFill>
                          <a:latin typeface="+mn-lt"/>
                          <a:ea typeface="Questrial"/>
                          <a:cs typeface="Questrial"/>
                          <a:sym typeface="Arial"/>
                        </a:rPr>
                        <a:t> wanted to understand the experience of the customers based on the reviews received after the delivery of the orders. He also wanted to identify the areas of improvement based on these reviews. He had heard that NLP can be used for sentiment analysis and topic modelling, which will be useful in finding topics in customer reviews. However, he was also cognizant of the fact the customer reviews are in Portuguese, whereas the NLP algorithms are not so sophisticated in Portuguese.</a:t>
                      </a: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2"/>
                  </a:ext>
                </a:extLst>
              </a:tr>
              <a:tr h="739472">
                <a:tc>
                  <a:txBody>
                    <a:bodyPr/>
                    <a:lstStyle/>
                    <a:p>
                      <a:pPr marL="0" marR="0" lvl="0" indent="0" algn="l" rtl="0">
                        <a:lnSpc>
                          <a:spcPct val="115000"/>
                        </a:lnSpc>
                        <a:spcBef>
                          <a:spcPts val="0"/>
                        </a:spcBef>
                        <a:spcAft>
                          <a:spcPts val="0"/>
                        </a:spcAft>
                        <a:buClr>
                          <a:srgbClr val="000000"/>
                        </a:buClr>
                        <a:buSzPts val="1000"/>
                        <a:buFont typeface="Arial"/>
                        <a:buNone/>
                      </a:pPr>
                      <a:r>
                        <a:rPr lang="en" sz="800" b="1" u="none" strike="noStrike" cap="none" dirty="0">
                          <a:latin typeface="+mn-lt"/>
                          <a:ea typeface="Questrial"/>
                          <a:cs typeface="Questrial"/>
                          <a:sym typeface="Questrial"/>
                        </a:rPr>
                        <a:t>Project 3:</a:t>
                      </a:r>
                      <a:endParaRPr sz="800" b="1" u="none" strike="noStrike" cap="none" dirty="0">
                        <a:latin typeface="+mn-lt"/>
                        <a:ea typeface="Questrial"/>
                        <a:cs typeface="Questrial"/>
                        <a:sym typeface="Questrial"/>
                      </a:endParaRPr>
                    </a:p>
                    <a:p>
                      <a:pPr marL="0" marR="0" lvl="0" indent="0" algn="l" rtl="0">
                        <a:lnSpc>
                          <a:spcPct val="115000"/>
                        </a:lnSpc>
                        <a:spcBef>
                          <a:spcPts val="0"/>
                        </a:spcBef>
                        <a:spcAft>
                          <a:spcPts val="0"/>
                        </a:spcAft>
                        <a:buClr>
                          <a:srgbClr val="000000"/>
                        </a:buClr>
                        <a:buSzPts val="1000"/>
                        <a:buFont typeface="Arial"/>
                        <a:buNone/>
                      </a:pPr>
                      <a:r>
                        <a:rPr lang="en" sz="800" b="1" u="none" strike="noStrike" cap="none" dirty="0">
                          <a:latin typeface="+mn-lt"/>
                          <a:ea typeface="Questrial"/>
                          <a:cs typeface="Questrial"/>
                          <a:sym typeface="Questrial"/>
                        </a:rPr>
                        <a:t>Customer Churn</a:t>
                      </a:r>
                      <a:endParaRPr sz="800" b="1" u="none" strike="noStrike" cap="none" dirty="0">
                        <a:latin typeface="+mn-lt"/>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00"/>
                        <a:buFont typeface="Arial"/>
                        <a:buNone/>
                      </a:pPr>
                      <a:r>
                        <a:rPr lang="en" sz="800" u="none" strike="noStrike" cap="none" dirty="0">
                          <a:latin typeface="+mn-lt"/>
                          <a:ea typeface="Questrial"/>
                          <a:cs typeface="Questrial"/>
                          <a:sym typeface="Questrial"/>
                        </a:rPr>
                        <a:t>Marketing</a:t>
                      </a:r>
                      <a:endParaRPr sz="800" u="none" strike="noStrike" cap="none" dirty="0">
                        <a:latin typeface="+mn-lt"/>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r>
                        <a:rPr lang="en-IN" sz="800" b="0" i="0" u="none" strike="noStrike" cap="none" dirty="0">
                          <a:solidFill>
                            <a:srgbClr val="000000"/>
                          </a:solidFill>
                          <a:latin typeface="+mn-lt"/>
                          <a:ea typeface="Questrial"/>
                          <a:cs typeface="Questrial"/>
                          <a:sym typeface="Arial"/>
                        </a:rPr>
                        <a:t>Customer churn is when customers stop using a company's products or services. It is a critical metric for e-commerce companies because it can have a significant impact on their profits. </a:t>
                      </a:r>
                      <a:r>
                        <a:rPr lang="en-IN" sz="800" b="0" i="0" u="none" strike="noStrike" cap="none" dirty="0" err="1">
                          <a:solidFill>
                            <a:srgbClr val="000000"/>
                          </a:solidFill>
                          <a:latin typeface="+mn-lt"/>
                          <a:ea typeface="Questrial"/>
                          <a:cs typeface="Questrial"/>
                          <a:sym typeface="Arial"/>
                        </a:rPr>
                        <a:t>Olist</a:t>
                      </a:r>
                      <a:r>
                        <a:rPr lang="en-IN" sz="800" b="0" i="0" u="none" strike="noStrike" cap="none" dirty="0">
                          <a:solidFill>
                            <a:srgbClr val="000000"/>
                          </a:solidFill>
                          <a:latin typeface="+mn-lt"/>
                          <a:ea typeface="Questrial"/>
                          <a:cs typeface="Questrial"/>
                          <a:sym typeface="Arial"/>
                        </a:rPr>
                        <a:t> wants to develop customer churn models to identify customers who are at risk of churning so that they can develop targeted retention strategies to keep them. Customer churn models work by identifying patterns in the behaviour of customers who have churned in the past. These patterns can then be used to identify customers who are at risk of churning in the future.</a:t>
                      </a: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3"/>
                  </a:ext>
                </a:extLst>
              </a:tr>
              <a:tr h="533807">
                <a:tc>
                  <a:txBody>
                    <a:bodyPr/>
                    <a:lstStyle/>
                    <a:p>
                      <a:pPr marL="0" marR="0" lvl="0" indent="0" algn="l" rtl="0">
                        <a:lnSpc>
                          <a:spcPct val="115000"/>
                        </a:lnSpc>
                        <a:spcBef>
                          <a:spcPts val="0"/>
                        </a:spcBef>
                        <a:spcAft>
                          <a:spcPts val="0"/>
                        </a:spcAft>
                        <a:buClr>
                          <a:srgbClr val="000000"/>
                        </a:buClr>
                        <a:buSzPts val="1000"/>
                        <a:buFont typeface="Arial"/>
                        <a:buNone/>
                      </a:pPr>
                      <a:r>
                        <a:rPr lang="en" sz="800" b="1" u="none" strike="noStrike" cap="none" dirty="0">
                          <a:latin typeface="+mn-lt"/>
                          <a:ea typeface="Questrial"/>
                          <a:cs typeface="Questrial"/>
                          <a:sym typeface="Questrial"/>
                        </a:rPr>
                        <a:t>Project 4:</a:t>
                      </a:r>
                      <a:endParaRPr sz="800" b="1" u="none" strike="noStrike" cap="none" dirty="0">
                        <a:latin typeface="+mn-lt"/>
                        <a:ea typeface="Questrial"/>
                        <a:cs typeface="Questrial"/>
                        <a:sym typeface="Questrial"/>
                      </a:endParaRPr>
                    </a:p>
                    <a:p>
                      <a:pPr marL="0" marR="0" lvl="0" indent="0" algn="l" rtl="0">
                        <a:lnSpc>
                          <a:spcPct val="115000"/>
                        </a:lnSpc>
                        <a:spcBef>
                          <a:spcPts val="0"/>
                        </a:spcBef>
                        <a:spcAft>
                          <a:spcPts val="0"/>
                        </a:spcAft>
                        <a:buClr>
                          <a:srgbClr val="000000"/>
                        </a:buClr>
                        <a:buSzPts val="1000"/>
                        <a:buFont typeface="Arial"/>
                        <a:buNone/>
                      </a:pPr>
                      <a:r>
                        <a:rPr lang="en" sz="800" b="1" u="none" strike="noStrike" cap="none" dirty="0">
                          <a:latin typeface="+mn-lt"/>
                          <a:ea typeface="Questrial"/>
                          <a:cs typeface="Questrial"/>
                          <a:sym typeface="Questrial"/>
                        </a:rPr>
                        <a:t>Customer Acquisition</a:t>
                      </a:r>
                    </a:p>
                    <a:p>
                      <a:pPr marL="0" marR="0" lvl="0" indent="0" algn="l" rtl="0">
                        <a:lnSpc>
                          <a:spcPct val="115000"/>
                        </a:lnSpc>
                        <a:spcBef>
                          <a:spcPts val="0"/>
                        </a:spcBef>
                        <a:spcAft>
                          <a:spcPts val="0"/>
                        </a:spcAft>
                        <a:buClr>
                          <a:srgbClr val="000000"/>
                        </a:buClr>
                        <a:buSzPts val="1000"/>
                        <a:buFont typeface="Arial"/>
                        <a:buNone/>
                      </a:pPr>
                      <a:r>
                        <a:rPr lang="en" sz="800" b="1" u="none" strike="noStrike" cap="none" dirty="0">
                          <a:latin typeface="+mn-lt"/>
                          <a:ea typeface="Questrial"/>
                          <a:cs typeface="Questrial"/>
                          <a:sym typeface="Questrial"/>
                        </a:rPr>
                        <a:t>Cost Optimisation</a:t>
                      </a:r>
                      <a:endParaRPr sz="800" b="1" u="none" strike="noStrike" cap="none" dirty="0">
                        <a:latin typeface="+mn-lt"/>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00"/>
                        <a:buFont typeface="Arial"/>
                        <a:buNone/>
                      </a:pPr>
                      <a:r>
                        <a:rPr lang="en" sz="800" u="none" strike="noStrike" cap="none" dirty="0">
                          <a:latin typeface="+mn-lt"/>
                          <a:ea typeface="Questrial"/>
                          <a:cs typeface="Questrial"/>
                          <a:sym typeface="Questrial"/>
                        </a:rPr>
                        <a:t>Sales/ Marketing/</a:t>
                      </a:r>
                    </a:p>
                    <a:p>
                      <a:pPr marL="0" marR="0" lvl="0" indent="0" algn="ctr" rtl="0">
                        <a:lnSpc>
                          <a:spcPct val="115000"/>
                        </a:lnSpc>
                        <a:spcBef>
                          <a:spcPts val="0"/>
                        </a:spcBef>
                        <a:spcAft>
                          <a:spcPts val="0"/>
                        </a:spcAft>
                        <a:buClr>
                          <a:srgbClr val="000000"/>
                        </a:buClr>
                        <a:buSzPts val="1000"/>
                        <a:buFont typeface="Arial"/>
                        <a:buNone/>
                      </a:pPr>
                      <a:r>
                        <a:rPr lang="en" sz="800" u="none" strike="noStrike" cap="none" dirty="0">
                          <a:latin typeface="+mn-lt"/>
                          <a:ea typeface="Questrial"/>
                          <a:cs typeface="Questrial"/>
                          <a:sym typeface="Questrial"/>
                        </a:rPr>
                        <a:t>Cost Optimisation</a:t>
                      </a:r>
                      <a:endParaRPr sz="800" u="none" strike="noStrike" cap="none" dirty="0">
                        <a:latin typeface="+mn-lt"/>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R="0" algn="l" rtl="0">
                        <a:lnSpc>
                          <a:spcPct val="100000"/>
                        </a:lnSpc>
                        <a:spcBef>
                          <a:spcPts val="0"/>
                        </a:spcBef>
                        <a:spcAft>
                          <a:spcPts val="0"/>
                        </a:spcAft>
                        <a:buClr>
                          <a:srgbClr val="000000"/>
                        </a:buClr>
                        <a:buFont typeface="Arial"/>
                      </a:pPr>
                      <a:r>
                        <a:rPr lang="en-IN" sz="800" b="0" i="0" u="none" strike="noStrike" cap="none" dirty="0" err="1">
                          <a:solidFill>
                            <a:srgbClr val="000000"/>
                          </a:solidFill>
                          <a:latin typeface="+mn-lt"/>
                          <a:ea typeface="Questrial"/>
                          <a:cs typeface="Questrial"/>
                          <a:sym typeface="Arial"/>
                        </a:rPr>
                        <a:t>Olist's</a:t>
                      </a:r>
                      <a:r>
                        <a:rPr lang="en-IN" sz="800" b="0" i="0" u="none" strike="noStrike" cap="none" dirty="0">
                          <a:solidFill>
                            <a:srgbClr val="000000"/>
                          </a:solidFill>
                          <a:latin typeface="+mn-lt"/>
                          <a:ea typeface="Questrial"/>
                          <a:cs typeface="Questrial"/>
                          <a:sym typeface="Arial"/>
                        </a:rPr>
                        <a:t> marketing team is spending a lot of money to attract new customers, and the CFO wants to make sure that this money is being spent wisely. The CFO wants to start a new process to measure how effective the marketing campaigns are by comparing them to how much money </a:t>
                      </a:r>
                      <a:r>
                        <a:rPr lang="en-IN" sz="800" b="0" i="0" u="none" strike="noStrike" cap="none" dirty="0" err="1">
                          <a:solidFill>
                            <a:srgbClr val="000000"/>
                          </a:solidFill>
                          <a:latin typeface="+mn-lt"/>
                          <a:ea typeface="Questrial"/>
                          <a:cs typeface="Questrial"/>
                          <a:sym typeface="Arial"/>
                        </a:rPr>
                        <a:t>Olist</a:t>
                      </a:r>
                      <a:r>
                        <a:rPr lang="en-IN" sz="800" b="0" i="0" u="none" strike="noStrike" cap="none" dirty="0">
                          <a:solidFill>
                            <a:srgbClr val="000000"/>
                          </a:solidFill>
                          <a:latin typeface="+mn-lt"/>
                          <a:ea typeface="Questrial"/>
                          <a:cs typeface="Questrial"/>
                          <a:sym typeface="Arial"/>
                        </a:rPr>
                        <a:t> makes from each customer over time. </a:t>
                      </a: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4"/>
                  </a:ext>
                </a:extLst>
              </a:tr>
              <a:tr h="438379">
                <a:tc>
                  <a:txBody>
                    <a:bodyPr/>
                    <a:lstStyle/>
                    <a:p>
                      <a:pPr marL="0" marR="0" lvl="0" indent="0" algn="l" rtl="0">
                        <a:lnSpc>
                          <a:spcPct val="115000"/>
                        </a:lnSpc>
                        <a:spcBef>
                          <a:spcPts val="0"/>
                        </a:spcBef>
                        <a:spcAft>
                          <a:spcPts val="0"/>
                        </a:spcAft>
                        <a:buClr>
                          <a:srgbClr val="000000"/>
                        </a:buClr>
                        <a:buSzPts val="1000"/>
                        <a:buFont typeface="Arial"/>
                        <a:buNone/>
                      </a:pPr>
                      <a:r>
                        <a:rPr lang="en" sz="800" b="1" u="none" strike="noStrike" cap="none" dirty="0">
                          <a:latin typeface="+mn-lt"/>
                          <a:ea typeface="Questrial"/>
                          <a:cs typeface="Questrial"/>
                          <a:sym typeface="Questrial"/>
                        </a:rPr>
                        <a:t>Project 5:</a:t>
                      </a:r>
                      <a:endParaRPr sz="800" b="1" u="none" strike="noStrike" cap="none" dirty="0">
                        <a:latin typeface="+mn-lt"/>
                        <a:ea typeface="Questrial"/>
                        <a:cs typeface="Questrial"/>
                        <a:sym typeface="Questrial"/>
                      </a:endParaRPr>
                    </a:p>
                    <a:p>
                      <a:pPr marL="0" marR="0" lvl="0" indent="0" algn="l" rtl="0">
                        <a:lnSpc>
                          <a:spcPct val="115000"/>
                        </a:lnSpc>
                        <a:spcBef>
                          <a:spcPts val="0"/>
                        </a:spcBef>
                        <a:spcAft>
                          <a:spcPts val="0"/>
                        </a:spcAft>
                        <a:buClr>
                          <a:srgbClr val="000000"/>
                        </a:buClr>
                        <a:buSzPts val="1000"/>
                        <a:buFont typeface="Arial"/>
                        <a:buNone/>
                      </a:pPr>
                      <a:r>
                        <a:rPr lang="en" sz="800" b="1" u="none" strike="noStrike" cap="none" dirty="0">
                          <a:latin typeface="+mn-lt"/>
                          <a:ea typeface="Questrial"/>
                          <a:cs typeface="Questrial"/>
                          <a:sym typeface="Questrial"/>
                        </a:rPr>
                        <a:t>Fraud Detection</a:t>
                      </a:r>
                      <a:endParaRPr sz="800" b="1" u="none" strike="noStrike" cap="none" dirty="0">
                        <a:latin typeface="+mn-lt"/>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00"/>
                        <a:buFont typeface="Arial"/>
                        <a:buNone/>
                      </a:pPr>
                      <a:r>
                        <a:rPr lang="en" sz="800" u="none" strike="noStrike" cap="none" dirty="0">
                          <a:latin typeface="+mn-lt"/>
                          <a:ea typeface="Questrial"/>
                          <a:cs typeface="Questrial"/>
                          <a:sym typeface="Questrial"/>
                        </a:rPr>
                        <a:t>Fraud Prevention</a:t>
                      </a:r>
                      <a:endParaRPr sz="800" u="none" strike="noStrike" cap="none" dirty="0">
                        <a:latin typeface="+mn-lt"/>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r>
                        <a:rPr lang="en-IN" sz="800" b="0" i="0" u="none" strike="noStrike" cap="none" dirty="0">
                          <a:solidFill>
                            <a:srgbClr val="000000"/>
                          </a:solidFill>
                          <a:latin typeface="+mn-lt"/>
                          <a:ea typeface="Questrial"/>
                          <a:cs typeface="Questrial"/>
                          <a:sym typeface="Arial"/>
                        </a:rPr>
                        <a:t>Fraud detection is a major challenge in the e-commerce industry, as it can lead to significant financial losses. Fraud can occur in a variety of forms, including merchant identity fraud, advanced fee and wire transfer scams, and chargeback fraud.</a:t>
                      </a:r>
                    </a:p>
                    <a:p>
                      <a:r>
                        <a:rPr lang="en-IN" sz="800" b="0" i="0" u="none" strike="noStrike" cap="none" dirty="0">
                          <a:solidFill>
                            <a:srgbClr val="000000"/>
                          </a:solidFill>
                          <a:latin typeface="+mn-lt"/>
                          <a:ea typeface="Questrial"/>
                          <a:cs typeface="Questrial"/>
                          <a:sym typeface="Arial"/>
                        </a:rPr>
                        <a:t>The CFO wants to use analytics to identify fraudulent transactions and protect the organization from these types of fraud.</a:t>
                      </a: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5"/>
                  </a:ext>
                </a:extLst>
              </a:tr>
              <a:tr h="438379">
                <a:tc>
                  <a:txBody>
                    <a:bodyPr/>
                    <a:lstStyle/>
                    <a:p>
                      <a:pPr marL="0" marR="0" lvl="0" indent="0" algn="l" rtl="0">
                        <a:lnSpc>
                          <a:spcPct val="115000"/>
                        </a:lnSpc>
                        <a:spcBef>
                          <a:spcPts val="0"/>
                        </a:spcBef>
                        <a:spcAft>
                          <a:spcPts val="0"/>
                        </a:spcAft>
                        <a:buClr>
                          <a:srgbClr val="000000"/>
                        </a:buClr>
                        <a:buSzPts val="1000"/>
                        <a:buFont typeface="Arial"/>
                        <a:buNone/>
                      </a:pPr>
                      <a:r>
                        <a:rPr lang="en" sz="800" b="1" u="none" strike="noStrike" cap="none" dirty="0">
                          <a:latin typeface="+mn-lt"/>
                          <a:ea typeface="Questrial"/>
                          <a:cs typeface="Questrial"/>
                          <a:sym typeface="Questrial"/>
                        </a:rPr>
                        <a:t>Project 6:</a:t>
                      </a:r>
                      <a:endParaRPr sz="800" b="1" u="none" strike="noStrike" cap="none" dirty="0">
                        <a:latin typeface="+mn-lt"/>
                        <a:ea typeface="Questrial"/>
                        <a:cs typeface="Questrial"/>
                        <a:sym typeface="Questrial"/>
                      </a:endParaRPr>
                    </a:p>
                    <a:p>
                      <a:pPr marL="0" marR="0" lvl="0" indent="0" algn="l" rtl="0">
                        <a:lnSpc>
                          <a:spcPct val="115000"/>
                        </a:lnSpc>
                        <a:spcBef>
                          <a:spcPts val="0"/>
                        </a:spcBef>
                        <a:spcAft>
                          <a:spcPts val="0"/>
                        </a:spcAft>
                        <a:buClr>
                          <a:srgbClr val="000000"/>
                        </a:buClr>
                        <a:buSzPts val="1000"/>
                        <a:buFont typeface="Arial"/>
                        <a:buNone/>
                      </a:pPr>
                      <a:r>
                        <a:rPr lang="en" sz="800" b="1" u="none" strike="noStrike" cap="none" dirty="0">
                          <a:latin typeface="+mn-lt"/>
                          <a:ea typeface="Questrial"/>
                          <a:cs typeface="Questrial"/>
                          <a:sym typeface="Questrial"/>
                        </a:rPr>
                        <a:t>Price Optimisation</a:t>
                      </a:r>
                      <a:endParaRPr sz="800" b="1" u="none" strike="noStrike" cap="none" dirty="0">
                        <a:latin typeface="+mn-lt"/>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00"/>
                        <a:buFont typeface="Arial"/>
                        <a:buNone/>
                      </a:pPr>
                      <a:r>
                        <a:rPr lang="en-US" sz="800" u="none" strike="noStrike" cap="none" dirty="0">
                          <a:latin typeface="+mn-lt"/>
                          <a:ea typeface="Questrial"/>
                          <a:cs typeface="Questrial"/>
                          <a:sym typeface="Questrial"/>
                        </a:rPr>
                        <a:t>Sales</a:t>
                      </a:r>
                      <a:endParaRPr sz="800" u="none" strike="noStrike" cap="none" dirty="0">
                        <a:latin typeface="+mn-lt"/>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r>
                        <a:rPr lang="en-IN" sz="800" b="0" i="0" u="none" strike="noStrike" cap="none" dirty="0">
                          <a:solidFill>
                            <a:srgbClr val="000000"/>
                          </a:solidFill>
                          <a:latin typeface="+mn-lt"/>
                          <a:ea typeface="Questrial"/>
                          <a:cs typeface="Questrial"/>
                          <a:sym typeface="Arial"/>
                        </a:rPr>
                        <a:t>Price optimization is a critical process for e-commerce organizations, as it has a direct impact on revenue, sales, profit, and demand.</a:t>
                      </a:r>
                    </a:p>
                    <a:p>
                      <a:r>
                        <a:rPr lang="en-IN" sz="800" b="0" i="0" u="none" strike="noStrike" cap="none" dirty="0">
                          <a:solidFill>
                            <a:srgbClr val="000000"/>
                          </a:solidFill>
                          <a:latin typeface="+mn-lt"/>
                          <a:ea typeface="Questrial"/>
                          <a:cs typeface="Questrial"/>
                          <a:sym typeface="Arial"/>
                        </a:rPr>
                        <a:t>Price optimization algorithms use a variety of factors, such as location, customer behaviour, and competitor pricing, to predict customer demand and set prices that maximize sales and revenue.</a:t>
                      </a:r>
                    </a:p>
                    <a:p>
                      <a:r>
                        <a:rPr lang="en-IN" sz="800" b="0" i="0" u="none" strike="noStrike" cap="none" dirty="0">
                          <a:solidFill>
                            <a:srgbClr val="000000"/>
                          </a:solidFill>
                          <a:latin typeface="+mn-lt"/>
                          <a:ea typeface="Questrial"/>
                          <a:cs typeface="Questrial"/>
                          <a:sym typeface="Arial"/>
                        </a:rPr>
                        <a:t>OLIST's sales team wants to build a price optimization algorithm to maximize sales and revenue.</a:t>
                      </a:r>
                    </a:p>
                    <a:p>
                      <a:pPr marL="0" marR="0" lvl="0" indent="0" algn="l" rtl="0">
                        <a:lnSpc>
                          <a:spcPct val="115000"/>
                        </a:lnSpc>
                        <a:spcBef>
                          <a:spcPts val="0"/>
                        </a:spcBef>
                        <a:spcAft>
                          <a:spcPts val="0"/>
                        </a:spcAft>
                        <a:buClr>
                          <a:srgbClr val="000000"/>
                        </a:buClr>
                        <a:buSzPts val="1000"/>
                        <a:buFont typeface="Arial"/>
                        <a:buNone/>
                      </a:pPr>
                      <a:endParaRPr sz="800" u="none" strike="noStrike" cap="none" dirty="0">
                        <a:latin typeface="+mn-lt"/>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cxnSp>
        <p:nvCxnSpPr>
          <p:cNvPr id="123" name="Google Shape;123;p27"/>
          <p:cNvCxnSpPr/>
          <p:nvPr/>
        </p:nvCxnSpPr>
        <p:spPr>
          <a:xfrm flipH="1">
            <a:off x="3633850" y="1059150"/>
            <a:ext cx="7800" cy="3219000"/>
          </a:xfrm>
          <a:prstGeom prst="straightConnector1">
            <a:avLst/>
          </a:prstGeom>
          <a:noFill/>
          <a:ln w="9525" cap="flat" cmpd="sng">
            <a:solidFill>
              <a:srgbClr val="666666"/>
            </a:solidFill>
            <a:prstDash val="dash"/>
            <a:round/>
            <a:headEnd type="none" w="sm" len="sm"/>
            <a:tailEnd type="none" w="sm" len="sm"/>
          </a:ln>
        </p:spPr>
      </p:cxnSp>
      <p:cxnSp>
        <p:nvCxnSpPr>
          <p:cNvPr id="124" name="Google Shape;124;p27"/>
          <p:cNvCxnSpPr/>
          <p:nvPr/>
        </p:nvCxnSpPr>
        <p:spPr>
          <a:xfrm>
            <a:off x="1310400" y="2678775"/>
            <a:ext cx="4661100" cy="10800"/>
          </a:xfrm>
          <a:prstGeom prst="straightConnector1">
            <a:avLst/>
          </a:prstGeom>
          <a:noFill/>
          <a:ln w="9525" cap="flat" cmpd="sng">
            <a:solidFill>
              <a:srgbClr val="666666"/>
            </a:solidFill>
            <a:prstDash val="dash"/>
            <a:round/>
            <a:headEnd type="none" w="sm" len="sm"/>
            <a:tailEnd type="none" w="sm" len="sm"/>
          </a:ln>
        </p:spPr>
      </p:cxnSp>
      <p:cxnSp>
        <p:nvCxnSpPr>
          <p:cNvPr id="125" name="Google Shape;125;p27"/>
          <p:cNvCxnSpPr/>
          <p:nvPr/>
        </p:nvCxnSpPr>
        <p:spPr>
          <a:xfrm>
            <a:off x="1244525" y="1016925"/>
            <a:ext cx="21000" cy="3348600"/>
          </a:xfrm>
          <a:prstGeom prst="straightConnector1">
            <a:avLst/>
          </a:prstGeom>
          <a:noFill/>
          <a:ln w="9525" cap="flat" cmpd="sng">
            <a:solidFill>
              <a:srgbClr val="0B5394"/>
            </a:solidFill>
            <a:prstDash val="solid"/>
            <a:round/>
            <a:headEnd type="stealth" w="med" len="med"/>
            <a:tailEnd type="none" w="sm" len="sm"/>
          </a:ln>
        </p:spPr>
      </p:cxnSp>
      <p:cxnSp>
        <p:nvCxnSpPr>
          <p:cNvPr id="126" name="Google Shape;126;p27"/>
          <p:cNvCxnSpPr/>
          <p:nvPr/>
        </p:nvCxnSpPr>
        <p:spPr>
          <a:xfrm flipH="1">
            <a:off x="1280675" y="4348325"/>
            <a:ext cx="4617000" cy="2400"/>
          </a:xfrm>
          <a:prstGeom prst="straightConnector1">
            <a:avLst/>
          </a:prstGeom>
          <a:noFill/>
          <a:ln w="9525" cap="flat" cmpd="sng">
            <a:solidFill>
              <a:srgbClr val="0B5394"/>
            </a:solidFill>
            <a:prstDash val="solid"/>
            <a:round/>
            <a:headEnd type="stealth" w="med" len="med"/>
            <a:tailEnd type="none" w="sm" len="sm"/>
          </a:ln>
        </p:spPr>
      </p:cxnSp>
      <p:sp>
        <p:nvSpPr>
          <p:cNvPr id="127" name="Google Shape;127;p27"/>
          <p:cNvSpPr txBox="1"/>
          <p:nvPr/>
        </p:nvSpPr>
        <p:spPr>
          <a:xfrm>
            <a:off x="239600" y="2468175"/>
            <a:ext cx="1076100" cy="415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300"/>
              <a:buFont typeface="Arial"/>
              <a:buNone/>
            </a:pPr>
            <a:r>
              <a:rPr lang="en" sz="1300" b="1">
                <a:latin typeface="Questrial"/>
                <a:ea typeface="Questrial"/>
                <a:cs typeface="Questrial"/>
                <a:sym typeface="Questrial"/>
              </a:rPr>
              <a:t>Strategic Value</a:t>
            </a:r>
            <a:endParaRPr sz="1300" b="1">
              <a:latin typeface="Questrial"/>
              <a:ea typeface="Questrial"/>
              <a:cs typeface="Questrial"/>
              <a:sym typeface="Questrial"/>
            </a:endParaRPr>
          </a:p>
        </p:txBody>
      </p:sp>
      <p:sp>
        <p:nvSpPr>
          <p:cNvPr id="128" name="Google Shape;128;p27"/>
          <p:cNvSpPr txBox="1"/>
          <p:nvPr/>
        </p:nvSpPr>
        <p:spPr>
          <a:xfrm>
            <a:off x="2088000" y="4293300"/>
            <a:ext cx="3169200" cy="4155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Questrial"/>
                <a:ea typeface="Questrial"/>
                <a:cs typeface="Questrial"/>
                <a:sym typeface="Questrial"/>
              </a:rPr>
              <a:t>Feasibility + Complexity</a:t>
            </a:r>
            <a:endParaRPr b="1">
              <a:latin typeface="Questrial"/>
              <a:ea typeface="Questrial"/>
              <a:cs typeface="Questrial"/>
              <a:sym typeface="Questrial"/>
            </a:endParaRPr>
          </a:p>
          <a:p>
            <a:pPr marL="0" marR="0" lvl="0" indent="0" algn="ctr" rtl="0">
              <a:lnSpc>
                <a:spcPct val="100000"/>
              </a:lnSpc>
              <a:spcBef>
                <a:spcPts val="0"/>
              </a:spcBef>
              <a:spcAft>
                <a:spcPts val="0"/>
              </a:spcAft>
              <a:buClr>
                <a:srgbClr val="000000"/>
              </a:buClr>
              <a:buSzPts val="1400"/>
              <a:buFont typeface="Arial"/>
              <a:buNone/>
            </a:pPr>
            <a:endParaRPr b="1">
              <a:latin typeface="Questrial"/>
              <a:ea typeface="Questrial"/>
              <a:cs typeface="Questrial"/>
              <a:sym typeface="Questrial"/>
            </a:endParaRPr>
          </a:p>
        </p:txBody>
      </p:sp>
      <p:sp>
        <p:nvSpPr>
          <p:cNvPr id="129" name="Google Shape;129;p27"/>
          <p:cNvSpPr txBox="1"/>
          <p:nvPr/>
        </p:nvSpPr>
        <p:spPr>
          <a:xfrm>
            <a:off x="642950" y="901350"/>
            <a:ext cx="746100" cy="157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 sz="1200" i="0" u="none" strike="noStrike" cap="none">
                <a:solidFill>
                  <a:srgbClr val="000000"/>
                </a:solidFill>
                <a:latin typeface="Questrial"/>
                <a:ea typeface="Questrial"/>
                <a:cs typeface="Questrial"/>
                <a:sym typeface="Questrial"/>
              </a:rPr>
              <a:t>HIGH</a:t>
            </a:r>
            <a:endParaRPr sz="1200" i="0" u="none" strike="noStrike" cap="none">
              <a:solidFill>
                <a:srgbClr val="000000"/>
              </a:solidFill>
              <a:latin typeface="Questrial"/>
              <a:ea typeface="Questrial"/>
              <a:cs typeface="Questrial"/>
              <a:sym typeface="Questrial"/>
            </a:endParaRPr>
          </a:p>
        </p:txBody>
      </p:sp>
      <p:sp>
        <p:nvSpPr>
          <p:cNvPr id="130" name="Google Shape;130;p27"/>
          <p:cNvSpPr txBox="1"/>
          <p:nvPr/>
        </p:nvSpPr>
        <p:spPr>
          <a:xfrm>
            <a:off x="1280675" y="4293300"/>
            <a:ext cx="608700" cy="216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 sz="1200" i="0" u="none" strike="noStrike" cap="none">
                <a:solidFill>
                  <a:srgbClr val="000000"/>
                </a:solidFill>
                <a:latin typeface="Questrial"/>
                <a:ea typeface="Questrial"/>
                <a:cs typeface="Questrial"/>
                <a:sym typeface="Questrial"/>
              </a:rPr>
              <a:t>LOW</a:t>
            </a:r>
            <a:endParaRPr sz="1200" i="0" u="none" strike="noStrike" cap="none">
              <a:solidFill>
                <a:srgbClr val="000000"/>
              </a:solidFill>
              <a:latin typeface="Questrial"/>
              <a:ea typeface="Questrial"/>
              <a:cs typeface="Questrial"/>
              <a:sym typeface="Questrial"/>
            </a:endParaRPr>
          </a:p>
        </p:txBody>
      </p:sp>
      <p:sp>
        <p:nvSpPr>
          <p:cNvPr id="131" name="Google Shape;131;p27"/>
          <p:cNvSpPr txBox="1"/>
          <p:nvPr/>
        </p:nvSpPr>
        <p:spPr>
          <a:xfrm>
            <a:off x="711650" y="4049275"/>
            <a:ext cx="608700" cy="216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 sz="1200" i="0" u="none" strike="noStrike" cap="none">
                <a:solidFill>
                  <a:srgbClr val="000000"/>
                </a:solidFill>
                <a:latin typeface="Questrial"/>
                <a:ea typeface="Questrial"/>
                <a:cs typeface="Questrial"/>
                <a:sym typeface="Questrial"/>
              </a:rPr>
              <a:t>LOW</a:t>
            </a:r>
            <a:endParaRPr sz="1200" i="0" u="none" strike="noStrike" cap="none">
              <a:solidFill>
                <a:srgbClr val="000000"/>
              </a:solidFill>
              <a:latin typeface="Questrial"/>
              <a:ea typeface="Questrial"/>
              <a:cs typeface="Questrial"/>
              <a:sym typeface="Questrial"/>
            </a:endParaRPr>
          </a:p>
        </p:txBody>
      </p:sp>
      <p:sp>
        <p:nvSpPr>
          <p:cNvPr id="132" name="Google Shape;132;p27"/>
          <p:cNvSpPr txBox="1"/>
          <p:nvPr/>
        </p:nvSpPr>
        <p:spPr>
          <a:xfrm>
            <a:off x="65725" y="-19700"/>
            <a:ext cx="7717800" cy="3366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200"/>
              <a:buFont typeface="Arial"/>
              <a:buNone/>
            </a:pPr>
            <a:r>
              <a:rPr lang="en" sz="1200">
                <a:solidFill>
                  <a:schemeClr val="dk1"/>
                </a:solidFill>
                <a:latin typeface="Questrial"/>
                <a:ea typeface="Questrial"/>
                <a:cs typeface="Questrial"/>
                <a:sym typeface="Questrial"/>
              </a:rPr>
              <a:t>C</a:t>
            </a:r>
            <a:r>
              <a:rPr lang="en" sz="1200" i="0" u="none" strike="noStrike" cap="none">
                <a:solidFill>
                  <a:schemeClr val="dk1"/>
                </a:solidFill>
                <a:latin typeface="Questrial"/>
                <a:ea typeface="Questrial"/>
                <a:cs typeface="Questrial"/>
                <a:sym typeface="Questrial"/>
              </a:rPr>
              <a:t>omplete the Data Science Opportunity Matrix below by modeling each of the six projects in terms of feasibility</a:t>
            </a:r>
            <a:r>
              <a:rPr lang="en" sz="1200">
                <a:solidFill>
                  <a:schemeClr val="dk1"/>
                </a:solidFill>
                <a:latin typeface="Questrial"/>
                <a:ea typeface="Questrial"/>
                <a:cs typeface="Questrial"/>
                <a:sym typeface="Questrial"/>
              </a:rPr>
              <a:t>, complexity, strategic and</a:t>
            </a:r>
            <a:r>
              <a:rPr lang="en" sz="1200" i="0" u="none" strike="noStrike" cap="none">
                <a:solidFill>
                  <a:schemeClr val="dk1"/>
                </a:solidFill>
                <a:latin typeface="Questrial"/>
                <a:ea typeface="Questrial"/>
                <a:cs typeface="Questrial"/>
                <a:sym typeface="Questrial"/>
              </a:rPr>
              <a:t> business value impact</a:t>
            </a:r>
            <a:r>
              <a:rPr lang="en" sz="1200">
                <a:solidFill>
                  <a:schemeClr val="dk1"/>
                </a:solidFill>
                <a:latin typeface="Questrial"/>
                <a:ea typeface="Questrial"/>
                <a:cs typeface="Questrial"/>
                <a:sym typeface="Questrial"/>
              </a:rPr>
              <a:t>.</a:t>
            </a:r>
            <a:endParaRPr sz="1500" i="0" u="none" strike="noStrike" cap="none">
              <a:solidFill>
                <a:srgbClr val="000000"/>
              </a:solidFill>
              <a:latin typeface="Questrial"/>
              <a:ea typeface="Questrial"/>
              <a:cs typeface="Questrial"/>
              <a:sym typeface="Questrial"/>
            </a:endParaRPr>
          </a:p>
        </p:txBody>
      </p:sp>
      <p:graphicFrame>
        <p:nvGraphicFramePr>
          <p:cNvPr id="133" name="Google Shape;133;p27"/>
          <p:cNvGraphicFramePr/>
          <p:nvPr>
            <p:extLst>
              <p:ext uri="{D42A27DB-BD31-4B8C-83A1-F6EECF244321}">
                <p14:modId xmlns:p14="http://schemas.microsoft.com/office/powerpoint/2010/main" val="2953740141"/>
              </p:ext>
            </p:extLst>
          </p:nvPr>
        </p:nvGraphicFramePr>
        <p:xfrm>
          <a:off x="6467424" y="1348613"/>
          <a:ext cx="2436976" cy="1138428"/>
        </p:xfrm>
        <a:graphic>
          <a:graphicData uri="http://schemas.openxmlformats.org/drawingml/2006/table">
            <a:tbl>
              <a:tblPr>
                <a:noFill/>
                <a:tableStyleId>{125403C5-E68B-4BB9-9A75-BAF83FFC34AA}</a:tableStyleId>
              </a:tblPr>
              <a:tblGrid>
                <a:gridCol w="536790">
                  <a:extLst>
                    <a:ext uri="{9D8B030D-6E8A-4147-A177-3AD203B41FA5}">
                      <a16:colId xmlns:a16="http://schemas.microsoft.com/office/drawing/2014/main" val="20000"/>
                    </a:ext>
                  </a:extLst>
                </a:gridCol>
                <a:gridCol w="1900186">
                  <a:extLst>
                    <a:ext uri="{9D8B030D-6E8A-4147-A177-3AD203B41FA5}">
                      <a16:colId xmlns:a16="http://schemas.microsoft.com/office/drawing/2014/main" val="20001"/>
                    </a:ext>
                  </a:extLst>
                </a:gridCol>
              </a:tblGrid>
              <a:tr h="164375">
                <a:tc>
                  <a:txBody>
                    <a:bodyPr/>
                    <a:lstStyle/>
                    <a:p>
                      <a:pPr marL="0" marR="0" lvl="0" indent="0" algn="r" rtl="0">
                        <a:lnSpc>
                          <a:spcPct val="115000"/>
                        </a:lnSpc>
                        <a:spcBef>
                          <a:spcPts val="0"/>
                        </a:spcBef>
                        <a:spcAft>
                          <a:spcPts val="0"/>
                        </a:spcAft>
                        <a:buClr>
                          <a:srgbClr val="000000"/>
                        </a:buClr>
                        <a:buSzPts val="800"/>
                        <a:buFont typeface="Arial"/>
                        <a:buNone/>
                      </a:pPr>
                      <a:r>
                        <a:rPr lang="en" sz="800" b="0" u="none" strike="noStrike" cap="none">
                          <a:latin typeface="+mn-lt"/>
                          <a:ea typeface="Questrial"/>
                          <a:cs typeface="Questrial"/>
                          <a:sym typeface="Questrial"/>
                        </a:rPr>
                        <a:t>Project 1:</a:t>
                      </a:r>
                      <a:endParaRPr sz="800" b="0" u="none" strike="noStrike" cap="none">
                        <a:latin typeface="+mn-lt"/>
                        <a:ea typeface="Questrial"/>
                        <a:cs typeface="Questrial"/>
                        <a:sym typeface="Questrial"/>
                      </a:endParaRPr>
                    </a:p>
                  </a:txBody>
                  <a:tcPr marL="28575" marR="28575" marT="19050" marB="19050" anchor="b">
                    <a:lnL w="9525" cap="flat" cmpd="sng">
                      <a:solidFill>
                        <a:srgbClr val="CCCCCC">
                          <a:alpha val="0"/>
                        </a:srgbClr>
                      </a:solidFill>
                      <a:prstDash val="solid"/>
                      <a:round/>
                      <a:headEnd type="none" w="sm" len="sm"/>
                      <a:tailEnd type="none" w="sm" len="sm"/>
                    </a:lnL>
                    <a:lnR w="28575" cap="flat" cmpd="sng">
                      <a:solidFill>
                        <a:srgbClr val="00FF00">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a:txBody>
                    <a:bodyPr/>
                    <a:lstStyle/>
                    <a:p>
                      <a:pPr marL="0" marR="0" lvl="0" indent="0" algn="l" defTabSz="914400" rtl="0" eaLnBrk="1" fontAlgn="auto" latinLnBrk="0" hangingPunct="1">
                        <a:lnSpc>
                          <a:spcPct val="115000"/>
                        </a:lnSpc>
                        <a:spcBef>
                          <a:spcPts val="0"/>
                        </a:spcBef>
                        <a:spcAft>
                          <a:spcPts val="0"/>
                        </a:spcAft>
                        <a:buClr>
                          <a:srgbClr val="000000"/>
                        </a:buClr>
                        <a:buSzPts val="800"/>
                        <a:buFont typeface="Arial"/>
                        <a:buNone/>
                        <a:tabLst/>
                        <a:defRPr/>
                      </a:pPr>
                      <a:r>
                        <a:rPr lang="en-IN" sz="800" b="0" i="0" u="none" strike="noStrike" cap="none" dirty="0">
                          <a:solidFill>
                            <a:srgbClr val="000000"/>
                          </a:solidFill>
                          <a:latin typeface="+mn-lt"/>
                          <a:ea typeface="Questrial"/>
                          <a:cs typeface="Questrial"/>
                          <a:sym typeface="Questrial"/>
                        </a:rPr>
                        <a:t>Date Prediction</a:t>
                      </a:r>
                    </a:p>
                  </a:txBody>
                  <a:tcPr marL="28575" marR="28575" marT="19050" marB="19050" anchor="b">
                    <a:lnL w="28575" cap="flat" cmpd="sng">
                      <a:solidFill>
                        <a:srgbClr val="00FF00">
                          <a:alpha val="0"/>
                        </a:srgbClr>
                      </a:solidFill>
                      <a:prstDash val="solid"/>
                      <a:round/>
                      <a:headEnd type="none" w="sm" len="sm"/>
                      <a:tailEnd type="none" w="sm" len="sm"/>
                    </a:lnL>
                    <a:lnR w="28575" cap="flat" cmpd="sng">
                      <a:solidFill>
                        <a:srgbClr val="00FF00">
                          <a:alpha val="0"/>
                        </a:srgbClr>
                      </a:solidFill>
                      <a:prstDash val="solid"/>
                      <a:round/>
                      <a:headEnd type="none" w="sm" len="sm"/>
                      <a:tailEnd type="none" w="sm" len="sm"/>
                    </a:lnR>
                    <a:lnT w="28575" cap="flat" cmpd="sng">
                      <a:solidFill>
                        <a:srgbClr val="00FF00">
                          <a:alpha val="0"/>
                        </a:srgbClr>
                      </a:solidFill>
                      <a:prstDash val="solid"/>
                      <a:round/>
                      <a:headEnd type="none" w="sm" len="sm"/>
                      <a:tailEnd type="none" w="sm" len="sm"/>
                    </a:lnT>
                    <a:lnB w="28575" cap="flat" cmpd="sng">
                      <a:solidFill>
                        <a:srgbClr val="00FF00">
                          <a:alpha val="0"/>
                        </a:srgbClr>
                      </a:solidFill>
                      <a:prstDash val="solid"/>
                      <a:round/>
                      <a:headEnd type="none" w="sm" len="sm"/>
                      <a:tailEnd type="none" w="sm" len="sm"/>
                    </a:lnB>
                  </a:tcPr>
                </a:tc>
                <a:extLst>
                  <a:ext uri="{0D108BD9-81ED-4DB2-BD59-A6C34878D82A}">
                    <a16:rowId xmlns:a16="http://schemas.microsoft.com/office/drawing/2014/main" val="10000"/>
                  </a:ext>
                </a:extLst>
              </a:tr>
              <a:tr h="164375">
                <a:tc>
                  <a:txBody>
                    <a:bodyPr/>
                    <a:lstStyle/>
                    <a:p>
                      <a:pPr marL="0" marR="0" lvl="0" indent="0" algn="r" rtl="0">
                        <a:lnSpc>
                          <a:spcPct val="115000"/>
                        </a:lnSpc>
                        <a:spcBef>
                          <a:spcPts val="0"/>
                        </a:spcBef>
                        <a:spcAft>
                          <a:spcPts val="0"/>
                        </a:spcAft>
                        <a:buClr>
                          <a:srgbClr val="000000"/>
                        </a:buClr>
                        <a:buSzPts val="800"/>
                        <a:buFont typeface="Arial"/>
                        <a:buNone/>
                      </a:pPr>
                      <a:r>
                        <a:rPr lang="en" sz="800" b="0" u="none" strike="noStrike" cap="none">
                          <a:latin typeface="+mn-lt"/>
                          <a:ea typeface="Questrial"/>
                          <a:cs typeface="Questrial"/>
                          <a:sym typeface="Questrial"/>
                        </a:rPr>
                        <a:t>Project 2:</a:t>
                      </a:r>
                      <a:endParaRPr sz="800" b="0" u="none" strike="noStrike" cap="none">
                        <a:latin typeface="+mn-lt"/>
                        <a:ea typeface="Questrial"/>
                        <a:cs typeface="Questrial"/>
                        <a:sym typeface="Questrial"/>
                      </a:endParaRPr>
                    </a:p>
                  </a:txBody>
                  <a:tcPr marL="28575" marR="28575" marT="19050" marB="19050" anchor="b">
                    <a:lnL w="9525" cap="flat" cmpd="sng">
                      <a:solidFill>
                        <a:srgbClr val="CCCCCC">
                          <a:alpha val="0"/>
                        </a:srgbClr>
                      </a:solidFill>
                      <a:prstDash val="solid"/>
                      <a:round/>
                      <a:headEnd type="none" w="sm" len="sm"/>
                      <a:tailEnd type="none" w="sm" len="sm"/>
                    </a:lnL>
                    <a:lnR w="28575" cap="flat" cmpd="sng">
                      <a:solidFill>
                        <a:srgbClr val="00FF00">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000"/>
                        <a:buFont typeface="Arial"/>
                        <a:buNone/>
                      </a:pPr>
                      <a:r>
                        <a:rPr lang="en-IN" sz="800" b="0" i="0" u="none" strike="noStrike" cap="none" dirty="0">
                          <a:solidFill>
                            <a:srgbClr val="000000"/>
                          </a:solidFill>
                          <a:latin typeface="+mn-lt"/>
                          <a:ea typeface="Questrial"/>
                          <a:cs typeface="Questrial"/>
                          <a:sym typeface="Questrial"/>
                        </a:rPr>
                        <a:t>Sentiment Analysis</a:t>
                      </a:r>
                    </a:p>
                  </a:txBody>
                  <a:tcPr marL="28575" marR="28575" marT="19050" marB="19050" anchor="b">
                    <a:lnL w="28575" cap="flat" cmpd="sng">
                      <a:solidFill>
                        <a:srgbClr val="00FF00">
                          <a:alpha val="0"/>
                        </a:srgbClr>
                      </a:solidFill>
                      <a:prstDash val="solid"/>
                      <a:round/>
                      <a:headEnd type="none" w="sm" len="sm"/>
                      <a:tailEnd type="none" w="sm" len="sm"/>
                    </a:lnL>
                    <a:lnR w="28575" cap="flat" cmpd="sng">
                      <a:solidFill>
                        <a:srgbClr val="00FF00">
                          <a:alpha val="0"/>
                        </a:srgbClr>
                      </a:solidFill>
                      <a:prstDash val="solid"/>
                      <a:round/>
                      <a:headEnd type="none" w="sm" len="sm"/>
                      <a:tailEnd type="none" w="sm" len="sm"/>
                    </a:lnR>
                    <a:lnT w="28575" cap="flat" cmpd="sng">
                      <a:solidFill>
                        <a:srgbClr val="00FF00">
                          <a:alpha val="0"/>
                        </a:srgbClr>
                      </a:solidFill>
                      <a:prstDash val="solid"/>
                      <a:round/>
                      <a:headEnd type="none" w="sm" len="sm"/>
                      <a:tailEnd type="none" w="sm" len="sm"/>
                    </a:lnT>
                    <a:lnB w="28575" cap="flat" cmpd="sng">
                      <a:solidFill>
                        <a:srgbClr val="00FF00">
                          <a:alpha val="0"/>
                        </a:srgbClr>
                      </a:solidFill>
                      <a:prstDash val="solid"/>
                      <a:round/>
                      <a:headEnd type="none" w="sm" len="sm"/>
                      <a:tailEnd type="none" w="sm" len="sm"/>
                    </a:lnB>
                  </a:tcPr>
                </a:tc>
                <a:extLst>
                  <a:ext uri="{0D108BD9-81ED-4DB2-BD59-A6C34878D82A}">
                    <a16:rowId xmlns:a16="http://schemas.microsoft.com/office/drawing/2014/main" val="10001"/>
                  </a:ext>
                </a:extLst>
              </a:tr>
              <a:tr h="164375">
                <a:tc>
                  <a:txBody>
                    <a:bodyPr/>
                    <a:lstStyle/>
                    <a:p>
                      <a:pPr marL="0" marR="0" lvl="0" indent="0" algn="r" rtl="0">
                        <a:lnSpc>
                          <a:spcPct val="115000"/>
                        </a:lnSpc>
                        <a:spcBef>
                          <a:spcPts val="0"/>
                        </a:spcBef>
                        <a:spcAft>
                          <a:spcPts val="0"/>
                        </a:spcAft>
                        <a:buClr>
                          <a:srgbClr val="000000"/>
                        </a:buClr>
                        <a:buSzPts val="800"/>
                        <a:buFont typeface="Arial"/>
                        <a:buNone/>
                      </a:pPr>
                      <a:r>
                        <a:rPr lang="en" sz="800" b="0" u="none" strike="noStrike" cap="none">
                          <a:latin typeface="+mn-lt"/>
                          <a:ea typeface="Questrial"/>
                          <a:cs typeface="Questrial"/>
                          <a:sym typeface="Questrial"/>
                        </a:rPr>
                        <a:t>Project 3:</a:t>
                      </a:r>
                      <a:endParaRPr sz="800" b="0" u="none" strike="noStrike" cap="none">
                        <a:latin typeface="+mn-lt"/>
                        <a:ea typeface="Questrial"/>
                        <a:cs typeface="Questrial"/>
                        <a:sym typeface="Questrial"/>
                      </a:endParaRPr>
                    </a:p>
                  </a:txBody>
                  <a:tcPr marL="28575" marR="28575" marT="19050" marB="19050" anchor="b">
                    <a:lnL w="9525" cap="flat" cmpd="sng">
                      <a:solidFill>
                        <a:srgbClr val="CCCCCC">
                          <a:alpha val="0"/>
                        </a:srgbClr>
                      </a:solidFill>
                      <a:prstDash val="solid"/>
                      <a:round/>
                      <a:headEnd type="none" w="sm" len="sm"/>
                      <a:tailEnd type="none" w="sm" len="sm"/>
                    </a:lnL>
                    <a:lnR w="28575" cap="flat" cmpd="sng">
                      <a:solidFill>
                        <a:srgbClr val="00FF00">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000"/>
                        <a:buFont typeface="Arial"/>
                        <a:buNone/>
                      </a:pPr>
                      <a:r>
                        <a:rPr lang="en-IN" sz="800" b="0" i="0" u="none" strike="noStrike" cap="none" dirty="0">
                          <a:solidFill>
                            <a:srgbClr val="000000"/>
                          </a:solidFill>
                          <a:latin typeface="+mn-lt"/>
                          <a:ea typeface="Questrial"/>
                          <a:cs typeface="Questrial"/>
                          <a:sym typeface="Questrial"/>
                        </a:rPr>
                        <a:t>Customer Churn</a:t>
                      </a:r>
                    </a:p>
                  </a:txBody>
                  <a:tcPr marL="28575" marR="28575" marT="19050" marB="19050" anchor="b">
                    <a:lnL w="28575" cap="flat" cmpd="sng">
                      <a:solidFill>
                        <a:srgbClr val="00FF00">
                          <a:alpha val="0"/>
                        </a:srgbClr>
                      </a:solidFill>
                      <a:prstDash val="solid"/>
                      <a:round/>
                      <a:headEnd type="none" w="sm" len="sm"/>
                      <a:tailEnd type="none" w="sm" len="sm"/>
                    </a:lnL>
                    <a:lnR w="28575" cap="flat" cmpd="sng">
                      <a:solidFill>
                        <a:srgbClr val="00FF00">
                          <a:alpha val="0"/>
                        </a:srgbClr>
                      </a:solidFill>
                      <a:prstDash val="solid"/>
                      <a:round/>
                      <a:headEnd type="none" w="sm" len="sm"/>
                      <a:tailEnd type="none" w="sm" len="sm"/>
                    </a:lnR>
                    <a:lnT w="28575" cap="flat" cmpd="sng">
                      <a:solidFill>
                        <a:srgbClr val="00FF00">
                          <a:alpha val="0"/>
                        </a:srgbClr>
                      </a:solidFill>
                      <a:prstDash val="solid"/>
                      <a:round/>
                      <a:headEnd type="none" w="sm" len="sm"/>
                      <a:tailEnd type="none" w="sm" len="sm"/>
                    </a:lnT>
                    <a:lnB w="28575" cap="flat" cmpd="sng">
                      <a:solidFill>
                        <a:srgbClr val="00FF00">
                          <a:alpha val="0"/>
                        </a:srgbClr>
                      </a:solidFill>
                      <a:prstDash val="solid"/>
                      <a:round/>
                      <a:headEnd type="none" w="sm" len="sm"/>
                      <a:tailEnd type="none" w="sm" len="sm"/>
                    </a:lnB>
                  </a:tcPr>
                </a:tc>
                <a:extLst>
                  <a:ext uri="{0D108BD9-81ED-4DB2-BD59-A6C34878D82A}">
                    <a16:rowId xmlns:a16="http://schemas.microsoft.com/office/drawing/2014/main" val="10002"/>
                  </a:ext>
                </a:extLst>
              </a:tr>
              <a:tr h="120075">
                <a:tc>
                  <a:txBody>
                    <a:bodyPr/>
                    <a:lstStyle/>
                    <a:p>
                      <a:pPr marL="0" marR="0" lvl="0" indent="0" algn="r" rtl="0">
                        <a:lnSpc>
                          <a:spcPct val="115000"/>
                        </a:lnSpc>
                        <a:spcBef>
                          <a:spcPts val="0"/>
                        </a:spcBef>
                        <a:spcAft>
                          <a:spcPts val="0"/>
                        </a:spcAft>
                        <a:buClr>
                          <a:srgbClr val="000000"/>
                        </a:buClr>
                        <a:buSzPts val="800"/>
                        <a:buFont typeface="Arial"/>
                        <a:buNone/>
                      </a:pPr>
                      <a:r>
                        <a:rPr lang="en" sz="800" b="0" u="none" strike="noStrike" cap="none">
                          <a:latin typeface="+mn-lt"/>
                          <a:ea typeface="Questrial"/>
                          <a:cs typeface="Questrial"/>
                          <a:sym typeface="Questrial"/>
                        </a:rPr>
                        <a:t>Project 4:</a:t>
                      </a:r>
                      <a:endParaRPr sz="800" b="0" u="none" strike="noStrike" cap="none">
                        <a:latin typeface="+mn-lt"/>
                        <a:ea typeface="Questrial"/>
                        <a:cs typeface="Questrial"/>
                        <a:sym typeface="Questrial"/>
                      </a:endParaRPr>
                    </a:p>
                  </a:txBody>
                  <a:tcPr marL="28575" marR="28575" marT="19050" marB="19050" anchor="b">
                    <a:lnL w="9525" cap="flat" cmpd="sng">
                      <a:solidFill>
                        <a:srgbClr val="CCCCCC">
                          <a:alpha val="0"/>
                        </a:srgbClr>
                      </a:solidFill>
                      <a:prstDash val="solid"/>
                      <a:round/>
                      <a:headEnd type="none" w="sm" len="sm"/>
                      <a:tailEnd type="none" w="sm" len="sm"/>
                    </a:lnL>
                    <a:lnR w="28575" cap="flat" cmpd="sng">
                      <a:solidFill>
                        <a:srgbClr val="00FF00">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000"/>
                        <a:buFont typeface="Arial"/>
                        <a:buNone/>
                      </a:pPr>
                      <a:r>
                        <a:rPr lang="en-IN" sz="800" b="0" i="0" u="none" strike="noStrike" cap="none" dirty="0">
                          <a:solidFill>
                            <a:srgbClr val="000000"/>
                          </a:solidFill>
                          <a:latin typeface="+mn-lt"/>
                          <a:ea typeface="Questrial"/>
                          <a:cs typeface="Questrial"/>
                          <a:sym typeface="Questrial"/>
                        </a:rPr>
                        <a:t>Customer Acquisition</a:t>
                      </a:r>
                    </a:p>
                    <a:p>
                      <a:pPr marL="0" marR="0" lvl="0" indent="0" algn="l" rtl="0">
                        <a:lnSpc>
                          <a:spcPct val="115000"/>
                        </a:lnSpc>
                        <a:spcBef>
                          <a:spcPts val="0"/>
                        </a:spcBef>
                        <a:spcAft>
                          <a:spcPts val="0"/>
                        </a:spcAft>
                        <a:buClr>
                          <a:srgbClr val="000000"/>
                        </a:buClr>
                        <a:buSzPts val="1000"/>
                        <a:buFont typeface="Arial"/>
                        <a:buNone/>
                      </a:pPr>
                      <a:r>
                        <a:rPr lang="en-IN" sz="800" b="0" i="0" u="none" strike="noStrike" cap="none" dirty="0">
                          <a:solidFill>
                            <a:srgbClr val="000000"/>
                          </a:solidFill>
                          <a:latin typeface="+mn-lt"/>
                          <a:ea typeface="Questrial"/>
                          <a:cs typeface="Questrial"/>
                          <a:sym typeface="Questrial"/>
                        </a:rPr>
                        <a:t>Cost Optimisation</a:t>
                      </a:r>
                    </a:p>
                  </a:txBody>
                  <a:tcPr marL="28575" marR="28575" marT="19050" marB="19050" anchor="b">
                    <a:lnL w="28575" cap="flat" cmpd="sng">
                      <a:solidFill>
                        <a:srgbClr val="00FF00">
                          <a:alpha val="0"/>
                        </a:srgbClr>
                      </a:solidFill>
                      <a:prstDash val="solid"/>
                      <a:round/>
                      <a:headEnd type="none" w="sm" len="sm"/>
                      <a:tailEnd type="none" w="sm" len="sm"/>
                    </a:lnL>
                    <a:lnR w="28575" cap="flat" cmpd="sng">
                      <a:solidFill>
                        <a:srgbClr val="00FF00">
                          <a:alpha val="0"/>
                        </a:srgbClr>
                      </a:solidFill>
                      <a:prstDash val="solid"/>
                      <a:round/>
                      <a:headEnd type="none" w="sm" len="sm"/>
                      <a:tailEnd type="none" w="sm" len="sm"/>
                    </a:lnR>
                    <a:lnT w="28575" cap="flat" cmpd="sng">
                      <a:solidFill>
                        <a:srgbClr val="00FF00">
                          <a:alpha val="0"/>
                        </a:srgbClr>
                      </a:solidFill>
                      <a:prstDash val="solid"/>
                      <a:round/>
                      <a:headEnd type="none" w="sm" len="sm"/>
                      <a:tailEnd type="none" w="sm" len="sm"/>
                    </a:lnT>
                    <a:lnB w="28575" cap="flat" cmpd="sng">
                      <a:solidFill>
                        <a:srgbClr val="00FF00">
                          <a:alpha val="0"/>
                        </a:srgbClr>
                      </a:solidFill>
                      <a:prstDash val="solid"/>
                      <a:round/>
                      <a:headEnd type="none" w="sm" len="sm"/>
                      <a:tailEnd type="none" w="sm" len="sm"/>
                    </a:lnB>
                  </a:tcPr>
                </a:tc>
                <a:extLst>
                  <a:ext uri="{0D108BD9-81ED-4DB2-BD59-A6C34878D82A}">
                    <a16:rowId xmlns:a16="http://schemas.microsoft.com/office/drawing/2014/main" val="10003"/>
                  </a:ext>
                </a:extLst>
              </a:tr>
              <a:tr h="135275">
                <a:tc>
                  <a:txBody>
                    <a:bodyPr/>
                    <a:lstStyle/>
                    <a:p>
                      <a:pPr marL="0" marR="0" lvl="0" indent="0" algn="r" rtl="0">
                        <a:lnSpc>
                          <a:spcPct val="115000"/>
                        </a:lnSpc>
                        <a:spcBef>
                          <a:spcPts val="0"/>
                        </a:spcBef>
                        <a:spcAft>
                          <a:spcPts val="0"/>
                        </a:spcAft>
                        <a:buClr>
                          <a:srgbClr val="000000"/>
                        </a:buClr>
                        <a:buSzPts val="800"/>
                        <a:buFont typeface="Arial"/>
                        <a:buNone/>
                      </a:pPr>
                      <a:r>
                        <a:rPr lang="en" sz="800" b="0" u="none" strike="noStrike" cap="none">
                          <a:latin typeface="+mn-lt"/>
                          <a:ea typeface="Questrial"/>
                          <a:cs typeface="Questrial"/>
                          <a:sym typeface="Questrial"/>
                        </a:rPr>
                        <a:t>Project 5:</a:t>
                      </a:r>
                      <a:endParaRPr sz="800" b="0" u="none" strike="noStrike" cap="none">
                        <a:latin typeface="+mn-lt"/>
                        <a:ea typeface="Questrial"/>
                        <a:cs typeface="Questrial"/>
                        <a:sym typeface="Questrial"/>
                      </a:endParaRPr>
                    </a:p>
                  </a:txBody>
                  <a:tcPr marL="28575" marR="28575" marT="19050" marB="19050" anchor="b">
                    <a:lnL w="9525" cap="flat" cmpd="sng">
                      <a:solidFill>
                        <a:srgbClr val="CCCCCC">
                          <a:alpha val="0"/>
                        </a:srgbClr>
                      </a:solidFill>
                      <a:prstDash val="solid"/>
                      <a:round/>
                      <a:headEnd type="none" w="sm" len="sm"/>
                      <a:tailEnd type="none" w="sm" len="sm"/>
                    </a:lnL>
                    <a:lnR w="28575" cap="flat" cmpd="sng">
                      <a:solidFill>
                        <a:srgbClr val="00FF00">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a:txBody>
                    <a:bodyPr/>
                    <a:lstStyle/>
                    <a:p>
                      <a:pPr marL="0" marR="0" lvl="0" indent="0" algn="l" defTabSz="914400" rtl="0" eaLnBrk="1" fontAlgn="auto" latinLnBrk="0" hangingPunct="1">
                        <a:lnSpc>
                          <a:spcPct val="115000"/>
                        </a:lnSpc>
                        <a:spcBef>
                          <a:spcPts val="0"/>
                        </a:spcBef>
                        <a:spcAft>
                          <a:spcPts val="0"/>
                        </a:spcAft>
                        <a:buClr>
                          <a:srgbClr val="000000"/>
                        </a:buClr>
                        <a:buSzPts val="800"/>
                        <a:buFont typeface="Arial"/>
                        <a:buNone/>
                        <a:tabLst/>
                        <a:defRPr/>
                      </a:pPr>
                      <a:r>
                        <a:rPr lang="en-IN" sz="800" b="0" i="0" u="none" strike="noStrike" cap="none" dirty="0">
                          <a:solidFill>
                            <a:srgbClr val="000000"/>
                          </a:solidFill>
                          <a:latin typeface="Arial"/>
                          <a:ea typeface="Questrial"/>
                          <a:cs typeface="Questrial"/>
                          <a:sym typeface="Questrial"/>
                        </a:rPr>
                        <a:t>Fraud Detection</a:t>
                      </a:r>
                    </a:p>
                  </a:txBody>
                  <a:tcPr marL="28575" marR="28575" marT="19050" marB="19050" anchor="b">
                    <a:lnL w="28575" cap="flat" cmpd="sng">
                      <a:solidFill>
                        <a:srgbClr val="00FF00">
                          <a:alpha val="0"/>
                        </a:srgbClr>
                      </a:solidFill>
                      <a:prstDash val="solid"/>
                      <a:round/>
                      <a:headEnd type="none" w="sm" len="sm"/>
                      <a:tailEnd type="none" w="sm" len="sm"/>
                    </a:lnL>
                    <a:lnR w="28575" cap="flat" cmpd="sng">
                      <a:solidFill>
                        <a:srgbClr val="00FF00">
                          <a:alpha val="0"/>
                        </a:srgbClr>
                      </a:solidFill>
                      <a:prstDash val="solid"/>
                      <a:round/>
                      <a:headEnd type="none" w="sm" len="sm"/>
                      <a:tailEnd type="none" w="sm" len="sm"/>
                    </a:lnR>
                    <a:lnT w="28575" cap="flat" cmpd="sng">
                      <a:solidFill>
                        <a:srgbClr val="00FF00">
                          <a:alpha val="0"/>
                        </a:srgbClr>
                      </a:solidFill>
                      <a:prstDash val="solid"/>
                      <a:round/>
                      <a:headEnd type="none" w="sm" len="sm"/>
                      <a:tailEnd type="none" w="sm" len="sm"/>
                    </a:lnT>
                    <a:lnB w="28575" cap="flat" cmpd="sng">
                      <a:solidFill>
                        <a:srgbClr val="00FF00">
                          <a:alpha val="0"/>
                        </a:srgbClr>
                      </a:solidFill>
                      <a:prstDash val="solid"/>
                      <a:round/>
                      <a:headEnd type="none" w="sm" len="sm"/>
                      <a:tailEnd type="none" w="sm" len="sm"/>
                    </a:lnB>
                  </a:tcPr>
                </a:tc>
                <a:extLst>
                  <a:ext uri="{0D108BD9-81ED-4DB2-BD59-A6C34878D82A}">
                    <a16:rowId xmlns:a16="http://schemas.microsoft.com/office/drawing/2014/main" val="10004"/>
                  </a:ext>
                </a:extLst>
              </a:tr>
              <a:tr h="120075">
                <a:tc>
                  <a:txBody>
                    <a:bodyPr/>
                    <a:lstStyle/>
                    <a:p>
                      <a:pPr marL="0" marR="0" lvl="0" indent="0" algn="r" rtl="0">
                        <a:lnSpc>
                          <a:spcPct val="115000"/>
                        </a:lnSpc>
                        <a:spcBef>
                          <a:spcPts val="0"/>
                        </a:spcBef>
                        <a:spcAft>
                          <a:spcPts val="0"/>
                        </a:spcAft>
                        <a:buClr>
                          <a:srgbClr val="000000"/>
                        </a:buClr>
                        <a:buSzPts val="800"/>
                        <a:buFont typeface="Arial"/>
                        <a:buNone/>
                      </a:pPr>
                      <a:r>
                        <a:rPr lang="en" sz="800" b="0" u="none" strike="noStrike" cap="none">
                          <a:latin typeface="+mn-lt"/>
                          <a:ea typeface="Questrial"/>
                          <a:cs typeface="Questrial"/>
                          <a:sym typeface="Questrial"/>
                        </a:rPr>
                        <a:t>Project 6:</a:t>
                      </a:r>
                      <a:endParaRPr sz="800" b="0" u="none" strike="noStrike" cap="none">
                        <a:latin typeface="+mn-lt"/>
                        <a:ea typeface="Questrial"/>
                        <a:cs typeface="Questrial"/>
                        <a:sym typeface="Questrial"/>
                      </a:endParaRPr>
                    </a:p>
                  </a:txBody>
                  <a:tcPr marL="28575" marR="28575" marT="19050" marB="19050" anchor="b">
                    <a:lnL w="9525" cap="flat" cmpd="sng">
                      <a:solidFill>
                        <a:srgbClr val="CCCCCC">
                          <a:alpha val="0"/>
                        </a:srgbClr>
                      </a:solidFill>
                      <a:prstDash val="solid"/>
                      <a:round/>
                      <a:headEnd type="none" w="sm" len="sm"/>
                      <a:tailEnd type="none" w="sm" len="sm"/>
                    </a:lnL>
                    <a:lnR w="28575" cap="flat" cmpd="sng">
                      <a:solidFill>
                        <a:srgbClr val="00FF00">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000"/>
                        <a:buFont typeface="Arial"/>
                        <a:buNone/>
                      </a:pPr>
                      <a:r>
                        <a:rPr lang="en-IN" sz="800" b="0" i="0" u="none" strike="noStrike" cap="none" dirty="0">
                          <a:solidFill>
                            <a:srgbClr val="000000"/>
                          </a:solidFill>
                          <a:latin typeface="Arial"/>
                          <a:ea typeface="Questrial"/>
                          <a:cs typeface="Questrial"/>
                          <a:sym typeface="Questrial"/>
                        </a:rPr>
                        <a:t>Price Optimisation</a:t>
                      </a:r>
                    </a:p>
                  </a:txBody>
                  <a:tcPr marL="28575" marR="28575" marT="19050" marB="19050" anchor="b">
                    <a:lnL w="28575" cap="flat" cmpd="sng">
                      <a:solidFill>
                        <a:srgbClr val="00FF00">
                          <a:alpha val="0"/>
                        </a:srgbClr>
                      </a:solidFill>
                      <a:prstDash val="solid"/>
                      <a:round/>
                      <a:headEnd type="none" w="sm" len="sm"/>
                      <a:tailEnd type="none" w="sm" len="sm"/>
                    </a:lnL>
                    <a:lnR w="28575" cap="flat" cmpd="sng">
                      <a:solidFill>
                        <a:srgbClr val="00FF00">
                          <a:alpha val="0"/>
                        </a:srgbClr>
                      </a:solidFill>
                      <a:prstDash val="solid"/>
                      <a:round/>
                      <a:headEnd type="none" w="sm" len="sm"/>
                      <a:tailEnd type="none" w="sm" len="sm"/>
                    </a:lnR>
                    <a:lnT w="28575" cap="flat" cmpd="sng">
                      <a:solidFill>
                        <a:srgbClr val="00FF00">
                          <a:alpha val="0"/>
                        </a:srgbClr>
                      </a:solidFill>
                      <a:prstDash val="solid"/>
                      <a:round/>
                      <a:headEnd type="none" w="sm" len="sm"/>
                      <a:tailEnd type="none" w="sm" len="sm"/>
                    </a:lnT>
                    <a:lnB w="28575" cap="flat" cmpd="sng">
                      <a:solidFill>
                        <a:srgbClr val="00FF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134" name="Google Shape;134;p27"/>
          <p:cNvSpPr txBox="1"/>
          <p:nvPr/>
        </p:nvSpPr>
        <p:spPr>
          <a:xfrm>
            <a:off x="5721325" y="4293300"/>
            <a:ext cx="746100" cy="157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 sz="1200" i="0" u="none" strike="noStrike" cap="none">
                <a:solidFill>
                  <a:srgbClr val="000000"/>
                </a:solidFill>
                <a:latin typeface="Questrial"/>
                <a:ea typeface="Questrial"/>
                <a:cs typeface="Questrial"/>
                <a:sym typeface="Questrial"/>
              </a:rPr>
              <a:t>HIGH</a:t>
            </a:r>
            <a:endParaRPr sz="1200" i="0" u="none" strike="noStrike" cap="none">
              <a:solidFill>
                <a:srgbClr val="000000"/>
              </a:solidFill>
              <a:latin typeface="Questrial"/>
              <a:ea typeface="Questrial"/>
              <a:cs typeface="Questrial"/>
              <a:sym typeface="Questrial"/>
            </a:endParaRPr>
          </a:p>
        </p:txBody>
      </p:sp>
      <p:sp>
        <p:nvSpPr>
          <p:cNvPr id="135" name="Google Shape;135;p27"/>
          <p:cNvSpPr/>
          <p:nvPr/>
        </p:nvSpPr>
        <p:spPr>
          <a:xfrm>
            <a:off x="7150787" y="3556500"/>
            <a:ext cx="248100" cy="245400"/>
          </a:xfrm>
          <a:prstGeom prst="ellipse">
            <a:avLst/>
          </a:prstGeom>
          <a:solidFill>
            <a:srgbClr val="B6D7A8"/>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900"/>
              <a:buFont typeface="Arial"/>
              <a:buNone/>
            </a:pPr>
            <a:endParaRPr sz="900" b="1" i="0" u="none" strike="noStrike" cap="none">
              <a:solidFill>
                <a:srgbClr val="000000"/>
              </a:solidFill>
              <a:latin typeface="Arial"/>
              <a:ea typeface="Arial"/>
              <a:cs typeface="Arial"/>
              <a:sym typeface="Arial"/>
            </a:endParaRPr>
          </a:p>
        </p:txBody>
      </p:sp>
      <p:sp>
        <p:nvSpPr>
          <p:cNvPr id="136" name="Google Shape;136;p27"/>
          <p:cNvSpPr/>
          <p:nvPr/>
        </p:nvSpPr>
        <p:spPr>
          <a:xfrm>
            <a:off x="7070687" y="3874075"/>
            <a:ext cx="408300" cy="391200"/>
          </a:xfrm>
          <a:prstGeom prst="ellipse">
            <a:avLst/>
          </a:prstGeom>
          <a:solidFill>
            <a:srgbClr val="B6D7A8"/>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900"/>
              <a:buFont typeface="Arial"/>
              <a:buNone/>
            </a:pPr>
            <a:endParaRPr sz="900" b="1" i="0" u="none" strike="noStrike" cap="none">
              <a:solidFill>
                <a:srgbClr val="000000"/>
              </a:solidFill>
              <a:latin typeface="Arial"/>
              <a:ea typeface="Arial"/>
              <a:cs typeface="Arial"/>
              <a:sym typeface="Arial"/>
            </a:endParaRPr>
          </a:p>
        </p:txBody>
      </p:sp>
      <p:sp>
        <p:nvSpPr>
          <p:cNvPr id="137" name="Google Shape;137;p27"/>
          <p:cNvSpPr txBox="1"/>
          <p:nvPr/>
        </p:nvSpPr>
        <p:spPr>
          <a:xfrm>
            <a:off x="6811425" y="2981500"/>
            <a:ext cx="1699800" cy="336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1" u="sng">
                <a:latin typeface="Questrial"/>
                <a:ea typeface="Questrial"/>
                <a:cs typeface="Questrial"/>
                <a:sym typeface="Questrial"/>
              </a:rPr>
              <a:t>Business Value</a:t>
            </a:r>
            <a:endParaRPr sz="900" b="1" i="0" u="sng" strike="noStrike" cap="none">
              <a:solidFill>
                <a:srgbClr val="000000"/>
              </a:solidFill>
              <a:latin typeface="Questrial"/>
              <a:ea typeface="Questrial"/>
              <a:cs typeface="Questrial"/>
              <a:sym typeface="Questrial"/>
            </a:endParaRPr>
          </a:p>
        </p:txBody>
      </p:sp>
      <p:sp>
        <p:nvSpPr>
          <p:cNvPr id="138" name="Google Shape;138;p27"/>
          <p:cNvSpPr txBox="1"/>
          <p:nvPr/>
        </p:nvSpPr>
        <p:spPr>
          <a:xfrm>
            <a:off x="7440125" y="3237575"/>
            <a:ext cx="726000" cy="3363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100" i="0" u="none" strike="noStrike" cap="none">
                <a:solidFill>
                  <a:srgbClr val="000000"/>
                </a:solidFill>
                <a:latin typeface="Questrial"/>
                <a:ea typeface="Questrial"/>
                <a:cs typeface="Questrial"/>
                <a:sym typeface="Questrial"/>
              </a:rPr>
              <a:t>Low</a:t>
            </a:r>
            <a:endParaRPr sz="1100" i="0" u="none" strike="noStrike" cap="none">
              <a:solidFill>
                <a:srgbClr val="000000"/>
              </a:solidFill>
              <a:latin typeface="Questrial"/>
              <a:ea typeface="Questrial"/>
              <a:cs typeface="Questrial"/>
              <a:sym typeface="Questrial"/>
            </a:endParaRPr>
          </a:p>
        </p:txBody>
      </p:sp>
      <p:sp>
        <p:nvSpPr>
          <p:cNvPr id="140" name="Google Shape;140;p27"/>
          <p:cNvSpPr txBox="1"/>
          <p:nvPr/>
        </p:nvSpPr>
        <p:spPr>
          <a:xfrm>
            <a:off x="7440125" y="3901525"/>
            <a:ext cx="726000" cy="3363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100" i="0" u="none" strike="noStrike" cap="none">
                <a:solidFill>
                  <a:srgbClr val="000000"/>
                </a:solidFill>
                <a:latin typeface="Questrial"/>
                <a:ea typeface="Questrial"/>
                <a:cs typeface="Questrial"/>
                <a:sym typeface="Questrial"/>
              </a:rPr>
              <a:t>High</a:t>
            </a:r>
            <a:endParaRPr sz="1100" i="0" u="none" strike="noStrike" cap="none">
              <a:solidFill>
                <a:srgbClr val="000000"/>
              </a:solidFill>
              <a:latin typeface="Questrial"/>
              <a:ea typeface="Questrial"/>
              <a:cs typeface="Questrial"/>
              <a:sym typeface="Questrial"/>
            </a:endParaRPr>
          </a:p>
        </p:txBody>
      </p:sp>
      <p:sp>
        <p:nvSpPr>
          <p:cNvPr id="141" name="Google Shape;141;p27"/>
          <p:cNvSpPr/>
          <p:nvPr/>
        </p:nvSpPr>
        <p:spPr>
          <a:xfrm>
            <a:off x="7190837" y="3327125"/>
            <a:ext cx="168000" cy="157200"/>
          </a:xfrm>
          <a:prstGeom prst="ellipse">
            <a:avLst/>
          </a:prstGeom>
          <a:solidFill>
            <a:srgbClr val="B6D7A8"/>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900"/>
              <a:buFont typeface="Arial"/>
              <a:buNone/>
            </a:pPr>
            <a:endParaRPr sz="900" b="1" i="0" u="none" strike="noStrike" cap="none">
              <a:solidFill>
                <a:srgbClr val="000000"/>
              </a:solidFill>
              <a:latin typeface="Arial"/>
              <a:ea typeface="Arial"/>
              <a:cs typeface="Arial"/>
              <a:sym typeface="Arial"/>
            </a:endParaRPr>
          </a:p>
        </p:txBody>
      </p:sp>
      <p:sp>
        <p:nvSpPr>
          <p:cNvPr id="142" name="Google Shape;142;p27"/>
          <p:cNvSpPr/>
          <p:nvPr/>
        </p:nvSpPr>
        <p:spPr>
          <a:xfrm>
            <a:off x="3809731" y="1445983"/>
            <a:ext cx="408300" cy="391200"/>
          </a:xfrm>
          <a:prstGeom prst="ellipse">
            <a:avLst/>
          </a:prstGeom>
          <a:solidFill>
            <a:srgbClr val="B6D7A8"/>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dirty="0">
                <a:solidFill>
                  <a:srgbClr val="000000"/>
                </a:solidFill>
                <a:latin typeface="Questrial"/>
                <a:ea typeface="Questrial"/>
                <a:cs typeface="Questrial"/>
                <a:sym typeface="Questrial"/>
              </a:rPr>
              <a:t>P3</a:t>
            </a:r>
            <a:endParaRPr sz="900" b="1" i="0" u="none" strike="noStrike" cap="none" dirty="0">
              <a:solidFill>
                <a:srgbClr val="000000"/>
              </a:solidFill>
              <a:latin typeface="Questrial"/>
              <a:ea typeface="Questrial"/>
              <a:cs typeface="Questrial"/>
              <a:sym typeface="Questrial"/>
            </a:endParaRPr>
          </a:p>
        </p:txBody>
      </p:sp>
      <p:sp>
        <p:nvSpPr>
          <p:cNvPr id="143" name="Google Shape;143;p27"/>
          <p:cNvSpPr/>
          <p:nvPr/>
        </p:nvSpPr>
        <p:spPr>
          <a:xfrm>
            <a:off x="3889831" y="2320699"/>
            <a:ext cx="328200" cy="279163"/>
          </a:xfrm>
          <a:prstGeom prst="ellipse">
            <a:avLst/>
          </a:prstGeom>
          <a:solidFill>
            <a:srgbClr val="B6D7A8"/>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dirty="0">
                <a:solidFill>
                  <a:srgbClr val="000000"/>
                </a:solidFill>
                <a:latin typeface="Questrial"/>
                <a:ea typeface="Questrial"/>
                <a:cs typeface="Questrial"/>
                <a:sym typeface="Questrial"/>
              </a:rPr>
              <a:t>P4</a:t>
            </a:r>
            <a:endParaRPr sz="900" b="1" i="0" u="none" strike="noStrike" cap="none" dirty="0">
              <a:solidFill>
                <a:srgbClr val="000000"/>
              </a:solidFill>
              <a:latin typeface="Questrial"/>
              <a:ea typeface="Questrial"/>
              <a:cs typeface="Questrial"/>
              <a:sym typeface="Questrial"/>
            </a:endParaRPr>
          </a:p>
        </p:txBody>
      </p:sp>
      <p:sp>
        <p:nvSpPr>
          <p:cNvPr id="145" name="Google Shape;145;p27"/>
          <p:cNvSpPr txBox="1"/>
          <p:nvPr/>
        </p:nvSpPr>
        <p:spPr>
          <a:xfrm>
            <a:off x="4634200" y="-1378125"/>
            <a:ext cx="2674500" cy="1025700"/>
          </a:xfrm>
          <a:prstGeom prst="rect">
            <a:avLst/>
          </a:prstGeom>
          <a:solidFill>
            <a:srgbClr val="FF9900"/>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Lato"/>
                <a:ea typeface="Lato"/>
                <a:cs typeface="Lato"/>
                <a:sym typeface="Lato"/>
              </a:rPr>
              <a:t>Hint: Copy and edit these to represent each of your projects ("P1" = "Project 1" and so forth)</a:t>
            </a:r>
            <a:endParaRPr sz="1400" b="1" i="0" u="none" strike="noStrike" cap="none">
              <a:solidFill>
                <a:srgbClr val="000000"/>
              </a:solidFill>
              <a:latin typeface="Lato"/>
              <a:ea typeface="Lato"/>
              <a:cs typeface="Lato"/>
              <a:sym typeface="Lato"/>
            </a:endParaRPr>
          </a:p>
        </p:txBody>
      </p:sp>
      <p:sp>
        <p:nvSpPr>
          <p:cNvPr id="2" name="Google Shape;135;p27">
            <a:extLst>
              <a:ext uri="{FF2B5EF4-FFF2-40B4-BE49-F238E27FC236}">
                <a16:creationId xmlns:a16="http://schemas.microsoft.com/office/drawing/2014/main" id="{A170A991-AC15-19A7-3D22-B923D5180D82}"/>
              </a:ext>
            </a:extLst>
          </p:cNvPr>
          <p:cNvSpPr/>
          <p:nvPr/>
        </p:nvSpPr>
        <p:spPr>
          <a:xfrm>
            <a:off x="2438535" y="2981500"/>
            <a:ext cx="249006" cy="256075"/>
          </a:xfrm>
          <a:prstGeom prst="ellipse">
            <a:avLst/>
          </a:prstGeom>
          <a:solidFill>
            <a:srgbClr val="B6D7A8"/>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0" u="none" strike="noStrike" cap="none" dirty="0">
                <a:solidFill>
                  <a:srgbClr val="000000"/>
                </a:solidFill>
                <a:latin typeface="Arial"/>
                <a:ea typeface="Arial"/>
                <a:cs typeface="Arial"/>
                <a:sym typeface="Arial"/>
              </a:rPr>
              <a:t>P5</a:t>
            </a:r>
            <a:endParaRPr sz="900" b="1" i="0" u="none" strike="noStrike" cap="none" dirty="0">
              <a:solidFill>
                <a:srgbClr val="000000"/>
              </a:solidFill>
              <a:latin typeface="Arial"/>
              <a:ea typeface="Arial"/>
              <a:cs typeface="Arial"/>
              <a:sym typeface="Arial"/>
            </a:endParaRPr>
          </a:p>
        </p:txBody>
      </p:sp>
      <p:sp>
        <p:nvSpPr>
          <p:cNvPr id="3" name="Google Shape;135;p27">
            <a:extLst>
              <a:ext uri="{FF2B5EF4-FFF2-40B4-BE49-F238E27FC236}">
                <a16:creationId xmlns:a16="http://schemas.microsoft.com/office/drawing/2014/main" id="{33AA63B7-E50D-0DA6-1DE2-44867AF90808}"/>
              </a:ext>
            </a:extLst>
          </p:cNvPr>
          <p:cNvSpPr/>
          <p:nvPr/>
        </p:nvSpPr>
        <p:spPr>
          <a:xfrm>
            <a:off x="2845746" y="3285220"/>
            <a:ext cx="248100" cy="245400"/>
          </a:xfrm>
          <a:prstGeom prst="ellipse">
            <a:avLst/>
          </a:prstGeom>
          <a:solidFill>
            <a:srgbClr val="B6D7A8"/>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0" u="none" strike="noStrike" cap="none" dirty="0">
                <a:solidFill>
                  <a:srgbClr val="000000"/>
                </a:solidFill>
                <a:latin typeface="Arial"/>
                <a:ea typeface="Arial"/>
                <a:cs typeface="Arial"/>
                <a:sym typeface="Arial"/>
              </a:rPr>
              <a:t>P6</a:t>
            </a:r>
            <a:endParaRPr sz="900" b="1" i="0" u="none" strike="noStrike" cap="none" dirty="0">
              <a:solidFill>
                <a:srgbClr val="000000"/>
              </a:solidFill>
              <a:latin typeface="Arial"/>
              <a:ea typeface="Arial"/>
              <a:cs typeface="Arial"/>
              <a:sym typeface="Arial"/>
            </a:endParaRPr>
          </a:p>
        </p:txBody>
      </p:sp>
      <p:sp>
        <p:nvSpPr>
          <p:cNvPr id="4" name="TextBox 3">
            <a:extLst>
              <a:ext uri="{FF2B5EF4-FFF2-40B4-BE49-F238E27FC236}">
                <a16:creationId xmlns:a16="http://schemas.microsoft.com/office/drawing/2014/main" id="{07353FE9-0EB0-A7A9-D6AA-AF3F13E99E5C}"/>
              </a:ext>
            </a:extLst>
          </p:cNvPr>
          <p:cNvSpPr txBox="1"/>
          <p:nvPr/>
        </p:nvSpPr>
        <p:spPr>
          <a:xfrm>
            <a:off x="7398887" y="3491043"/>
            <a:ext cx="821059" cy="307777"/>
          </a:xfrm>
          <a:prstGeom prst="rect">
            <a:avLst/>
          </a:prstGeom>
          <a:noFill/>
        </p:spPr>
        <p:txBody>
          <a:bodyPr wrap="none" rtlCol="0">
            <a:spAutoFit/>
          </a:bodyPr>
          <a:lstStyle/>
          <a:p>
            <a:r>
              <a:rPr lang="en-US" dirty="0"/>
              <a:t>Medium</a:t>
            </a:r>
          </a:p>
        </p:txBody>
      </p:sp>
      <p:sp>
        <p:nvSpPr>
          <p:cNvPr id="5" name="Google Shape;136;p27">
            <a:extLst>
              <a:ext uri="{FF2B5EF4-FFF2-40B4-BE49-F238E27FC236}">
                <a16:creationId xmlns:a16="http://schemas.microsoft.com/office/drawing/2014/main" id="{64C874AA-A32A-4769-2614-E603FC3BB7EE}"/>
              </a:ext>
            </a:extLst>
          </p:cNvPr>
          <p:cNvSpPr/>
          <p:nvPr/>
        </p:nvSpPr>
        <p:spPr>
          <a:xfrm>
            <a:off x="3936457" y="1807925"/>
            <a:ext cx="408300" cy="391200"/>
          </a:xfrm>
          <a:prstGeom prst="ellipse">
            <a:avLst/>
          </a:prstGeom>
          <a:solidFill>
            <a:srgbClr val="B6D7A8"/>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0" u="none" strike="noStrike" cap="none" dirty="0">
                <a:solidFill>
                  <a:srgbClr val="000000"/>
                </a:solidFill>
                <a:latin typeface="Arial"/>
                <a:ea typeface="Arial"/>
                <a:cs typeface="Arial"/>
                <a:sym typeface="Arial"/>
              </a:rPr>
              <a:t>P1</a:t>
            </a:r>
            <a:endParaRPr sz="900" b="1" i="0" u="none" strike="noStrike" cap="none" dirty="0">
              <a:solidFill>
                <a:srgbClr val="000000"/>
              </a:solidFill>
              <a:latin typeface="Arial"/>
              <a:ea typeface="Arial"/>
              <a:cs typeface="Arial"/>
              <a:sym typeface="Arial"/>
            </a:endParaRPr>
          </a:p>
        </p:txBody>
      </p:sp>
      <p:sp>
        <p:nvSpPr>
          <p:cNvPr id="6" name="Google Shape;136;p27">
            <a:extLst>
              <a:ext uri="{FF2B5EF4-FFF2-40B4-BE49-F238E27FC236}">
                <a16:creationId xmlns:a16="http://schemas.microsoft.com/office/drawing/2014/main" id="{95A25AB7-FC65-B160-FF4B-FDA150FBE18E}"/>
              </a:ext>
            </a:extLst>
          </p:cNvPr>
          <p:cNvSpPr/>
          <p:nvPr/>
        </p:nvSpPr>
        <p:spPr>
          <a:xfrm>
            <a:off x="4264657" y="2003525"/>
            <a:ext cx="408300" cy="391200"/>
          </a:xfrm>
          <a:prstGeom prst="ellipse">
            <a:avLst/>
          </a:prstGeom>
          <a:solidFill>
            <a:srgbClr val="B6D7A8"/>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0" u="none" strike="noStrike" cap="none" dirty="0">
                <a:solidFill>
                  <a:srgbClr val="000000"/>
                </a:solidFill>
                <a:latin typeface="Arial"/>
                <a:ea typeface="Arial"/>
                <a:cs typeface="Arial"/>
                <a:sym typeface="Arial"/>
              </a:rPr>
              <a:t>P2</a:t>
            </a:r>
            <a:endParaRPr sz="900" b="1" i="0" u="none" strike="noStrike" cap="none" dirty="0">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graphicFrame>
        <p:nvGraphicFramePr>
          <p:cNvPr id="151" name="Google Shape;151;p28"/>
          <p:cNvGraphicFramePr/>
          <p:nvPr>
            <p:extLst>
              <p:ext uri="{D42A27DB-BD31-4B8C-83A1-F6EECF244321}">
                <p14:modId xmlns:p14="http://schemas.microsoft.com/office/powerpoint/2010/main" val="214678588"/>
              </p:ext>
            </p:extLst>
          </p:nvPr>
        </p:nvGraphicFramePr>
        <p:xfrm>
          <a:off x="214350" y="1024400"/>
          <a:ext cx="8589625" cy="2306385"/>
        </p:xfrm>
        <a:graphic>
          <a:graphicData uri="http://schemas.openxmlformats.org/drawingml/2006/table">
            <a:tbl>
              <a:tblPr>
                <a:noFill/>
                <a:tableStyleId>{7141CE51-E7A5-4CED-9B89-5328B05F14FD}</a:tableStyleId>
              </a:tblPr>
              <a:tblGrid>
                <a:gridCol w="948125">
                  <a:extLst>
                    <a:ext uri="{9D8B030D-6E8A-4147-A177-3AD203B41FA5}">
                      <a16:colId xmlns:a16="http://schemas.microsoft.com/office/drawing/2014/main" val="20000"/>
                    </a:ext>
                  </a:extLst>
                </a:gridCol>
                <a:gridCol w="1972675">
                  <a:extLst>
                    <a:ext uri="{9D8B030D-6E8A-4147-A177-3AD203B41FA5}">
                      <a16:colId xmlns:a16="http://schemas.microsoft.com/office/drawing/2014/main" val="20001"/>
                    </a:ext>
                  </a:extLst>
                </a:gridCol>
                <a:gridCol w="1142875">
                  <a:extLst>
                    <a:ext uri="{9D8B030D-6E8A-4147-A177-3AD203B41FA5}">
                      <a16:colId xmlns:a16="http://schemas.microsoft.com/office/drawing/2014/main" val="20002"/>
                    </a:ext>
                  </a:extLst>
                </a:gridCol>
                <a:gridCol w="995925">
                  <a:extLst>
                    <a:ext uri="{9D8B030D-6E8A-4147-A177-3AD203B41FA5}">
                      <a16:colId xmlns:a16="http://schemas.microsoft.com/office/drawing/2014/main" val="20003"/>
                    </a:ext>
                  </a:extLst>
                </a:gridCol>
                <a:gridCol w="1202000">
                  <a:extLst>
                    <a:ext uri="{9D8B030D-6E8A-4147-A177-3AD203B41FA5}">
                      <a16:colId xmlns:a16="http://schemas.microsoft.com/office/drawing/2014/main" val="20004"/>
                    </a:ext>
                  </a:extLst>
                </a:gridCol>
                <a:gridCol w="1232375">
                  <a:extLst>
                    <a:ext uri="{9D8B030D-6E8A-4147-A177-3AD203B41FA5}">
                      <a16:colId xmlns:a16="http://schemas.microsoft.com/office/drawing/2014/main" val="20005"/>
                    </a:ext>
                  </a:extLst>
                </a:gridCol>
                <a:gridCol w="1095650">
                  <a:extLst>
                    <a:ext uri="{9D8B030D-6E8A-4147-A177-3AD203B41FA5}">
                      <a16:colId xmlns:a16="http://schemas.microsoft.com/office/drawing/2014/main" val="20006"/>
                    </a:ext>
                  </a:extLst>
                </a:gridCol>
              </a:tblGrid>
              <a:tr h="312850">
                <a:tc>
                  <a:txBody>
                    <a:bodyPr/>
                    <a:lstStyle/>
                    <a:p>
                      <a:pPr marL="0" marR="0" lvl="0" indent="0" algn="ctr" rtl="0">
                        <a:lnSpc>
                          <a:spcPct val="115000"/>
                        </a:lnSpc>
                        <a:spcBef>
                          <a:spcPts val="0"/>
                        </a:spcBef>
                        <a:spcAft>
                          <a:spcPts val="0"/>
                        </a:spcAft>
                        <a:buClr>
                          <a:srgbClr val="000000"/>
                        </a:buClr>
                        <a:buSzPts val="1100"/>
                        <a:buFont typeface="Arial"/>
                        <a:buNone/>
                      </a:pPr>
                      <a:r>
                        <a:rPr lang="en" sz="1100" b="1" u="none" strike="noStrike" cap="none">
                          <a:latin typeface="Questrial"/>
                          <a:ea typeface="Questrial"/>
                          <a:cs typeface="Questrial"/>
                          <a:sym typeface="Questrial"/>
                        </a:rPr>
                        <a:t>Order</a:t>
                      </a:r>
                      <a:endParaRPr sz="1100" u="none" strike="noStrike" cap="none">
                        <a:latin typeface="Questrial"/>
                        <a:ea typeface="Questrial"/>
                        <a:cs typeface="Questrial"/>
                        <a:sym typeface="Questrial"/>
                      </a:endParaRPr>
                    </a:p>
                  </a:txBody>
                  <a:tcPr marL="25400" marR="254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100"/>
                        <a:buFont typeface="Arial"/>
                        <a:buNone/>
                      </a:pPr>
                      <a:r>
                        <a:rPr lang="en" sz="1100">
                          <a:latin typeface="Questrial"/>
                          <a:ea typeface="Questrial"/>
                          <a:cs typeface="Questrial"/>
                          <a:sym typeface="Questrial"/>
                        </a:rPr>
                        <a:t>Project</a:t>
                      </a:r>
                      <a:endParaRPr sz="1100" u="none" strike="noStrike" cap="none">
                        <a:latin typeface="Questrial"/>
                        <a:ea typeface="Questrial"/>
                        <a:cs typeface="Questrial"/>
                        <a:sym typeface="Questrial"/>
                      </a:endParaRPr>
                    </a:p>
                  </a:txBody>
                  <a:tcPr marL="25400" marR="254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200"/>
                        <a:buFont typeface="Arial"/>
                        <a:buNone/>
                      </a:pPr>
                      <a:r>
                        <a:rPr lang="en" sz="1200" b="1">
                          <a:latin typeface="Questrial"/>
                          <a:ea typeface="Questrial"/>
                          <a:cs typeface="Questrial"/>
                          <a:sym typeface="Questrial"/>
                        </a:rPr>
                        <a:t>Data feasibility</a:t>
                      </a:r>
                      <a:endParaRPr sz="1200" b="1" u="none" strike="noStrike" cap="none">
                        <a:latin typeface="Questrial"/>
                        <a:ea typeface="Questrial"/>
                        <a:cs typeface="Questrial"/>
                        <a:sym typeface="Questrial"/>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200"/>
                        <a:buFont typeface="Arial"/>
                        <a:buNone/>
                      </a:pPr>
                      <a:r>
                        <a:rPr lang="en" sz="1200" b="1">
                          <a:latin typeface="Questrial"/>
                          <a:ea typeface="Questrial"/>
                          <a:cs typeface="Questrial"/>
                          <a:sym typeface="Questrial"/>
                        </a:rPr>
                        <a:t>Infrastructure feasibility</a:t>
                      </a:r>
                      <a:endParaRPr sz="1200" b="1" u="none" strike="noStrike" cap="none">
                        <a:latin typeface="Questrial"/>
                        <a:ea typeface="Questrial"/>
                        <a:cs typeface="Questrial"/>
                        <a:sym typeface="Questrial"/>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200"/>
                        <a:buFont typeface="Arial"/>
                        <a:buNone/>
                      </a:pPr>
                      <a:r>
                        <a:rPr lang="en" sz="1200" b="1">
                          <a:latin typeface="Questrial"/>
                          <a:ea typeface="Questrial"/>
                          <a:cs typeface="Questrial"/>
                          <a:sym typeface="Questrial"/>
                        </a:rPr>
                        <a:t>Complexity</a:t>
                      </a:r>
                      <a:endParaRPr sz="1200" b="1" u="none" strike="noStrike" cap="none">
                        <a:latin typeface="Questrial"/>
                        <a:ea typeface="Questrial"/>
                        <a:cs typeface="Questrial"/>
                        <a:sym typeface="Questrial"/>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200"/>
                        <a:buFont typeface="Arial"/>
                        <a:buNone/>
                      </a:pPr>
                      <a:r>
                        <a:rPr lang="en" sz="1200" b="1">
                          <a:latin typeface="Questrial"/>
                          <a:ea typeface="Questrial"/>
                          <a:cs typeface="Questrial"/>
                          <a:sym typeface="Questrial"/>
                        </a:rPr>
                        <a:t>Strategic Value</a:t>
                      </a:r>
                      <a:endParaRPr sz="1200" b="1" u="none" strike="noStrike" cap="none">
                        <a:latin typeface="Questrial"/>
                        <a:ea typeface="Questrial"/>
                        <a:cs typeface="Questrial"/>
                        <a:sym typeface="Questrial"/>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200"/>
                        <a:buFont typeface="Arial"/>
                        <a:buNone/>
                      </a:pPr>
                      <a:r>
                        <a:rPr lang="en" sz="1200" b="1">
                          <a:latin typeface="Questrial"/>
                          <a:ea typeface="Questrial"/>
                          <a:cs typeface="Questrial"/>
                          <a:sym typeface="Questrial"/>
                        </a:rPr>
                        <a:t>Business Value</a:t>
                      </a:r>
                      <a:endParaRPr sz="1200" b="1" u="none" strike="noStrike" cap="none">
                        <a:latin typeface="Questrial"/>
                        <a:ea typeface="Questrial"/>
                        <a:cs typeface="Questrial"/>
                        <a:sym typeface="Questrial"/>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0"/>
                  </a:ext>
                </a:extLst>
              </a:tr>
              <a:tr h="400050">
                <a:tc>
                  <a:txBody>
                    <a:bodyPr/>
                    <a:lstStyle/>
                    <a:p>
                      <a:pPr marL="0" marR="0" lvl="0" indent="0" algn="ctr" rtl="0">
                        <a:lnSpc>
                          <a:spcPct val="115000"/>
                        </a:lnSpc>
                        <a:spcBef>
                          <a:spcPts val="0"/>
                        </a:spcBef>
                        <a:spcAft>
                          <a:spcPts val="0"/>
                        </a:spcAft>
                        <a:buClr>
                          <a:srgbClr val="000000"/>
                        </a:buClr>
                        <a:buSzPts val="1100"/>
                        <a:buFont typeface="Arial"/>
                        <a:buNone/>
                      </a:pPr>
                      <a:endParaRPr sz="1100" b="1" u="none" strike="noStrike" cap="none">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100"/>
                        <a:buFont typeface="Arial"/>
                        <a:buNone/>
                      </a:pPr>
                      <a:endParaRPr sz="1100" b="1" u="none" strike="noStrike" cap="none">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00"/>
                        <a:buFont typeface="Arial"/>
                        <a:buNone/>
                      </a:pPr>
                      <a:r>
                        <a:rPr lang="en" sz="1000" b="1" u="none" strike="noStrike" cap="none">
                          <a:latin typeface="Questrial"/>
                          <a:ea typeface="Questrial"/>
                          <a:cs typeface="Questrial"/>
                          <a:sym typeface="Questrial"/>
                        </a:rPr>
                        <a:t>1=Low; 5=High</a:t>
                      </a:r>
                      <a:endParaRPr sz="1000" b="1" u="none" strike="noStrike" cap="none">
                        <a:latin typeface="Questrial"/>
                        <a:ea typeface="Questrial"/>
                        <a:cs typeface="Questrial"/>
                        <a:sym typeface="Questrial"/>
                      </a:endParaRPr>
                    </a:p>
                  </a:txBody>
                  <a:tcPr marL="28575" marR="28575" marT="19050" marB="19050" anchor="b">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00"/>
                        <a:buFont typeface="Arial"/>
                        <a:buNone/>
                      </a:pPr>
                      <a:r>
                        <a:rPr lang="en" sz="1000" b="1" u="none" strike="noStrike" cap="none">
                          <a:latin typeface="Questrial"/>
                          <a:ea typeface="Questrial"/>
                          <a:cs typeface="Questrial"/>
                          <a:sym typeface="Questrial"/>
                        </a:rPr>
                        <a:t>1=High; 5=Low</a:t>
                      </a:r>
                      <a:endParaRPr sz="1000" b="1" u="none" strike="noStrike" cap="none">
                        <a:latin typeface="Questrial"/>
                        <a:ea typeface="Questrial"/>
                        <a:cs typeface="Questrial"/>
                        <a:sym typeface="Questrial"/>
                      </a:endParaRPr>
                    </a:p>
                  </a:txBody>
                  <a:tcPr marL="28575" marR="28575" marT="19050" marB="19050" anchor="b">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00"/>
                        <a:buFont typeface="Arial"/>
                        <a:buNone/>
                      </a:pPr>
                      <a:r>
                        <a:rPr lang="en" sz="1000" b="1" u="none" strike="noStrike" cap="none">
                          <a:latin typeface="Questrial"/>
                          <a:ea typeface="Questrial"/>
                          <a:cs typeface="Questrial"/>
                          <a:sym typeface="Questrial"/>
                        </a:rPr>
                        <a:t>1=High; 5=Low</a:t>
                      </a:r>
                      <a:endParaRPr sz="1000" b="1" u="none" strike="noStrike" cap="none">
                        <a:latin typeface="Questrial"/>
                        <a:ea typeface="Questrial"/>
                        <a:cs typeface="Questrial"/>
                        <a:sym typeface="Questrial"/>
                      </a:endParaRPr>
                    </a:p>
                  </a:txBody>
                  <a:tcPr marL="28575" marR="28575" marT="19050" marB="19050" anchor="b">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00"/>
                        <a:buFont typeface="Arial"/>
                        <a:buNone/>
                      </a:pPr>
                      <a:r>
                        <a:rPr lang="en" sz="1000" b="1" u="none" strike="noStrike" cap="none">
                          <a:latin typeface="Questrial"/>
                          <a:ea typeface="Questrial"/>
                          <a:cs typeface="Questrial"/>
                          <a:sym typeface="Questrial"/>
                        </a:rPr>
                        <a:t>1=Low; 5=High</a:t>
                      </a:r>
                      <a:endParaRPr sz="1000" b="1" u="none" strike="noStrike" cap="none">
                        <a:latin typeface="Questrial"/>
                        <a:ea typeface="Questrial"/>
                        <a:cs typeface="Questrial"/>
                        <a:sym typeface="Questrial"/>
                      </a:endParaRPr>
                    </a:p>
                  </a:txBody>
                  <a:tcPr marL="28575" marR="28575" marT="19050" marB="19050" anchor="b">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00"/>
                        <a:buFont typeface="Arial"/>
                        <a:buNone/>
                      </a:pPr>
                      <a:r>
                        <a:rPr lang="en" sz="1000" b="1" u="none" strike="noStrike" cap="none">
                          <a:latin typeface="Questrial"/>
                          <a:ea typeface="Questrial"/>
                          <a:cs typeface="Questrial"/>
                          <a:sym typeface="Questrial"/>
                        </a:rPr>
                        <a:t>1=Small; 5=Large</a:t>
                      </a:r>
                      <a:endParaRPr sz="1000" b="1" u="none" strike="noStrike" cap="none">
                        <a:latin typeface="Questrial"/>
                        <a:ea typeface="Questrial"/>
                        <a:cs typeface="Questrial"/>
                        <a:sym typeface="Questrial"/>
                      </a:endParaRPr>
                    </a:p>
                  </a:txBody>
                  <a:tcPr marL="28575" marR="28575" marT="19050" marB="19050" anchor="b">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1"/>
                  </a:ext>
                </a:extLst>
              </a:tr>
              <a:tr h="400050">
                <a:tc>
                  <a:txBody>
                    <a:bodyPr/>
                    <a:lstStyle/>
                    <a:p>
                      <a:pPr marL="0" marR="0" lvl="0" indent="0" algn="ctr" rtl="0">
                        <a:lnSpc>
                          <a:spcPct val="115000"/>
                        </a:lnSpc>
                        <a:spcBef>
                          <a:spcPts val="0"/>
                        </a:spcBef>
                        <a:spcAft>
                          <a:spcPts val="0"/>
                        </a:spcAft>
                        <a:buClr>
                          <a:srgbClr val="000000"/>
                        </a:buClr>
                        <a:buSzPts val="1600"/>
                        <a:buFont typeface="Arial"/>
                        <a:buNone/>
                      </a:pPr>
                      <a:r>
                        <a:rPr lang="en" sz="1600" b="1" u="none" strike="noStrike" cap="none">
                          <a:latin typeface="Questrial"/>
                          <a:ea typeface="Questrial"/>
                          <a:cs typeface="Questrial"/>
                          <a:sym typeface="Questrial"/>
                        </a:rPr>
                        <a:t>First</a:t>
                      </a:r>
                      <a:endParaRPr sz="1600" b="1" u="none" strike="noStrike" cap="none">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600"/>
                        <a:buFont typeface="Arial"/>
                        <a:buNone/>
                      </a:pPr>
                      <a:r>
                        <a:rPr lang="en" sz="1600" b="1" u="none" strike="noStrike" cap="none" dirty="0">
                          <a:latin typeface="Questrial"/>
                          <a:ea typeface="Questrial"/>
                          <a:cs typeface="Questrial"/>
                          <a:sym typeface="Questrial"/>
                        </a:rPr>
                        <a:t>Project 3:</a:t>
                      </a:r>
                      <a:endParaRPr sz="1600" b="1" u="none" strike="noStrike" cap="none" dirty="0">
                        <a:latin typeface="Questrial"/>
                        <a:ea typeface="Questrial"/>
                        <a:cs typeface="Questrial"/>
                        <a:sym typeface="Questrial"/>
                      </a:endParaRPr>
                    </a:p>
                    <a:p>
                      <a:pPr marL="0" marR="0" lvl="0" indent="0" algn="l" rtl="0">
                        <a:lnSpc>
                          <a:spcPct val="115000"/>
                        </a:lnSpc>
                        <a:spcBef>
                          <a:spcPts val="0"/>
                        </a:spcBef>
                        <a:spcAft>
                          <a:spcPts val="0"/>
                        </a:spcAft>
                        <a:buClr>
                          <a:srgbClr val="000000"/>
                        </a:buClr>
                        <a:buSzPts val="1600"/>
                        <a:buFont typeface="Arial"/>
                        <a:buNone/>
                      </a:pPr>
                      <a:r>
                        <a:rPr lang="en-IN" sz="1600" b="1" u="none" strike="noStrike" cap="none" dirty="0">
                          <a:latin typeface="Questrial"/>
                          <a:ea typeface="Questrial"/>
                          <a:cs typeface="Questrial"/>
                          <a:sym typeface="Questrial"/>
                        </a:rPr>
                        <a:t>Customer Churn</a:t>
                      </a:r>
                    </a:p>
                  </a:txBody>
                  <a:tcPr marL="25400" marR="25400" marT="25400" marB="25400" anchor="ctr">
                    <a:lnL w="9525" cap="flat" cmpd="sng">
                      <a:solidFill>
                        <a:srgbClr val="CCCCCC"/>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dirty="0">
                          <a:latin typeface="Questrial"/>
                          <a:ea typeface="Questrial"/>
                          <a:cs typeface="Questrial"/>
                          <a:sym typeface="Questrial"/>
                        </a:rPr>
                        <a:t>3.8</a:t>
                      </a:r>
                      <a:endParaRPr sz="1400" u="none" strike="noStrike" cap="none" dirty="0">
                        <a:latin typeface="Questrial"/>
                        <a:ea typeface="Questrial"/>
                        <a:cs typeface="Questrial"/>
                        <a:sym typeface="Questrial"/>
                      </a:endParaRPr>
                    </a:p>
                  </a:txBody>
                  <a:tcPr marL="25400" marR="25400" marT="25400" marB="2540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dirty="0">
                          <a:latin typeface="Questrial"/>
                          <a:ea typeface="Questrial"/>
                          <a:cs typeface="Questrial"/>
                          <a:sym typeface="Questrial"/>
                        </a:rPr>
                        <a:t>4</a:t>
                      </a:r>
                      <a:endParaRPr sz="1400" u="none" strike="noStrike" cap="none" dirty="0">
                        <a:latin typeface="Questrial"/>
                        <a:ea typeface="Questrial"/>
                        <a:cs typeface="Questrial"/>
                        <a:sym typeface="Questrial"/>
                      </a:endParaRPr>
                    </a:p>
                  </a:txBody>
                  <a:tcPr marL="25400" marR="25400" marT="25400" marB="2540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dirty="0">
                          <a:latin typeface="Questrial"/>
                          <a:ea typeface="Questrial"/>
                          <a:cs typeface="Questrial"/>
                          <a:sym typeface="Questrial"/>
                        </a:rPr>
                        <a:t>3</a:t>
                      </a:r>
                      <a:endParaRPr sz="1400" u="none" strike="noStrike" cap="none" dirty="0">
                        <a:latin typeface="Questrial"/>
                        <a:ea typeface="Questrial"/>
                        <a:cs typeface="Questrial"/>
                        <a:sym typeface="Questrial"/>
                      </a:endParaRPr>
                    </a:p>
                  </a:txBody>
                  <a:tcPr marL="25400" marR="25400" marT="25400" marB="2540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dirty="0">
                          <a:latin typeface="Questrial"/>
                          <a:ea typeface="Questrial"/>
                          <a:cs typeface="Questrial"/>
                          <a:sym typeface="Questrial"/>
                        </a:rPr>
                        <a:t>4</a:t>
                      </a:r>
                      <a:endParaRPr sz="1400" u="none" strike="noStrike" cap="none" dirty="0">
                        <a:latin typeface="Questrial"/>
                        <a:ea typeface="Questrial"/>
                        <a:cs typeface="Questrial"/>
                        <a:sym typeface="Questrial"/>
                      </a:endParaRPr>
                    </a:p>
                  </a:txBody>
                  <a:tcPr marL="25400" marR="25400" marT="25400" marB="2540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dirty="0">
                          <a:latin typeface="Questrial"/>
                          <a:ea typeface="Questrial"/>
                          <a:cs typeface="Questrial"/>
                          <a:sym typeface="Questrial"/>
                        </a:rPr>
                        <a:t>4</a:t>
                      </a:r>
                      <a:endParaRPr sz="1400" u="none" strike="noStrike" cap="none" dirty="0">
                        <a:latin typeface="Questrial"/>
                        <a:ea typeface="Questrial"/>
                        <a:cs typeface="Questrial"/>
                        <a:sym typeface="Questrial"/>
                      </a:endParaRPr>
                    </a:p>
                  </a:txBody>
                  <a:tcPr marL="25400" marR="25400" marT="25400" marB="2540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2"/>
                  </a:ext>
                </a:extLst>
              </a:tr>
              <a:tr h="400050">
                <a:tc>
                  <a:txBody>
                    <a:bodyPr/>
                    <a:lstStyle/>
                    <a:p>
                      <a:pPr marL="0" marR="0" lvl="0" indent="0" algn="ctr" rtl="0">
                        <a:lnSpc>
                          <a:spcPct val="115000"/>
                        </a:lnSpc>
                        <a:spcBef>
                          <a:spcPts val="0"/>
                        </a:spcBef>
                        <a:spcAft>
                          <a:spcPts val="0"/>
                        </a:spcAft>
                        <a:buClr>
                          <a:srgbClr val="000000"/>
                        </a:buClr>
                        <a:buSzPts val="1600"/>
                        <a:buFont typeface="Arial"/>
                        <a:buNone/>
                      </a:pPr>
                      <a:r>
                        <a:rPr lang="en" sz="1600" b="1" u="none" strike="noStrike" cap="none">
                          <a:latin typeface="Questrial"/>
                          <a:ea typeface="Questrial"/>
                          <a:cs typeface="Questrial"/>
                          <a:sym typeface="Questrial"/>
                        </a:rPr>
                        <a:t>Second</a:t>
                      </a:r>
                      <a:endParaRPr sz="1600" b="1" u="none" strike="noStrike" cap="none">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600"/>
                        <a:buFont typeface="Arial"/>
                        <a:buNone/>
                      </a:pPr>
                      <a:r>
                        <a:rPr lang="en" sz="1600" b="1" u="none" strike="noStrike" cap="none" dirty="0">
                          <a:latin typeface="Questrial"/>
                          <a:ea typeface="Questrial"/>
                          <a:cs typeface="Questrial"/>
                          <a:sym typeface="Questrial"/>
                        </a:rPr>
                        <a:t>Project 1: </a:t>
                      </a:r>
                      <a:endParaRPr sz="1600" b="1" u="none" strike="noStrike" cap="none" dirty="0">
                        <a:latin typeface="Questrial"/>
                        <a:ea typeface="Questrial"/>
                        <a:cs typeface="Questrial"/>
                        <a:sym typeface="Questrial"/>
                      </a:endParaRPr>
                    </a:p>
                    <a:p>
                      <a:pPr marL="0" marR="0" lvl="0" indent="0" algn="l" rtl="0">
                        <a:lnSpc>
                          <a:spcPct val="115000"/>
                        </a:lnSpc>
                        <a:spcBef>
                          <a:spcPts val="0"/>
                        </a:spcBef>
                        <a:spcAft>
                          <a:spcPts val="0"/>
                        </a:spcAft>
                        <a:buClr>
                          <a:srgbClr val="000000"/>
                        </a:buClr>
                        <a:buSzPts val="1600"/>
                        <a:buFont typeface="Arial"/>
                        <a:buNone/>
                      </a:pPr>
                      <a:r>
                        <a:rPr lang="en-IN" sz="1600" b="1" u="none" strike="noStrike" cap="none" dirty="0">
                          <a:latin typeface="Questrial"/>
                          <a:ea typeface="Questrial"/>
                          <a:cs typeface="Questrial"/>
                          <a:sym typeface="Questrial"/>
                        </a:rPr>
                        <a:t>Delivery Date Prediction</a:t>
                      </a: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dirty="0">
                          <a:latin typeface="Questrial"/>
                          <a:ea typeface="Questrial"/>
                          <a:cs typeface="Questrial"/>
                          <a:sym typeface="Questrial"/>
                        </a:rPr>
                        <a:t>4.2</a:t>
                      </a:r>
                      <a:endParaRPr sz="1400" u="none" strike="noStrike" cap="none" dirty="0">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dirty="0">
                          <a:latin typeface="Questrial"/>
                          <a:ea typeface="Questrial"/>
                          <a:cs typeface="Questrial"/>
                          <a:sym typeface="Questrial"/>
                        </a:rPr>
                        <a:t>4.1</a:t>
                      </a:r>
                      <a:endParaRPr sz="1400" u="none" strike="noStrike" cap="none" dirty="0">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dirty="0">
                          <a:latin typeface="Questrial"/>
                          <a:ea typeface="Questrial"/>
                          <a:cs typeface="Questrial"/>
                          <a:sym typeface="Questrial"/>
                        </a:rPr>
                        <a:t>4</a:t>
                      </a:r>
                      <a:endParaRPr sz="1400" u="none" strike="noStrike" cap="none" dirty="0">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dirty="0">
                          <a:latin typeface="Questrial"/>
                          <a:ea typeface="Questrial"/>
                          <a:cs typeface="Questrial"/>
                          <a:sym typeface="Questrial"/>
                        </a:rPr>
                        <a:t>3</a:t>
                      </a:r>
                      <a:endParaRPr sz="1400" u="none" strike="noStrike" cap="none" dirty="0">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dirty="0">
                          <a:latin typeface="Questrial"/>
                          <a:ea typeface="Questrial"/>
                          <a:cs typeface="Questrial"/>
                          <a:sym typeface="Questrial"/>
                        </a:rPr>
                        <a:t>4</a:t>
                      </a:r>
                      <a:endParaRPr sz="1400" u="none" strike="noStrike" cap="none" dirty="0">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152" name="Google Shape;152;p28"/>
          <p:cNvSpPr txBox="1"/>
          <p:nvPr/>
        </p:nvSpPr>
        <p:spPr>
          <a:xfrm>
            <a:off x="65725" y="132700"/>
            <a:ext cx="7717800" cy="3366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2100"/>
              <a:buFont typeface="Arial"/>
              <a:buNone/>
            </a:pPr>
            <a:r>
              <a:rPr lang="en" sz="2100" b="1" i="0" u="none" strike="noStrike" cap="none">
                <a:solidFill>
                  <a:schemeClr val="dk1"/>
                </a:solidFill>
                <a:latin typeface="Questrial"/>
                <a:ea typeface="Questrial"/>
                <a:cs typeface="Questrial"/>
                <a:sym typeface="Questrial"/>
              </a:rPr>
              <a:t>Highest-Priority Data Science Projects </a:t>
            </a:r>
            <a:endParaRPr sz="2100" b="1" i="0" u="none" strike="noStrike" cap="none">
              <a:solidFill>
                <a:schemeClr val="dk1"/>
              </a:solidFill>
              <a:latin typeface="Questrial"/>
              <a:ea typeface="Questrial"/>
              <a:cs typeface="Questrial"/>
              <a:sym typeface="Questrial"/>
            </a:endParaRPr>
          </a:p>
          <a:p>
            <a:pPr marL="0" marR="0" lvl="0" indent="0" algn="l" rtl="0">
              <a:lnSpc>
                <a:spcPct val="100000"/>
              </a:lnSpc>
              <a:spcBef>
                <a:spcPts val="0"/>
              </a:spcBef>
              <a:spcAft>
                <a:spcPts val="0"/>
              </a:spcAft>
              <a:buClr>
                <a:srgbClr val="000000"/>
              </a:buClr>
              <a:buSzPts val="2400"/>
              <a:buFont typeface="Arial"/>
              <a:buNone/>
            </a:pPr>
            <a:endParaRPr sz="2400" b="1" i="0" u="none" strike="noStrike" cap="none">
              <a:solidFill>
                <a:srgbClr val="000000"/>
              </a:solidFill>
              <a:latin typeface="Questrial"/>
              <a:ea typeface="Questrial"/>
              <a:cs typeface="Questrial"/>
              <a:sym typeface="Quest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9"/>
          <p:cNvSpPr txBox="1"/>
          <p:nvPr/>
        </p:nvSpPr>
        <p:spPr>
          <a:xfrm>
            <a:off x="65725" y="-19700"/>
            <a:ext cx="7717800" cy="3366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200"/>
              <a:buFont typeface="Arial"/>
              <a:buNone/>
            </a:pPr>
            <a:r>
              <a:rPr lang="en" sz="1200" i="0" u="none" strike="noStrike" cap="none">
                <a:solidFill>
                  <a:schemeClr val="dk1"/>
                </a:solidFill>
                <a:latin typeface="Questrial"/>
                <a:ea typeface="Questrial"/>
                <a:cs typeface="Questrial"/>
                <a:sym typeface="Questrial"/>
              </a:rPr>
              <a:t>Complete the “Data Science Road Map” below with the first four data science projects chosen for implementation.</a:t>
            </a:r>
            <a:endParaRPr sz="1200" i="0" u="none" strike="noStrike" cap="none">
              <a:solidFill>
                <a:schemeClr val="dk1"/>
              </a:solidFill>
              <a:latin typeface="Questrial"/>
              <a:ea typeface="Questrial"/>
              <a:cs typeface="Questrial"/>
              <a:sym typeface="Questrial"/>
            </a:endParaRPr>
          </a:p>
          <a:p>
            <a:pPr marL="0" marR="0" lvl="0" indent="0" algn="l" rtl="0">
              <a:lnSpc>
                <a:spcPct val="100000"/>
              </a:lnSpc>
              <a:spcBef>
                <a:spcPts val="0"/>
              </a:spcBef>
              <a:spcAft>
                <a:spcPts val="0"/>
              </a:spcAft>
              <a:buClr>
                <a:srgbClr val="000000"/>
              </a:buClr>
              <a:buSzPts val="1500"/>
              <a:buFont typeface="Arial"/>
              <a:buNone/>
            </a:pPr>
            <a:endParaRPr sz="1500" i="0" u="none" strike="noStrike" cap="none">
              <a:solidFill>
                <a:srgbClr val="000000"/>
              </a:solidFill>
              <a:latin typeface="Questrial"/>
              <a:ea typeface="Questrial"/>
              <a:cs typeface="Questrial"/>
              <a:sym typeface="Questrial"/>
            </a:endParaRPr>
          </a:p>
        </p:txBody>
      </p:sp>
      <p:sp>
        <p:nvSpPr>
          <p:cNvPr id="158" name="Google Shape;158;p29"/>
          <p:cNvSpPr/>
          <p:nvPr/>
        </p:nvSpPr>
        <p:spPr>
          <a:xfrm>
            <a:off x="4318750" y="1395900"/>
            <a:ext cx="4488000" cy="6303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r>
              <a:rPr lang="en-IN" sz="600" kern="100" dirty="0">
                <a:effectLst/>
                <a:latin typeface="+mn-lt"/>
                <a:ea typeface="Calibri" panose="020F0502020204030204" pitchFamily="34" charset="0"/>
                <a:cs typeface="Times New Roman" panose="02020603050405020304" pitchFamily="18" charset="0"/>
              </a:rPr>
              <a:t>E-commerce companies can use the proposed solutions to improve customer retention, increase customer satisfaction, reduce costs, gain data-driven insights, and implement scalable solutions to address customer churn. Both non-ML and ML-based solutions can be used to identify customers who are at risk of churning. Non-ML solutions involve analysing historical data and conducting surveys to identify trends and patterns that can indicate which customers are likely to churn. ML-based solutions use predictive models to identify at-risk customers based on a variety of features, such as purchase history, customer demographics, and customer behaviour.</a:t>
            </a:r>
          </a:p>
        </p:txBody>
      </p:sp>
      <p:sp>
        <p:nvSpPr>
          <p:cNvPr id="159" name="Google Shape;159;p29"/>
          <p:cNvSpPr/>
          <p:nvPr/>
        </p:nvSpPr>
        <p:spPr>
          <a:xfrm>
            <a:off x="1120600" y="1395183"/>
            <a:ext cx="3030300" cy="6303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1100"/>
              <a:buFont typeface="Arial"/>
              <a:buNone/>
            </a:pPr>
            <a:r>
              <a:rPr lang="en" sz="1100" b="1" i="0" u="none" strike="noStrike" cap="none" dirty="0">
                <a:solidFill>
                  <a:srgbClr val="000000"/>
                </a:solidFill>
                <a:latin typeface="Questrial"/>
                <a:ea typeface="Questrial"/>
                <a:cs typeface="Questrial"/>
                <a:sym typeface="Questrial"/>
              </a:rPr>
              <a:t>Project 3:</a:t>
            </a:r>
            <a:endParaRPr sz="1100" b="1" i="0" u="none" strike="noStrike" cap="none" dirty="0">
              <a:solidFill>
                <a:srgbClr val="000000"/>
              </a:solidFill>
              <a:latin typeface="Questrial"/>
              <a:ea typeface="Questrial"/>
              <a:cs typeface="Questrial"/>
              <a:sym typeface="Questrial"/>
            </a:endParaRPr>
          </a:p>
          <a:p>
            <a:pPr marL="0" marR="0" lvl="0" indent="0" algn="l" rtl="0">
              <a:lnSpc>
                <a:spcPct val="115000"/>
              </a:lnSpc>
              <a:spcBef>
                <a:spcPts val="0"/>
              </a:spcBef>
              <a:spcAft>
                <a:spcPts val="0"/>
              </a:spcAft>
              <a:buClr>
                <a:srgbClr val="000000"/>
              </a:buClr>
              <a:buSzPts val="1100"/>
              <a:buFont typeface="Arial"/>
              <a:buNone/>
            </a:pPr>
            <a:r>
              <a:rPr lang="en-IN" sz="1100" i="0" u="none" strike="noStrike" cap="none" dirty="0">
                <a:solidFill>
                  <a:srgbClr val="000000"/>
                </a:solidFill>
                <a:latin typeface="Questrial"/>
                <a:ea typeface="Questrial"/>
                <a:cs typeface="Questrial"/>
                <a:sym typeface="Questrial"/>
              </a:rPr>
              <a:t>Customer Churn</a:t>
            </a:r>
          </a:p>
        </p:txBody>
      </p:sp>
      <p:sp>
        <p:nvSpPr>
          <p:cNvPr id="160" name="Google Shape;160;p29"/>
          <p:cNvSpPr/>
          <p:nvPr/>
        </p:nvSpPr>
        <p:spPr>
          <a:xfrm>
            <a:off x="1120600" y="2195969"/>
            <a:ext cx="3030300" cy="6303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1100"/>
              <a:buFont typeface="Arial"/>
              <a:buNone/>
            </a:pPr>
            <a:r>
              <a:rPr lang="en" sz="1100" b="1" i="0" u="none" strike="noStrike" cap="none" dirty="0">
                <a:solidFill>
                  <a:srgbClr val="000000"/>
                </a:solidFill>
                <a:latin typeface="Questrial"/>
                <a:ea typeface="Questrial"/>
                <a:cs typeface="Questrial"/>
                <a:sym typeface="Questrial"/>
              </a:rPr>
              <a:t>Project 1:</a:t>
            </a:r>
            <a:endParaRPr sz="1100" b="1" i="0" u="none" strike="noStrike" cap="none" dirty="0">
              <a:solidFill>
                <a:srgbClr val="000000"/>
              </a:solidFill>
              <a:latin typeface="Questrial"/>
              <a:ea typeface="Questrial"/>
              <a:cs typeface="Questrial"/>
              <a:sym typeface="Questrial"/>
            </a:endParaRPr>
          </a:p>
          <a:p>
            <a:pPr marL="0" marR="0" lvl="0" indent="0" algn="l" rtl="0">
              <a:lnSpc>
                <a:spcPct val="115000"/>
              </a:lnSpc>
              <a:spcBef>
                <a:spcPts val="0"/>
              </a:spcBef>
              <a:spcAft>
                <a:spcPts val="0"/>
              </a:spcAft>
              <a:buClr>
                <a:srgbClr val="000000"/>
              </a:buClr>
              <a:buSzPts val="1100"/>
              <a:buFont typeface="Arial"/>
              <a:buNone/>
            </a:pPr>
            <a:r>
              <a:rPr lang="en" sz="1100" dirty="0">
                <a:latin typeface="Questrial"/>
                <a:ea typeface="Questrial"/>
                <a:cs typeface="Questrial"/>
                <a:sym typeface="Questrial"/>
              </a:rPr>
              <a:t>Delivery Date Prediction</a:t>
            </a:r>
            <a:endParaRPr sz="1700" i="0" u="none" strike="noStrike" cap="none" dirty="0">
              <a:solidFill>
                <a:srgbClr val="000000"/>
              </a:solidFill>
              <a:latin typeface="Questrial"/>
              <a:ea typeface="Questrial"/>
              <a:cs typeface="Questrial"/>
              <a:sym typeface="Questrial"/>
            </a:endParaRPr>
          </a:p>
        </p:txBody>
      </p:sp>
      <p:sp>
        <p:nvSpPr>
          <p:cNvPr id="161" name="Google Shape;161;p29"/>
          <p:cNvSpPr/>
          <p:nvPr/>
        </p:nvSpPr>
        <p:spPr>
          <a:xfrm>
            <a:off x="1120600" y="2965018"/>
            <a:ext cx="3030300" cy="6303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1100"/>
              <a:buFont typeface="Arial"/>
              <a:buNone/>
            </a:pPr>
            <a:r>
              <a:rPr lang="en" sz="1100" b="1" i="0" u="none" strike="noStrike" cap="none" dirty="0">
                <a:solidFill>
                  <a:srgbClr val="000000"/>
                </a:solidFill>
                <a:latin typeface="Questrial"/>
                <a:ea typeface="Questrial"/>
                <a:cs typeface="Questrial"/>
                <a:sym typeface="Questrial"/>
              </a:rPr>
              <a:t>Project 2:</a:t>
            </a:r>
            <a:endParaRPr sz="1100" b="1" i="0" u="none" strike="noStrike" cap="none" dirty="0">
              <a:solidFill>
                <a:srgbClr val="000000"/>
              </a:solidFill>
              <a:latin typeface="Questrial"/>
              <a:ea typeface="Questrial"/>
              <a:cs typeface="Questrial"/>
              <a:sym typeface="Questrial"/>
            </a:endParaRPr>
          </a:p>
          <a:p>
            <a:pPr marL="0" marR="0" lvl="0" indent="0" algn="l" rtl="0">
              <a:lnSpc>
                <a:spcPct val="115000"/>
              </a:lnSpc>
              <a:spcBef>
                <a:spcPts val="0"/>
              </a:spcBef>
              <a:spcAft>
                <a:spcPts val="0"/>
              </a:spcAft>
              <a:buClr>
                <a:srgbClr val="000000"/>
              </a:buClr>
              <a:buSzPts val="1100"/>
              <a:buFont typeface="Arial"/>
              <a:buNone/>
            </a:pPr>
            <a:r>
              <a:rPr lang="en" sz="1100" dirty="0">
                <a:latin typeface="Questrial"/>
                <a:ea typeface="Questrial"/>
                <a:cs typeface="Questrial"/>
                <a:sym typeface="Questrial"/>
              </a:rPr>
              <a:t>Sentiment Analysis</a:t>
            </a:r>
            <a:endParaRPr sz="1700" i="0" u="none" strike="noStrike" cap="none" dirty="0">
              <a:solidFill>
                <a:srgbClr val="000000"/>
              </a:solidFill>
              <a:latin typeface="Questrial"/>
              <a:ea typeface="Questrial"/>
              <a:cs typeface="Questrial"/>
              <a:sym typeface="Questrial"/>
            </a:endParaRPr>
          </a:p>
        </p:txBody>
      </p:sp>
      <p:sp>
        <p:nvSpPr>
          <p:cNvPr id="162" name="Google Shape;162;p29"/>
          <p:cNvSpPr/>
          <p:nvPr/>
        </p:nvSpPr>
        <p:spPr>
          <a:xfrm>
            <a:off x="1120600" y="3734066"/>
            <a:ext cx="3030300" cy="6303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1100"/>
              <a:buFont typeface="Arial"/>
              <a:buNone/>
            </a:pPr>
            <a:r>
              <a:rPr lang="en" sz="1100" b="1" i="0" u="none" strike="noStrike" cap="none" dirty="0">
                <a:solidFill>
                  <a:srgbClr val="000000"/>
                </a:solidFill>
                <a:latin typeface="Questrial"/>
                <a:ea typeface="Questrial"/>
                <a:cs typeface="Questrial"/>
                <a:sym typeface="Questrial"/>
              </a:rPr>
              <a:t>Project 6:</a:t>
            </a:r>
            <a:endParaRPr sz="1100" b="1" i="0" u="none" strike="noStrike" cap="none" dirty="0">
              <a:solidFill>
                <a:srgbClr val="000000"/>
              </a:solidFill>
              <a:latin typeface="Questrial"/>
              <a:ea typeface="Questrial"/>
              <a:cs typeface="Questrial"/>
              <a:sym typeface="Questrial"/>
            </a:endParaRPr>
          </a:p>
          <a:p>
            <a:pPr marL="0" marR="0" lvl="0" indent="0" algn="l" rtl="0">
              <a:lnSpc>
                <a:spcPct val="115000"/>
              </a:lnSpc>
              <a:spcBef>
                <a:spcPts val="0"/>
              </a:spcBef>
              <a:spcAft>
                <a:spcPts val="0"/>
              </a:spcAft>
              <a:buClr>
                <a:srgbClr val="000000"/>
              </a:buClr>
              <a:buSzPts val="1100"/>
              <a:buFont typeface="Arial"/>
              <a:buNone/>
            </a:pPr>
            <a:r>
              <a:rPr lang="en" sz="1100" dirty="0">
                <a:latin typeface="Questrial"/>
                <a:ea typeface="Questrial"/>
                <a:cs typeface="Questrial"/>
                <a:sym typeface="Questrial"/>
              </a:rPr>
              <a:t>Price Optimisation</a:t>
            </a:r>
            <a:endParaRPr sz="1700" i="0" u="none" strike="noStrike" cap="none" dirty="0">
              <a:solidFill>
                <a:srgbClr val="000000"/>
              </a:solidFill>
              <a:latin typeface="Questrial"/>
              <a:ea typeface="Questrial"/>
              <a:cs typeface="Questrial"/>
              <a:sym typeface="Questrial"/>
            </a:endParaRPr>
          </a:p>
        </p:txBody>
      </p:sp>
      <p:sp>
        <p:nvSpPr>
          <p:cNvPr id="163" name="Google Shape;163;p29"/>
          <p:cNvSpPr/>
          <p:nvPr/>
        </p:nvSpPr>
        <p:spPr>
          <a:xfrm>
            <a:off x="245950" y="1395900"/>
            <a:ext cx="706800" cy="630300"/>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Clr>
                <a:srgbClr val="000000"/>
              </a:buClr>
              <a:buSzPts val="1400"/>
              <a:buFont typeface="Arial"/>
              <a:buNone/>
            </a:pPr>
            <a:r>
              <a:rPr lang="en" sz="1400" b="1" i="0" u="none" strike="noStrike" cap="none">
                <a:solidFill>
                  <a:srgbClr val="000000"/>
                </a:solidFill>
                <a:latin typeface="Questrial"/>
                <a:ea typeface="Questrial"/>
                <a:cs typeface="Questrial"/>
                <a:sym typeface="Questrial"/>
              </a:rPr>
              <a:t>1</a:t>
            </a:r>
            <a:endParaRPr sz="2000" i="0" u="none" strike="noStrike" cap="none">
              <a:solidFill>
                <a:srgbClr val="000000"/>
              </a:solidFill>
              <a:latin typeface="Questrial"/>
              <a:ea typeface="Questrial"/>
              <a:cs typeface="Questrial"/>
              <a:sym typeface="Questrial"/>
            </a:endParaRPr>
          </a:p>
        </p:txBody>
      </p:sp>
      <p:sp>
        <p:nvSpPr>
          <p:cNvPr id="164" name="Google Shape;164;p29"/>
          <p:cNvSpPr txBox="1"/>
          <p:nvPr/>
        </p:nvSpPr>
        <p:spPr>
          <a:xfrm>
            <a:off x="245950" y="1059300"/>
            <a:ext cx="706800" cy="336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i="0" u="sng" strike="noStrike" cap="none">
                <a:solidFill>
                  <a:srgbClr val="000000"/>
                </a:solidFill>
                <a:latin typeface="Questrial"/>
                <a:ea typeface="Questrial"/>
                <a:cs typeface="Questrial"/>
                <a:sym typeface="Questrial"/>
              </a:rPr>
              <a:t>Order</a:t>
            </a:r>
            <a:endParaRPr sz="1400" i="0" u="sng" strike="noStrike" cap="none">
              <a:solidFill>
                <a:srgbClr val="000000"/>
              </a:solidFill>
              <a:latin typeface="Questrial"/>
              <a:ea typeface="Questrial"/>
              <a:cs typeface="Questrial"/>
              <a:sym typeface="Questrial"/>
            </a:endParaRPr>
          </a:p>
        </p:txBody>
      </p:sp>
      <p:sp>
        <p:nvSpPr>
          <p:cNvPr id="165" name="Google Shape;165;p29"/>
          <p:cNvSpPr txBox="1"/>
          <p:nvPr/>
        </p:nvSpPr>
        <p:spPr>
          <a:xfrm>
            <a:off x="2198400" y="1059300"/>
            <a:ext cx="874800" cy="336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i="0" u="sng" strike="noStrike" cap="none">
                <a:solidFill>
                  <a:srgbClr val="000000"/>
                </a:solidFill>
                <a:latin typeface="Questrial"/>
                <a:ea typeface="Questrial"/>
                <a:cs typeface="Questrial"/>
                <a:sym typeface="Questrial"/>
              </a:rPr>
              <a:t>Project</a:t>
            </a:r>
            <a:endParaRPr sz="1400" i="0" u="sng" strike="noStrike" cap="none">
              <a:solidFill>
                <a:srgbClr val="000000"/>
              </a:solidFill>
              <a:latin typeface="Questrial"/>
              <a:ea typeface="Questrial"/>
              <a:cs typeface="Questrial"/>
              <a:sym typeface="Questrial"/>
            </a:endParaRPr>
          </a:p>
        </p:txBody>
      </p:sp>
      <p:sp>
        <p:nvSpPr>
          <p:cNvPr id="166" name="Google Shape;166;p29"/>
          <p:cNvSpPr txBox="1"/>
          <p:nvPr/>
        </p:nvSpPr>
        <p:spPr>
          <a:xfrm>
            <a:off x="5692600" y="1059300"/>
            <a:ext cx="1740300" cy="336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i="0" u="sng" strike="noStrike" cap="none" dirty="0">
                <a:solidFill>
                  <a:srgbClr val="000000"/>
                </a:solidFill>
                <a:latin typeface="Questrial"/>
                <a:ea typeface="Questrial"/>
                <a:cs typeface="Questrial"/>
                <a:sym typeface="Questrial"/>
              </a:rPr>
              <a:t>Order Justification</a:t>
            </a:r>
            <a:endParaRPr sz="1400" i="0" u="sng" strike="noStrike" cap="none" dirty="0">
              <a:solidFill>
                <a:srgbClr val="000000"/>
              </a:solidFill>
              <a:latin typeface="Questrial"/>
              <a:ea typeface="Questrial"/>
              <a:cs typeface="Questrial"/>
              <a:sym typeface="Questrial"/>
            </a:endParaRPr>
          </a:p>
        </p:txBody>
      </p:sp>
      <p:sp>
        <p:nvSpPr>
          <p:cNvPr id="167" name="Google Shape;167;p29"/>
          <p:cNvSpPr/>
          <p:nvPr/>
        </p:nvSpPr>
        <p:spPr>
          <a:xfrm>
            <a:off x="245950" y="2195975"/>
            <a:ext cx="706800" cy="630300"/>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Clr>
                <a:srgbClr val="000000"/>
              </a:buClr>
              <a:buSzPts val="1400"/>
              <a:buFont typeface="Arial"/>
              <a:buNone/>
            </a:pPr>
            <a:r>
              <a:rPr lang="en" sz="1400" b="1" i="0" u="none" strike="noStrike" cap="none">
                <a:solidFill>
                  <a:srgbClr val="000000"/>
                </a:solidFill>
                <a:latin typeface="Questrial"/>
                <a:ea typeface="Questrial"/>
                <a:cs typeface="Questrial"/>
                <a:sym typeface="Questrial"/>
              </a:rPr>
              <a:t>2</a:t>
            </a:r>
            <a:endParaRPr sz="2000" i="0" u="none" strike="noStrike" cap="none">
              <a:solidFill>
                <a:srgbClr val="000000"/>
              </a:solidFill>
              <a:latin typeface="Questrial"/>
              <a:ea typeface="Questrial"/>
              <a:cs typeface="Questrial"/>
              <a:sym typeface="Questrial"/>
            </a:endParaRPr>
          </a:p>
        </p:txBody>
      </p:sp>
      <p:sp>
        <p:nvSpPr>
          <p:cNvPr id="168" name="Google Shape;168;p29"/>
          <p:cNvSpPr/>
          <p:nvPr/>
        </p:nvSpPr>
        <p:spPr>
          <a:xfrm>
            <a:off x="245950" y="2965025"/>
            <a:ext cx="706800" cy="630300"/>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Clr>
                <a:srgbClr val="000000"/>
              </a:buClr>
              <a:buSzPts val="1400"/>
              <a:buFont typeface="Arial"/>
              <a:buNone/>
            </a:pPr>
            <a:r>
              <a:rPr lang="en" sz="1400" b="1" i="0" u="none" strike="noStrike" cap="none">
                <a:solidFill>
                  <a:srgbClr val="000000"/>
                </a:solidFill>
                <a:latin typeface="Questrial"/>
                <a:ea typeface="Questrial"/>
                <a:cs typeface="Questrial"/>
                <a:sym typeface="Questrial"/>
              </a:rPr>
              <a:t>3</a:t>
            </a:r>
            <a:endParaRPr sz="2000" i="0" u="none" strike="noStrike" cap="none">
              <a:solidFill>
                <a:srgbClr val="000000"/>
              </a:solidFill>
              <a:latin typeface="Questrial"/>
              <a:ea typeface="Questrial"/>
              <a:cs typeface="Questrial"/>
              <a:sym typeface="Questrial"/>
            </a:endParaRPr>
          </a:p>
        </p:txBody>
      </p:sp>
      <p:sp>
        <p:nvSpPr>
          <p:cNvPr id="169" name="Google Shape;169;p29"/>
          <p:cNvSpPr/>
          <p:nvPr/>
        </p:nvSpPr>
        <p:spPr>
          <a:xfrm>
            <a:off x="245950" y="3734075"/>
            <a:ext cx="706800" cy="630300"/>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Clr>
                <a:srgbClr val="000000"/>
              </a:buClr>
              <a:buSzPts val="1400"/>
              <a:buFont typeface="Arial"/>
              <a:buNone/>
            </a:pPr>
            <a:r>
              <a:rPr lang="en" sz="1400" b="1" i="0" u="none" strike="noStrike" cap="none">
                <a:solidFill>
                  <a:srgbClr val="000000"/>
                </a:solidFill>
                <a:latin typeface="Questrial"/>
                <a:ea typeface="Questrial"/>
                <a:cs typeface="Questrial"/>
                <a:sym typeface="Questrial"/>
              </a:rPr>
              <a:t>4</a:t>
            </a:r>
            <a:endParaRPr sz="2000" i="0" u="none" strike="noStrike" cap="none">
              <a:solidFill>
                <a:srgbClr val="000000"/>
              </a:solidFill>
              <a:latin typeface="Questrial"/>
              <a:ea typeface="Questrial"/>
              <a:cs typeface="Questrial"/>
              <a:sym typeface="Questrial"/>
            </a:endParaRPr>
          </a:p>
        </p:txBody>
      </p:sp>
      <p:sp>
        <p:nvSpPr>
          <p:cNvPr id="170" name="Google Shape;170;p29"/>
          <p:cNvSpPr/>
          <p:nvPr/>
        </p:nvSpPr>
        <p:spPr>
          <a:xfrm>
            <a:off x="4318750" y="2965022"/>
            <a:ext cx="4488000" cy="6303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r>
              <a:rPr lang="en-IN" sz="600" kern="100" dirty="0">
                <a:effectLst/>
                <a:latin typeface="+mn-lt"/>
                <a:ea typeface="Calibri" panose="020F0502020204030204" pitchFamily="34" charset="0"/>
                <a:cs typeface="Times New Roman" panose="02020603050405020304" pitchFamily="18" charset="0"/>
              </a:rPr>
              <a:t>The non-ML solution is more accurate and nuanced, but it is also more time-consuming and expensive.</a:t>
            </a:r>
          </a:p>
          <a:p>
            <a:r>
              <a:rPr lang="en-IN" sz="600" kern="100" dirty="0">
                <a:effectLst/>
                <a:latin typeface="+mn-lt"/>
                <a:ea typeface="Calibri" panose="020F0502020204030204" pitchFamily="34" charset="0"/>
                <a:cs typeface="Times New Roman" panose="02020603050405020304" pitchFamily="18" charset="0"/>
              </a:rPr>
              <a:t>The ML solution is less accurate and nuanced, but it is more efficient, scalable, and affordable.</a:t>
            </a:r>
          </a:p>
          <a:p>
            <a:r>
              <a:rPr lang="en-IN" sz="600" kern="100" dirty="0">
                <a:effectLst/>
                <a:latin typeface="+mn-lt"/>
                <a:ea typeface="Calibri" panose="020F0502020204030204" pitchFamily="34" charset="0"/>
                <a:cs typeface="Times New Roman" panose="02020603050405020304" pitchFamily="18" charset="0"/>
              </a:rPr>
              <a:t>The best solution for </a:t>
            </a:r>
            <a:r>
              <a:rPr lang="en-IN" sz="600" kern="100" dirty="0" err="1">
                <a:effectLst/>
                <a:latin typeface="+mn-lt"/>
                <a:ea typeface="Calibri" panose="020F0502020204030204" pitchFamily="34" charset="0"/>
                <a:cs typeface="Times New Roman" panose="02020603050405020304" pitchFamily="18" charset="0"/>
              </a:rPr>
              <a:t>Olist</a:t>
            </a:r>
            <a:r>
              <a:rPr lang="en-IN" sz="600" kern="100" dirty="0">
                <a:effectLst/>
                <a:latin typeface="+mn-lt"/>
                <a:ea typeface="Calibri" panose="020F0502020204030204" pitchFamily="34" charset="0"/>
                <a:cs typeface="Times New Roman" panose="02020603050405020304" pitchFamily="18" charset="0"/>
              </a:rPr>
              <a:t> will depend on their specific needs and resources.</a:t>
            </a:r>
          </a:p>
          <a:p>
            <a:endParaRPr lang="en-IN" sz="600" kern="100" dirty="0">
              <a:effectLst/>
              <a:latin typeface="+mn-lt"/>
              <a:ea typeface="Calibri" panose="020F0502020204030204" pitchFamily="34" charset="0"/>
              <a:cs typeface="Times New Roman" panose="02020603050405020304" pitchFamily="18" charset="0"/>
            </a:endParaRPr>
          </a:p>
          <a:p>
            <a:r>
              <a:rPr lang="en-IN" sz="600" kern="100" dirty="0">
                <a:effectLst/>
                <a:latin typeface="+mn-lt"/>
                <a:ea typeface="Calibri" panose="020F0502020204030204" pitchFamily="34" charset="0"/>
                <a:cs typeface="Times New Roman" panose="02020603050405020304" pitchFamily="18" charset="0"/>
              </a:rPr>
              <a:t> </a:t>
            </a:r>
          </a:p>
          <a:p>
            <a:pPr marL="0" marR="0" lvl="0" indent="0" algn="l" rtl="0">
              <a:lnSpc>
                <a:spcPct val="115000"/>
              </a:lnSpc>
              <a:spcBef>
                <a:spcPts val="0"/>
              </a:spcBef>
              <a:spcAft>
                <a:spcPts val="0"/>
              </a:spcAft>
              <a:buClr>
                <a:srgbClr val="000000"/>
              </a:buClr>
              <a:buSzPts val="1000"/>
              <a:buFont typeface="Arial"/>
              <a:buNone/>
            </a:pPr>
            <a:endParaRPr sz="600" i="0" u="none" strike="noStrike" cap="none" dirty="0">
              <a:solidFill>
                <a:srgbClr val="000000"/>
              </a:solidFill>
              <a:latin typeface="+mn-lt"/>
              <a:ea typeface="Questrial"/>
              <a:cs typeface="Questrial"/>
              <a:sym typeface="Questrial"/>
            </a:endParaRPr>
          </a:p>
        </p:txBody>
      </p:sp>
      <p:sp>
        <p:nvSpPr>
          <p:cNvPr id="171" name="Google Shape;171;p29"/>
          <p:cNvSpPr/>
          <p:nvPr/>
        </p:nvSpPr>
        <p:spPr>
          <a:xfrm>
            <a:off x="4318750" y="2195972"/>
            <a:ext cx="4488000" cy="6303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r>
              <a:rPr lang="en-IN" sz="600" kern="100" dirty="0">
                <a:effectLst/>
                <a:latin typeface="+mn-lt"/>
                <a:ea typeface="Calibri" panose="020F0502020204030204" pitchFamily="34" charset="0"/>
                <a:cs typeface="Times New Roman" panose="02020603050405020304" pitchFamily="18" charset="0"/>
              </a:rPr>
              <a:t>The estimation of accurate delivery dates is a regression problem to be solved. You use various data to estimate the time needed for delivery, then add the time to order date to get the right delivery date. </a:t>
            </a:r>
          </a:p>
          <a:p>
            <a:r>
              <a:rPr lang="en-IN" sz="600" kern="100" dirty="0">
                <a:effectLst/>
                <a:latin typeface="+mn-lt"/>
                <a:ea typeface="Calibri" panose="020F0502020204030204" pitchFamily="34" charset="0"/>
                <a:cs typeface="Times New Roman" panose="02020603050405020304" pitchFamily="18" charset="0"/>
              </a:rPr>
              <a:t>Delivery date prediction is also a kind of balancing act between competitiveness and accuracy. </a:t>
            </a:r>
          </a:p>
          <a:p>
            <a:r>
              <a:rPr lang="en-IN" sz="600" kern="100" dirty="0">
                <a:effectLst/>
                <a:latin typeface="+mn-lt"/>
                <a:ea typeface="Calibri" panose="020F0502020204030204" pitchFamily="34" charset="0"/>
                <a:cs typeface="Times New Roman" panose="02020603050405020304" pitchFamily="18" charset="0"/>
              </a:rPr>
              <a:t>You can always have long delivery dates and always be accurate but might lose on sale to some competitor who can deliver quickly.</a:t>
            </a:r>
          </a:p>
          <a:p>
            <a:pPr marL="0" marR="0" lvl="0" indent="0" algn="l" rtl="0">
              <a:lnSpc>
                <a:spcPct val="115000"/>
              </a:lnSpc>
              <a:spcBef>
                <a:spcPts val="0"/>
              </a:spcBef>
              <a:spcAft>
                <a:spcPts val="0"/>
              </a:spcAft>
              <a:buClr>
                <a:srgbClr val="000000"/>
              </a:buClr>
              <a:buSzPts val="1000"/>
              <a:buFont typeface="Arial"/>
              <a:buNone/>
            </a:pPr>
            <a:endParaRPr sz="600" i="0" u="none" strike="noStrike" cap="none" dirty="0">
              <a:solidFill>
                <a:srgbClr val="000000"/>
              </a:solidFill>
              <a:latin typeface="+mn-lt"/>
              <a:ea typeface="Questrial"/>
              <a:cs typeface="Questrial"/>
              <a:sym typeface="Questrial"/>
            </a:endParaRPr>
          </a:p>
        </p:txBody>
      </p:sp>
      <p:sp>
        <p:nvSpPr>
          <p:cNvPr id="172" name="Google Shape;172;p29"/>
          <p:cNvSpPr/>
          <p:nvPr/>
        </p:nvSpPr>
        <p:spPr>
          <a:xfrm>
            <a:off x="4318750" y="3734073"/>
            <a:ext cx="4488000" cy="6303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a:lnSpc>
                <a:spcPct val="115000"/>
              </a:lnSpc>
              <a:buSzPts val="1000"/>
            </a:pPr>
            <a:r>
              <a:rPr lang="en-IN" sz="600" dirty="0">
                <a:solidFill>
                  <a:srgbClr val="1F1F1F"/>
                </a:solidFill>
                <a:effectLst/>
                <a:latin typeface="+mn-lt"/>
                <a:ea typeface="Times New Roman" panose="02020603050405020304" pitchFamily="18" charset="0"/>
              </a:rPr>
              <a:t>Price optimization is a powerful tool that can help e-commerce businesses improve their performance in a number of ways. The best way to choose a price optimization solution is to consider the specific needs and resources of the business, as well as the specific goals that the business wants to achieve.</a:t>
            </a:r>
            <a:endParaRPr lang="en-IN" sz="600" dirty="0">
              <a:effectLst/>
              <a:latin typeface="+mn-lt"/>
              <a:ea typeface="Times New Roman" panose="02020603050405020304" pitchFamily="18" charset="0"/>
            </a:endParaRPr>
          </a:p>
          <a:p>
            <a:pPr marL="0" marR="0" lvl="0" indent="0" algn="l" rtl="0">
              <a:lnSpc>
                <a:spcPct val="115000"/>
              </a:lnSpc>
              <a:spcBef>
                <a:spcPts val="0"/>
              </a:spcBef>
              <a:spcAft>
                <a:spcPts val="0"/>
              </a:spcAft>
              <a:buClr>
                <a:srgbClr val="000000"/>
              </a:buClr>
              <a:buSzPts val="1000"/>
              <a:buFont typeface="Arial"/>
              <a:buNone/>
            </a:pPr>
            <a:endParaRPr sz="600" i="0" u="none" strike="noStrike" cap="none" dirty="0">
              <a:solidFill>
                <a:srgbClr val="000000"/>
              </a:solidFill>
              <a:latin typeface="+mn-lt"/>
              <a:ea typeface="Questrial"/>
              <a:cs typeface="Questrial"/>
              <a:sym typeface="Quest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30"/>
          <p:cNvSpPr txBox="1"/>
          <p:nvPr/>
        </p:nvSpPr>
        <p:spPr>
          <a:xfrm>
            <a:off x="4634200" y="-1378125"/>
            <a:ext cx="2674500" cy="1025700"/>
          </a:xfrm>
          <a:prstGeom prst="rect">
            <a:avLst/>
          </a:prstGeom>
          <a:solidFill>
            <a:srgbClr val="FF9900"/>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Lato"/>
                <a:ea typeface="Lato"/>
                <a:cs typeface="Lato"/>
                <a:sym typeface="Lato"/>
              </a:rPr>
              <a:t>Hint: You may want to break up this table into two separate slides</a:t>
            </a:r>
            <a:endParaRPr sz="1400" b="1" i="0" u="none" strike="noStrike" cap="none">
              <a:solidFill>
                <a:srgbClr val="000000"/>
              </a:solidFill>
              <a:latin typeface="Lato"/>
              <a:ea typeface="Lato"/>
              <a:cs typeface="Lato"/>
              <a:sym typeface="Lato"/>
            </a:endParaRPr>
          </a:p>
        </p:txBody>
      </p:sp>
      <p:graphicFrame>
        <p:nvGraphicFramePr>
          <p:cNvPr id="178" name="Google Shape;178;p30"/>
          <p:cNvGraphicFramePr/>
          <p:nvPr>
            <p:extLst>
              <p:ext uri="{D42A27DB-BD31-4B8C-83A1-F6EECF244321}">
                <p14:modId xmlns:p14="http://schemas.microsoft.com/office/powerpoint/2010/main" val="3847309164"/>
              </p:ext>
            </p:extLst>
          </p:nvPr>
        </p:nvGraphicFramePr>
        <p:xfrm>
          <a:off x="232125" y="761872"/>
          <a:ext cx="8679750" cy="4470024"/>
        </p:xfrm>
        <a:graphic>
          <a:graphicData uri="http://schemas.openxmlformats.org/drawingml/2006/table">
            <a:tbl>
              <a:tblPr>
                <a:noFill/>
                <a:tableStyleId>{125403C5-E68B-4BB9-9A75-BAF83FFC34AA}</a:tableStyleId>
              </a:tblPr>
              <a:tblGrid>
                <a:gridCol w="918425">
                  <a:extLst>
                    <a:ext uri="{9D8B030D-6E8A-4147-A177-3AD203B41FA5}">
                      <a16:colId xmlns:a16="http://schemas.microsoft.com/office/drawing/2014/main" val="20000"/>
                    </a:ext>
                  </a:extLst>
                </a:gridCol>
                <a:gridCol w="1098750">
                  <a:extLst>
                    <a:ext uri="{9D8B030D-6E8A-4147-A177-3AD203B41FA5}">
                      <a16:colId xmlns:a16="http://schemas.microsoft.com/office/drawing/2014/main" val="20001"/>
                    </a:ext>
                  </a:extLst>
                </a:gridCol>
                <a:gridCol w="6662575">
                  <a:extLst>
                    <a:ext uri="{9D8B030D-6E8A-4147-A177-3AD203B41FA5}">
                      <a16:colId xmlns:a16="http://schemas.microsoft.com/office/drawing/2014/main" val="20002"/>
                    </a:ext>
                  </a:extLst>
                </a:gridCol>
              </a:tblGrid>
              <a:tr h="1015772">
                <a:tc>
                  <a:txBody>
                    <a:bodyPr/>
                    <a:lstStyle/>
                    <a:p>
                      <a:pPr marL="0" marR="0" lvl="0" indent="0" algn="ctr" rtl="0">
                        <a:lnSpc>
                          <a:spcPct val="115000"/>
                        </a:lnSpc>
                        <a:spcBef>
                          <a:spcPts val="0"/>
                        </a:spcBef>
                        <a:spcAft>
                          <a:spcPts val="0"/>
                        </a:spcAft>
                        <a:buClr>
                          <a:srgbClr val="000000"/>
                        </a:buClr>
                        <a:buSzPts val="1000"/>
                        <a:buFont typeface="Arial"/>
                        <a:buNone/>
                      </a:pPr>
                      <a:r>
                        <a:rPr lang="en" sz="1000" u="none" strike="noStrike" cap="none">
                          <a:latin typeface="Questrial"/>
                          <a:ea typeface="Questrial"/>
                          <a:cs typeface="Questrial"/>
                          <a:sym typeface="Questrial"/>
                        </a:rPr>
                        <a:t>Data Requirements</a:t>
                      </a:r>
                      <a:endParaRPr sz="1000" u="none" strike="noStrike" cap="none">
                        <a:latin typeface="Questrial"/>
                        <a:ea typeface="Questrial"/>
                        <a:cs typeface="Questrial"/>
                        <a:sym typeface="Questrial"/>
                      </a:endParaRPr>
                    </a:p>
                  </a:txBody>
                  <a:tcPr marL="28575" marR="28575" marT="19050" marB="1905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2857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000"/>
                        <a:buFont typeface="Arial"/>
                        <a:buNone/>
                      </a:pPr>
                      <a:r>
                        <a:rPr lang="en" sz="1000" u="none" strike="noStrike" cap="none">
                          <a:latin typeface="Questrial"/>
                          <a:ea typeface="Questrial"/>
                          <a:cs typeface="Questrial"/>
                          <a:sym typeface="Questrial"/>
                        </a:rPr>
                        <a:t>What data should be included in the Data Strategy?</a:t>
                      </a:r>
                      <a:endParaRPr sz="1000" u="none" strike="noStrike" cap="none">
                        <a:latin typeface="Questrial"/>
                        <a:ea typeface="Questrial"/>
                        <a:cs typeface="Questrial"/>
                        <a:sym typeface="Questrial"/>
                      </a:endParaRPr>
                    </a:p>
                  </a:txBody>
                  <a:tcPr marL="28575" marR="28575" marT="19050" marB="1905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2857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r>
                        <a:rPr lang="en-IN" sz="800" b="0" i="0" u="none" strike="noStrike" cap="none" dirty="0">
                          <a:solidFill>
                            <a:srgbClr val="000000"/>
                          </a:solidFill>
                          <a:effectLst/>
                          <a:latin typeface="Arial"/>
                          <a:ea typeface="Arial"/>
                          <a:cs typeface="Arial"/>
                          <a:sym typeface="Arial"/>
                        </a:rPr>
                        <a:t>Business data: This is data about your company's operations. It includes things like sales data, customer data, and product data.</a:t>
                      </a:r>
                    </a:p>
                    <a:p>
                      <a:r>
                        <a:rPr lang="en-IN" sz="800" b="0" i="0" u="none" strike="noStrike" cap="none" dirty="0">
                          <a:solidFill>
                            <a:srgbClr val="000000"/>
                          </a:solidFill>
                          <a:effectLst/>
                          <a:latin typeface="Arial"/>
                          <a:ea typeface="Arial"/>
                          <a:cs typeface="Arial"/>
                          <a:sym typeface="Arial"/>
                        </a:rPr>
                        <a:t>Operational data: This is data about how your company works. It includes things like inventory levels, supply chain data, and logistics data.</a:t>
                      </a:r>
                    </a:p>
                    <a:p>
                      <a:r>
                        <a:rPr lang="en-IN" sz="800" b="0" i="0" u="none" strike="noStrike" cap="none" dirty="0">
                          <a:solidFill>
                            <a:srgbClr val="000000"/>
                          </a:solidFill>
                          <a:effectLst/>
                          <a:latin typeface="Arial"/>
                          <a:ea typeface="Arial"/>
                          <a:cs typeface="Arial"/>
                          <a:sym typeface="Arial"/>
                        </a:rPr>
                        <a:t>Financial data: This is data about your company's finances. It includes things like budget data, financial statements, and expense data.</a:t>
                      </a:r>
                    </a:p>
                    <a:p>
                      <a:r>
                        <a:rPr lang="en-IN" sz="800" b="0" i="0" u="none" strike="noStrike" cap="none" dirty="0">
                          <a:solidFill>
                            <a:srgbClr val="000000"/>
                          </a:solidFill>
                          <a:effectLst/>
                          <a:latin typeface="Arial"/>
                          <a:ea typeface="Arial"/>
                          <a:cs typeface="Arial"/>
                          <a:sym typeface="Arial"/>
                        </a:rPr>
                        <a:t>Marketing data: This is data about your company's marketing efforts. It includes things like website traffic data, social media engagement data, and advertising campaign data.</a:t>
                      </a:r>
                    </a:p>
                    <a:p>
                      <a:r>
                        <a:rPr lang="en-IN" sz="800" b="0" i="0" u="none" strike="noStrike" cap="none" dirty="0">
                          <a:solidFill>
                            <a:srgbClr val="000000"/>
                          </a:solidFill>
                          <a:effectLst/>
                          <a:latin typeface="Arial"/>
                          <a:ea typeface="Arial"/>
                          <a:cs typeface="Arial"/>
                          <a:sym typeface="Arial"/>
                        </a:rPr>
                        <a:t>External data: This is data about the world outside of your company. It includes things like government data, industry benchmarks, and market research data.</a:t>
                      </a:r>
                    </a:p>
                  </a:txBody>
                  <a:tcPr marL="28575" marR="28575" marT="19050" marB="19050" anchor="ctr">
                    <a:lnL w="9525" cap="flat" cmpd="sng">
                      <a:solidFill>
                        <a:srgbClr val="D9D9D9"/>
                      </a:solidFill>
                      <a:prstDash val="solid"/>
                      <a:round/>
                      <a:headEnd type="none" w="sm" len="sm"/>
                      <a:tailEnd type="none" w="sm" len="sm"/>
                    </a:lnL>
                    <a:lnR w="28575" cap="flat" cmpd="sng">
                      <a:solidFill>
                        <a:srgbClr val="D9D9D9"/>
                      </a:solidFill>
                      <a:prstDash val="solid"/>
                      <a:round/>
                      <a:headEnd type="none" w="sm" len="sm"/>
                      <a:tailEnd type="none" w="sm" len="sm"/>
                    </a:lnR>
                    <a:lnT w="2857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0"/>
                  </a:ext>
                </a:extLst>
              </a:tr>
              <a:tr h="517497">
                <a:tc rowSpan="3">
                  <a:txBody>
                    <a:bodyPr/>
                    <a:lstStyle/>
                    <a:p>
                      <a:pPr marL="0" marR="0" lvl="0" indent="0" algn="ctr" rtl="0">
                        <a:lnSpc>
                          <a:spcPct val="115000"/>
                        </a:lnSpc>
                        <a:spcBef>
                          <a:spcPts val="0"/>
                        </a:spcBef>
                        <a:spcAft>
                          <a:spcPts val="0"/>
                        </a:spcAft>
                        <a:buClr>
                          <a:srgbClr val="000000"/>
                        </a:buClr>
                        <a:buSzPts val="1000"/>
                        <a:buFont typeface="Arial"/>
                        <a:buNone/>
                      </a:pPr>
                      <a:r>
                        <a:rPr lang="en" sz="1000" u="none" strike="noStrike" cap="none">
                          <a:latin typeface="Questrial"/>
                          <a:ea typeface="Questrial"/>
                          <a:cs typeface="Questrial"/>
                          <a:sym typeface="Questrial"/>
                        </a:rPr>
                        <a:t>Data Governance</a:t>
                      </a:r>
                      <a:endParaRPr sz="1000" u="none" strike="noStrike" cap="none">
                        <a:latin typeface="Questrial"/>
                        <a:ea typeface="Questrial"/>
                        <a:cs typeface="Questrial"/>
                        <a:sym typeface="Questrial"/>
                      </a:endParaRPr>
                    </a:p>
                  </a:txBody>
                  <a:tcPr marL="28575" marR="28575" marT="19050" marB="1905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000"/>
                        <a:buFont typeface="Arial"/>
                        <a:buNone/>
                      </a:pPr>
                      <a:r>
                        <a:rPr lang="en" sz="1000" u="none" strike="noStrike" cap="none">
                          <a:latin typeface="Questrial"/>
                          <a:ea typeface="Questrial"/>
                          <a:cs typeface="Questrial"/>
                          <a:sym typeface="Questrial"/>
                        </a:rPr>
                        <a:t>Data Availability</a:t>
                      </a:r>
                      <a:endParaRPr sz="1000" u="none" strike="noStrike" cap="none">
                        <a:latin typeface="Questrial"/>
                        <a:ea typeface="Questrial"/>
                        <a:cs typeface="Questrial"/>
                        <a:sym typeface="Questrial"/>
                      </a:endParaRPr>
                    </a:p>
                  </a:txBody>
                  <a:tcPr marL="28575" marR="28575" marT="19050" marB="1905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r>
                        <a:rPr lang="en-IN" sz="800" b="0" i="0" u="none" strike="noStrike" cap="none" dirty="0">
                          <a:solidFill>
                            <a:srgbClr val="000000"/>
                          </a:solidFill>
                          <a:effectLst/>
                          <a:latin typeface="Arial"/>
                          <a:ea typeface="Arial"/>
                          <a:cs typeface="Arial"/>
                          <a:sym typeface="Arial"/>
                        </a:rPr>
                        <a:t>Data replication: Keeping your data in multiple places so that you don't lose it if one place goes down.</a:t>
                      </a:r>
                    </a:p>
                    <a:p>
                      <a:r>
                        <a:rPr lang="en-IN" sz="800" b="0" i="0" u="none" strike="noStrike" cap="none" dirty="0">
                          <a:solidFill>
                            <a:srgbClr val="000000"/>
                          </a:solidFill>
                          <a:effectLst/>
                          <a:latin typeface="Arial"/>
                          <a:ea typeface="Arial"/>
                          <a:cs typeface="Arial"/>
                          <a:sym typeface="Arial"/>
                        </a:rPr>
                        <a:t>Data recovery: Getting your data back if you lose it.</a:t>
                      </a:r>
                    </a:p>
                    <a:p>
                      <a:r>
                        <a:rPr lang="en-IN" sz="800" b="0" i="0" u="none" strike="noStrike" cap="none" dirty="0">
                          <a:solidFill>
                            <a:srgbClr val="000000"/>
                          </a:solidFill>
                          <a:effectLst/>
                          <a:latin typeface="Arial"/>
                          <a:ea typeface="Arial"/>
                          <a:cs typeface="Arial"/>
                          <a:sym typeface="Arial"/>
                        </a:rPr>
                        <a:t>Data resiliency: Making sure your data is always available, even if there are problems.</a:t>
                      </a:r>
                    </a:p>
                    <a:p>
                      <a:pPr marL="228600" marR="0" lvl="0" indent="-177800" algn="l" rtl="0">
                        <a:lnSpc>
                          <a:spcPct val="115000"/>
                        </a:lnSpc>
                        <a:spcBef>
                          <a:spcPts val="0"/>
                        </a:spcBef>
                        <a:spcAft>
                          <a:spcPts val="0"/>
                        </a:spcAft>
                        <a:buClr>
                          <a:srgbClr val="000000"/>
                        </a:buClr>
                        <a:buSzPts val="1000"/>
                        <a:buFont typeface="Questrial"/>
                        <a:buChar char="●"/>
                      </a:pPr>
                      <a:endParaRPr sz="800" u="none" strike="noStrike" cap="none" dirty="0">
                        <a:latin typeface="Questrial"/>
                        <a:ea typeface="Questrial"/>
                        <a:cs typeface="Questrial"/>
                        <a:sym typeface="Questrial"/>
                      </a:endParaRPr>
                    </a:p>
                  </a:txBody>
                  <a:tcPr marL="28575" marR="28575" marT="19050" marB="19050" anchor="ctr">
                    <a:lnL w="9525" cap="flat" cmpd="sng">
                      <a:solidFill>
                        <a:srgbClr val="D9D9D9"/>
                      </a:solidFill>
                      <a:prstDash val="solid"/>
                      <a:round/>
                      <a:headEnd type="none" w="sm" len="sm"/>
                      <a:tailEnd type="none" w="sm" len="sm"/>
                    </a:lnL>
                    <a:lnR w="2857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1"/>
                  </a:ext>
                </a:extLst>
              </a:tr>
              <a:tr h="391493">
                <a:tc vMerge="1">
                  <a:txBody>
                    <a:bodyPr/>
                    <a:lstStyle/>
                    <a:p>
                      <a:endParaRPr lang="en-US"/>
                    </a:p>
                  </a:txBody>
                  <a:tcPr/>
                </a:tc>
                <a:tc>
                  <a:txBody>
                    <a:bodyPr/>
                    <a:lstStyle/>
                    <a:p>
                      <a:pPr marL="0" marR="0" lvl="0" indent="0" algn="l" rtl="0">
                        <a:lnSpc>
                          <a:spcPct val="115000"/>
                        </a:lnSpc>
                        <a:spcBef>
                          <a:spcPts val="0"/>
                        </a:spcBef>
                        <a:spcAft>
                          <a:spcPts val="0"/>
                        </a:spcAft>
                        <a:buClr>
                          <a:srgbClr val="000000"/>
                        </a:buClr>
                        <a:buSzPts val="1000"/>
                        <a:buFont typeface="Arial"/>
                        <a:buNone/>
                      </a:pPr>
                      <a:r>
                        <a:rPr lang="en" sz="1000" u="none" strike="noStrike" cap="none">
                          <a:latin typeface="Questrial"/>
                          <a:ea typeface="Questrial"/>
                          <a:cs typeface="Questrial"/>
                          <a:sym typeface="Questrial"/>
                        </a:rPr>
                        <a:t>Usability</a:t>
                      </a:r>
                      <a:endParaRPr sz="1000" u="none" strike="noStrike" cap="none">
                        <a:latin typeface="Questrial"/>
                        <a:ea typeface="Questrial"/>
                        <a:cs typeface="Questrial"/>
                        <a:sym typeface="Questrial"/>
                      </a:endParaRPr>
                    </a:p>
                  </a:txBody>
                  <a:tcPr marL="28575" marR="28575" marT="19050" marB="1905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r>
                        <a:rPr lang="en-IN" sz="800" b="0" i="0" u="none" strike="noStrike" cap="none" dirty="0">
                          <a:solidFill>
                            <a:srgbClr val="000000"/>
                          </a:solidFill>
                          <a:effectLst/>
                          <a:latin typeface="Arial"/>
                          <a:ea typeface="Arial"/>
                          <a:cs typeface="Arial"/>
                          <a:sym typeface="Arial"/>
                        </a:rPr>
                        <a:t>Metadata management: Putting labels and descriptions on data so that it is easier to understand and use.</a:t>
                      </a:r>
                    </a:p>
                    <a:p>
                      <a:r>
                        <a:rPr lang="en-IN" sz="800" b="0" i="0" u="none" strike="noStrike" cap="none" dirty="0">
                          <a:solidFill>
                            <a:srgbClr val="000000"/>
                          </a:solidFill>
                          <a:effectLst/>
                          <a:latin typeface="Arial"/>
                          <a:ea typeface="Arial"/>
                          <a:cs typeface="Arial"/>
                          <a:sym typeface="Arial"/>
                        </a:rPr>
                        <a:t>Data dictionary: A book that defines all the data elements used by an organization.</a:t>
                      </a:r>
                    </a:p>
                    <a:p>
                      <a:r>
                        <a:rPr lang="en-IN" sz="800" b="0" i="0" u="none" strike="noStrike" cap="none" dirty="0">
                          <a:solidFill>
                            <a:srgbClr val="000000"/>
                          </a:solidFill>
                          <a:effectLst/>
                          <a:latin typeface="Arial"/>
                          <a:ea typeface="Arial"/>
                          <a:cs typeface="Arial"/>
                          <a:sym typeface="Arial"/>
                        </a:rPr>
                        <a:t>Data catalogue: A searchable list of all the data that an organization has.</a:t>
                      </a:r>
                    </a:p>
                  </a:txBody>
                  <a:tcPr marL="28575" marR="28575" marT="19050" marB="19050" anchor="ctr">
                    <a:lnL w="9525" cap="flat" cmpd="sng">
                      <a:solidFill>
                        <a:srgbClr val="D9D9D9"/>
                      </a:solidFill>
                      <a:prstDash val="solid"/>
                      <a:round/>
                      <a:headEnd type="none" w="sm" len="sm"/>
                      <a:tailEnd type="none" w="sm" len="sm"/>
                    </a:lnL>
                    <a:lnR w="2857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2"/>
                  </a:ext>
                </a:extLst>
              </a:tr>
              <a:tr h="635684">
                <a:tc vMerge="1">
                  <a:txBody>
                    <a:bodyPr/>
                    <a:lstStyle/>
                    <a:p>
                      <a:endParaRPr lang="en-US"/>
                    </a:p>
                  </a:txBody>
                  <a:tcPr/>
                </a:tc>
                <a:tc>
                  <a:txBody>
                    <a:bodyPr/>
                    <a:lstStyle/>
                    <a:p>
                      <a:pPr marL="0" marR="0" lvl="0" indent="0" algn="l" rtl="0">
                        <a:lnSpc>
                          <a:spcPct val="115000"/>
                        </a:lnSpc>
                        <a:spcBef>
                          <a:spcPts val="0"/>
                        </a:spcBef>
                        <a:spcAft>
                          <a:spcPts val="0"/>
                        </a:spcAft>
                        <a:buClr>
                          <a:srgbClr val="000000"/>
                        </a:buClr>
                        <a:buSzPts val="1000"/>
                        <a:buFont typeface="Arial"/>
                        <a:buNone/>
                      </a:pPr>
                      <a:r>
                        <a:rPr lang="en" sz="1000" u="none" strike="noStrike" cap="none">
                          <a:latin typeface="Questrial"/>
                          <a:ea typeface="Questrial"/>
                          <a:cs typeface="Questrial"/>
                          <a:sym typeface="Questrial"/>
                        </a:rPr>
                        <a:t>Integrity</a:t>
                      </a:r>
                      <a:endParaRPr sz="1000" u="none" strike="noStrike" cap="none">
                        <a:latin typeface="Questrial"/>
                        <a:ea typeface="Questrial"/>
                        <a:cs typeface="Questrial"/>
                        <a:sym typeface="Questrial"/>
                      </a:endParaRPr>
                    </a:p>
                  </a:txBody>
                  <a:tcPr marL="28575" marR="28575" marT="19050" marB="1905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r>
                        <a:rPr lang="en-IN" sz="800" b="0" i="0" u="none" strike="noStrike" cap="none" dirty="0">
                          <a:solidFill>
                            <a:srgbClr val="000000"/>
                          </a:solidFill>
                          <a:effectLst/>
                          <a:latin typeface="Arial"/>
                          <a:ea typeface="Arial"/>
                          <a:cs typeface="Arial"/>
                          <a:sym typeface="Arial"/>
                        </a:rPr>
                        <a:t>Data access: The process of controlling who has access to what data and under what conditions. This is done by establishing appropriate access controls and permissions for each user or role.</a:t>
                      </a:r>
                    </a:p>
                    <a:p>
                      <a:r>
                        <a:rPr lang="en-IN" sz="800" b="0" i="0" u="none" strike="noStrike" cap="none" dirty="0">
                          <a:solidFill>
                            <a:srgbClr val="000000"/>
                          </a:solidFill>
                          <a:effectLst/>
                          <a:latin typeface="Arial"/>
                          <a:ea typeface="Arial"/>
                          <a:cs typeface="Arial"/>
                          <a:sym typeface="Arial"/>
                        </a:rPr>
                        <a:t>Data security: The process of protecting data from unauthorized access, use, disclosure, disruption, modification, or destruction. This is done by implementing appropriate security measures such as encryption, firewalls, and intrusion detection systems.</a:t>
                      </a:r>
                    </a:p>
                    <a:p>
                      <a:pPr marL="228600" marR="0" lvl="0" indent="-177800" algn="l" rtl="0">
                        <a:lnSpc>
                          <a:spcPct val="115000"/>
                        </a:lnSpc>
                        <a:spcBef>
                          <a:spcPts val="0"/>
                        </a:spcBef>
                        <a:spcAft>
                          <a:spcPts val="0"/>
                        </a:spcAft>
                        <a:buClr>
                          <a:srgbClr val="000000"/>
                        </a:buClr>
                        <a:buSzPts val="1000"/>
                        <a:buFont typeface="Questrial"/>
                        <a:buChar char="●"/>
                      </a:pPr>
                      <a:endParaRPr sz="800" u="none" strike="noStrike" cap="none" dirty="0">
                        <a:latin typeface="Questrial"/>
                        <a:ea typeface="Questrial"/>
                        <a:cs typeface="Questrial"/>
                        <a:sym typeface="Questrial"/>
                      </a:endParaRPr>
                    </a:p>
                  </a:txBody>
                  <a:tcPr marL="28575" marR="28575" marT="19050" marB="19050" anchor="ctr">
                    <a:lnL w="9525" cap="flat" cmpd="sng">
                      <a:solidFill>
                        <a:srgbClr val="D9D9D9"/>
                      </a:solidFill>
                      <a:prstDash val="solid"/>
                      <a:round/>
                      <a:headEnd type="none" w="sm" len="sm"/>
                      <a:tailEnd type="none" w="sm" len="sm"/>
                    </a:lnL>
                    <a:lnR w="2857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3"/>
                  </a:ext>
                </a:extLst>
              </a:tr>
              <a:tr h="704133">
                <a:tc>
                  <a:txBody>
                    <a:bodyPr/>
                    <a:lstStyle/>
                    <a:p>
                      <a:pPr marL="0" marR="0" lvl="0" indent="0" algn="ctr" rtl="0">
                        <a:lnSpc>
                          <a:spcPct val="115000"/>
                        </a:lnSpc>
                        <a:spcBef>
                          <a:spcPts val="0"/>
                        </a:spcBef>
                        <a:spcAft>
                          <a:spcPts val="0"/>
                        </a:spcAft>
                        <a:buClr>
                          <a:srgbClr val="000000"/>
                        </a:buClr>
                        <a:buSzPts val="1000"/>
                        <a:buFont typeface="Arial"/>
                        <a:buNone/>
                      </a:pPr>
                      <a:r>
                        <a:rPr lang="en" sz="1000" u="none" strike="noStrike" cap="none">
                          <a:latin typeface="Questrial"/>
                          <a:ea typeface="Questrial"/>
                          <a:cs typeface="Questrial"/>
                          <a:sym typeface="Questrial"/>
                        </a:rPr>
                        <a:t>Skills and Capacity</a:t>
                      </a:r>
                      <a:endParaRPr sz="1000" u="none" strike="noStrike" cap="none">
                        <a:latin typeface="Questrial"/>
                        <a:ea typeface="Questrial"/>
                        <a:cs typeface="Questrial"/>
                        <a:sym typeface="Questrial"/>
                      </a:endParaRPr>
                    </a:p>
                  </a:txBody>
                  <a:tcPr marL="28575" marR="28575" marT="19050" marB="1905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000"/>
                        <a:buFont typeface="Arial"/>
                        <a:buNone/>
                      </a:pPr>
                      <a:r>
                        <a:rPr lang="en" sz="1000" u="none" strike="noStrike" cap="none">
                          <a:latin typeface="Questrial"/>
                          <a:ea typeface="Questrial"/>
                          <a:cs typeface="Questrial"/>
                          <a:sym typeface="Questrial"/>
                        </a:rPr>
                        <a:t>Data literacy skills and organizational capacity </a:t>
                      </a:r>
                      <a:endParaRPr sz="1000" u="none" strike="noStrike" cap="none">
                        <a:latin typeface="Questrial"/>
                        <a:ea typeface="Questrial"/>
                        <a:cs typeface="Questrial"/>
                        <a:sym typeface="Questrial"/>
                      </a:endParaRPr>
                    </a:p>
                  </a:txBody>
                  <a:tcPr marL="28575" marR="28575" marT="19050" marB="1905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r>
                        <a:rPr lang="en-IN" sz="800" b="0" i="0" u="none" strike="noStrike" cap="none" dirty="0">
                          <a:solidFill>
                            <a:srgbClr val="000000"/>
                          </a:solidFill>
                          <a:effectLst/>
                          <a:latin typeface="Arial"/>
                          <a:ea typeface="Arial"/>
                          <a:cs typeface="Arial"/>
                          <a:sym typeface="Arial"/>
                        </a:rPr>
                        <a:t>Training and education: Teaching employees how to use data.</a:t>
                      </a:r>
                    </a:p>
                    <a:p>
                      <a:r>
                        <a:rPr lang="en-IN" sz="800" b="0" i="0" u="none" strike="noStrike" cap="none" dirty="0">
                          <a:solidFill>
                            <a:srgbClr val="000000"/>
                          </a:solidFill>
                          <a:effectLst/>
                          <a:latin typeface="Arial"/>
                          <a:ea typeface="Arial"/>
                          <a:cs typeface="Arial"/>
                          <a:sym typeface="Arial"/>
                        </a:rPr>
                        <a:t>Role-specific training: Teaching employees how to use data for their specific job.</a:t>
                      </a:r>
                    </a:p>
                    <a:p>
                      <a:pPr marL="228600" marR="0" lvl="0" indent="-177800" algn="l" rtl="0">
                        <a:lnSpc>
                          <a:spcPct val="115000"/>
                        </a:lnSpc>
                        <a:spcBef>
                          <a:spcPts val="0"/>
                        </a:spcBef>
                        <a:spcAft>
                          <a:spcPts val="0"/>
                        </a:spcAft>
                        <a:buClr>
                          <a:srgbClr val="000000"/>
                        </a:buClr>
                        <a:buSzPts val="1000"/>
                        <a:buFont typeface="Questrial"/>
                        <a:buChar char="●"/>
                      </a:pPr>
                      <a:endParaRPr sz="800" u="none" strike="noStrike" cap="none" dirty="0">
                        <a:latin typeface="Questrial"/>
                        <a:ea typeface="Questrial"/>
                        <a:cs typeface="Questrial"/>
                        <a:sym typeface="Questrial"/>
                      </a:endParaRPr>
                    </a:p>
                  </a:txBody>
                  <a:tcPr marL="28575" marR="28575" marT="19050" marB="19050" anchor="ctr">
                    <a:lnL w="9525" cap="flat" cmpd="sng">
                      <a:solidFill>
                        <a:srgbClr val="D9D9D9"/>
                      </a:solidFill>
                      <a:prstDash val="solid"/>
                      <a:round/>
                      <a:headEnd type="none" w="sm" len="sm"/>
                      <a:tailEnd type="none" w="sm" len="sm"/>
                    </a:lnL>
                    <a:lnR w="2857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4"/>
                  </a:ext>
                </a:extLst>
              </a:tr>
              <a:tr h="1134405">
                <a:tc>
                  <a:txBody>
                    <a:bodyPr/>
                    <a:lstStyle/>
                    <a:p>
                      <a:pPr marL="0" marR="0" lvl="0" indent="0" algn="ctr" rtl="0">
                        <a:lnSpc>
                          <a:spcPct val="115000"/>
                        </a:lnSpc>
                        <a:spcBef>
                          <a:spcPts val="0"/>
                        </a:spcBef>
                        <a:spcAft>
                          <a:spcPts val="0"/>
                        </a:spcAft>
                        <a:buClr>
                          <a:srgbClr val="000000"/>
                        </a:buClr>
                        <a:buSzPts val="1000"/>
                        <a:buFont typeface="Arial"/>
                        <a:buNone/>
                      </a:pPr>
                      <a:r>
                        <a:rPr lang="en" sz="1000" u="none" strike="noStrike" cap="none">
                          <a:latin typeface="Questrial"/>
                          <a:ea typeface="Questrial"/>
                          <a:cs typeface="Questrial"/>
                          <a:sym typeface="Questrial"/>
                        </a:rPr>
                        <a:t>Support for Machine Learning</a:t>
                      </a:r>
                      <a:endParaRPr sz="1000" u="none" strike="noStrike" cap="none">
                        <a:latin typeface="Questrial"/>
                        <a:ea typeface="Questrial"/>
                        <a:cs typeface="Questrial"/>
                        <a:sym typeface="Questrial"/>
                      </a:endParaRPr>
                    </a:p>
                  </a:txBody>
                  <a:tcPr marL="28575" marR="28575" marT="19050" marB="1905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28575" cap="flat" cmpd="sng">
                      <a:solidFill>
                        <a:srgbClr val="D9D9D9"/>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000"/>
                        <a:buFont typeface="Arial"/>
                        <a:buNone/>
                      </a:pPr>
                      <a:r>
                        <a:rPr lang="en" sz="1000" u="none" strike="noStrike" cap="none">
                          <a:latin typeface="Questrial"/>
                          <a:ea typeface="Questrial"/>
                          <a:cs typeface="Questrial"/>
                          <a:sym typeface="Questrial"/>
                        </a:rPr>
                        <a:t>Machine learning</a:t>
                      </a:r>
                      <a:endParaRPr sz="1000" u="none" strike="noStrike" cap="none">
                        <a:latin typeface="Questrial"/>
                        <a:ea typeface="Questrial"/>
                        <a:cs typeface="Questrial"/>
                        <a:sym typeface="Questrial"/>
                      </a:endParaRPr>
                    </a:p>
                  </a:txBody>
                  <a:tcPr marL="28575" marR="28575" marT="19050" marB="1905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28575" cap="flat" cmpd="sng">
                      <a:solidFill>
                        <a:srgbClr val="D9D9D9"/>
                      </a:solidFill>
                      <a:prstDash val="solid"/>
                      <a:round/>
                      <a:headEnd type="none" w="sm" len="sm"/>
                      <a:tailEnd type="none" w="sm" len="sm"/>
                    </a:lnB>
                  </a:tcPr>
                </a:tc>
                <a:tc>
                  <a:txBody>
                    <a:bodyPr/>
                    <a:lstStyle/>
                    <a:p>
                      <a:r>
                        <a:rPr lang="en-IN" sz="800" b="0" i="0" u="none" strike="noStrike" cap="none" dirty="0">
                          <a:solidFill>
                            <a:srgbClr val="000000"/>
                          </a:solidFill>
                          <a:effectLst/>
                          <a:latin typeface="Arial"/>
                          <a:ea typeface="Arial"/>
                          <a:cs typeface="Arial"/>
                          <a:sym typeface="Arial"/>
                        </a:rPr>
                        <a:t>Data scientists need to be qualified and have the right tools to do their job.</a:t>
                      </a:r>
                    </a:p>
                    <a:p>
                      <a:r>
                        <a:rPr lang="en-IN" sz="800" b="0" i="0" u="none" strike="noStrike" cap="none" dirty="0">
                          <a:solidFill>
                            <a:srgbClr val="000000"/>
                          </a:solidFill>
                          <a:effectLst/>
                          <a:latin typeface="Arial"/>
                          <a:ea typeface="Arial"/>
                          <a:cs typeface="Arial"/>
                          <a:sym typeface="Arial"/>
                        </a:rPr>
                        <a:t>The data used to train machine learning models needs to be accurate and complete.</a:t>
                      </a:r>
                    </a:p>
                    <a:p>
                      <a:r>
                        <a:rPr lang="en-IN" sz="800" b="0" i="0" u="none" strike="noStrike" cap="none" dirty="0">
                          <a:solidFill>
                            <a:srgbClr val="000000"/>
                          </a:solidFill>
                          <a:effectLst/>
                          <a:latin typeface="Arial"/>
                          <a:ea typeface="Arial"/>
                          <a:cs typeface="Arial"/>
                          <a:sym typeface="Arial"/>
                        </a:rPr>
                        <a:t>The data needs to be labelled so that the machine learning models can learn from it.</a:t>
                      </a:r>
                    </a:p>
                    <a:p>
                      <a:pPr marL="228600" marR="0" lvl="0" indent="-177800" algn="l" rtl="0">
                        <a:lnSpc>
                          <a:spcPct val="115000"/>
                        </a:lnSpc>
                        <a:spcBef>
                          <a:spcPts val="0"/>
                        </a:spcBef>
                        <a:spcAft>
                          <a:spcPts val="0"/>
                        </a:spcAft>
                        <a:buClr>
                          <a:srgbClr val="000000"/>
                        </a:buClr>
                        <a:buSzPts val="1000"/>
                        <a:buFont typeface="Questrial"/>
                        <a:buChar char="●"/>
                      </a:pPr>
                      <a:endParaRPr sz="800" u="none" strike="noStrike" cap="none" dirty="0">
                        <a:latin typeface="Questrial"/>
                        <a:ea typeface="Questrial"/>
                        <a:cs typeface="Questrial"/>
                        <a:sym typeface="Questrial"/>
                      </a:endParaRPr>
                    </a:p>
                  </a:txBody>
                  <a:tcPr marL="28575" marR="28575" marT="19050" marB="19050" anchor="ctr">
                    <a:lnL w="9525" cap="flat" cmpd="sng">
                      <a:solidFill>
                        <a:srgbClr val="D9D9D9"/>
                      </a:solidFill>
                      <a:prstDash val="solid"/>
                      <a:round/>
                      <a:headEnd type="none" w="sm" len="sm"/>
                      <a:tailEnd type="none" w="sm" len="sm"/>
                    </a:lnL>
                    <a:lnR w="2857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28575" cap="flat" cmpd="sng">
                      <a:solidFill>
                        <a:srgbClr val="D9D9D9"/>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179" name="Google Shape;179;p30"/>
          <p:cNvSpPr txBox="1"/>
          <p:nvPr/>
        </p:nvSpPr>
        <p:spPr>
          <a:xfrm>
            <a:off x="65725" y="-19700"/>
            <a:ext cx="7717800" cy="3366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700"/>
              <a:buFont typeface="Arial"/>
              <a:buNone/>
            </a:pPr>
            <a:r>
              <a:rPr lang="en" sz="1700" b="1" i="0" u="none" strike="noStrike" cap="none">
                <a:solidFill>
                  <a:schemeClr val="dk1"/>
                </a:solidFill>
                <a:latin typeface="Questrial"/>
                <a:ea typeface="Questrial"/>
                <a:cs typeface="Questrial"/>
                <a:sym typeface="Questrial"/>
              </a:rPr>
              <a:t>Technical Infrastructure Needed to Support the Data Science Organization </a:t>
            </a:r>
            <a:endParaRPr sz="1500" i="0" u="none" strike="noStrike" cap="none">
              <a:solidFill>
                <a:srgbClr val="000000"/>
              </a:solidFill>
              <a:latin typeface="Questrial"/>
              <a:ea typeface="Questrial"/>
              <a:cs typeface="Questrial"/>
              <a:sym typeface="Questria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SBL">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342</TotalTime>
  <Words>1538</Words>
  <Application>Microsoft Macintosh PowerPoint</Application>
  <PresentationFormat>On-screen Show (16:9)</PresentationFormat>
  <Paragraphs>153</Paragraphs>
  <Slides>6</Slides>
  <Notes>6</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6</vt:i4>
      </vt:variant>
    </vt:vector>
  </HeadingPairs>
  <TitlesOfParts>
    <vt:vector size="13" baseType="lpstr">
      <vt:lpstr>Arial</vt:lpstr>
      <vt:lpstr>Helvetica Neue</vt:lpstr>
      <vt:lpstr>Raleway</vt:lpstr>
      <vt:lpstr>Questrial</vt:lpstr>
      <vt:lpstr>Lato</vt:lpstr>
      <vt:lpstr>Simple Light</vt:lpstr>
      <vt:lpstr>DSBL</vt:lpstr>
      <vt:lpstr>Data Strategy</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Final Project </dc:title>
  <cp:lastModifiedBy>Rahul Gupta (rahugup4)</cp:lastModifiedBy>
  <cp:revision>7</cp:revision>
  <dcterms:modified xsi:type="dcterms:W3CDTF">2023-10-13T16:03:28Z</dcterms:modified>
</cp:coreProperties>
</file>