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71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8"/>
  </p:normalViewPr>
  <p:slideViewPr>
    <p:cSldViewPr snapToGrid="0" snapToObjects="1">
      <p:cViewPr varScale="1">
        <p:scale>
          <a:sx n="99" d="100"/>
          <a:sy n="99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A7E-8C47-F8B6-0C35-9F3BD095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387357"/>
          </a:xfrm>
        </p:spPr>
        <p:txBody>
          <a:bodyPr/>
          <a:lstStyle/>
          <a:p>
            <a:r>
              <a:rPr lang="en-US" dirty="0"/>
              <a:t>		Lending Club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DEE1-75D8-4D7D-63F7-6E969523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71988"/>
            <a:ext cx="10058400" cy="260153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2" algn="ctr"/>
            <a:r>
              <a:rPr lang="en-US" dirty="0"/>
              <a:t>Rahul Gupta</a:t>
            </a:r>
          </a:p>
          <a:p>
            <a:pPr lvl="2" algn="ctr"/>
            <a:r>
              <a:rPr lang="en-US" dirty="0"/>
              <a:t>Kanhaiya Choudhary</a:t>
            </a:r>
          </a:p>
          <a:p>
            <a:pPr lvl="2" algn="ctr"/>
            <a:r>
              <a:rPr lang="en-IN" dirty="0"/>
              <a:t>ML C39 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4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FD9C-F6F8-0A00-5312-0E96BCE8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425"/>
            <a:ext cx="10058400" cy="6004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i="1" dirty="0"/>
          </a:p>
          <a:p>
            <a:r>
              <a:rPr lang="en-IN" sz="1800" i="1" dirty="0"/>
              <a:t>We see funded amount invested is positively correlated with both Charged off and Fully Paid.</a:t>
            </a:r>
          </a:p>
          <a:p>
            <a:r>
              <a:rPr lang="en-IN" sz="1800" i="1" dirty="0"/>
              <a:t>We see that Employees who have exp 10+, 0, 2 &amp; 3 years are likely to become Defaulters.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FE096318-495F-F809-6D67-2DDBC78D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76519"/>
            <a:ext cx="10680700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4599-EA09-A6AB-1F7F-2A19C628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21" y="296213"/>
            <a:ext cx="10167527" cy="6156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sz="1800" i="1" dirty="0"/>
              <a:t>We see annual income is positively correlated with both Charged off and Fully Paid.</a:t>
            </a:r>
            <a:endParaRPr lang="en-US" sz="1800" dirty="0"/>
          </a:p>
          <a:p>
            <a:r>
              <a:rPr lang="en-IN" sz="1800" i="1" dirty="0"/>
              <a:t>We also see if annual income is in range of 40001 to 60000 then chances of becoming defaulter is higher.</a:t>
            </a:r>
          </a:p>
          <a:p>
            <a:r>
              <a:rPr lang="en-IN" sz="1800" i="1" dirty="0"/>
              <a:t>Looking at the ratio of say charged off by Fully Paid say for 0-20000, has higher chances of becoming defaulter.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AB55C63-870C-E795-9F78-0ECA07A2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1" y="559873"/>
            <a:ext cx="10782300" cy="37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6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3D731F7-CD70-C48B-D6E6-0E130BF92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48" y="642021"/>
            <a:ext cx="9675304" cy="36724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954F22-6F21-9855-945B-9FF2498FABAE}"/>
              </a:ext>
            </a:extLst>
          </p:cNvPr>
          <p:cNvSpPr txBox="1"/>
          <p:nvPr/>
        </p:nvSpPr>
        <p:spPr>
          <a:xfrm>
            <a:off x="1481070" y="5275976"/>
            <a:ext cx="9452581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i="1" dirty="0"/>
              <a:t>We see interest rate is positively correlated with both Charged off and Fully Paid.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i="1" dirty="0"/>
              <a:t>We also see if interest rate rate is in range of 11% to 15% then chances of becoming defaulter is higher.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i="1" dirty="0"/>
              <a:t> But ratio wise 21-25 % </a:t>
            </a:r>
            <a:r>
              <a:rPr lang="en-IN" i="1" dirty="0" err="1"/>
              <a:t>inteset</a:t>
            </a:r>
            <a:r>
              <a:rPr lang="en-IN" i="1" dirty="0"/>
              <a:t> rate group has higher chances of becoming defaulter.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737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B81B-C81A-A85D-FFF7-4B4D4E12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15155"/>
            <a:ext cx="10058400" cy="56570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i="1" dirty="0"/>
          </a:p>
          <a:p>
            <a:r>
              <a:rPr lang="en-IN" i="1" dirty="0"/>
              <a:t>We see annual income is positively correlated with both Charged off and Fully Paid. </a:t>
            </a:r>
          </a:p>
          <a:p>
            <a:r>
              <a:rPr lang="en-IN" i="1" dirty="0"/>
              <a:t>We also see if annual income is in range of 40001 to 60000 then chances of becoming defaulter is higher.</a:t>
            </a:r>
            <a:r>
              <a:rPr lang="en-IN" dirty="0"/>
              <a:t> </a:t>
            </a:r>
            <a:endParaRPr lang="en-IN" i="1" dirty="0"/>
          </a:p>
          <a:p>
            <a:r>
              <a:rPr lang="en-IN" i="1" dirty="0"/>
              <a:t>Looking at the ratio of say charged off/ Fully Paid , say </a:t>
            </a:r>
            <a:r>
              <a:rPr lang="en-IN" i="1"/>
              <a:t>for the range 0-20000 has </a:t>
            </a:r>
            <a:r>
              <a:rPr lang="en-IN" i="1" dirty="0"/>
              <a:t>higher chances of becoming defaulter.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37EF6B1-DD3B-7DD7-C529-3772C552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15155"/>
            <a:ext cx="10744200" cy="39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A7E-8C47-F8B6-0C35-9F3BD09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DEE1-75D8-4D7D-63F7-6E969523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understand the </a:t>
            </a:r>
            <a:r>
              <a:rPr lang="en-IN" b="1" dirty="0"/>
              <a:t>driving factors (or driver variables) </a:t>
            </a:r>
            <a:r>
              <a:rPr lang="en-IN" dirty="0"/>
              <a:t>behind loan default, i.e. the variables which are strong indicators of default.  </a:t>
            </a:r>
          </a:p>
          <a:p>
            <a:r>
              <a:rPr lang="en-IN" dirty="0"/>
              <a:t>The company can utilise this knowledge for its portfolio and risk assessment.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2176-AFA9-A2DC-7AF4-8C164A6C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651340"/>
            <a:ext cx="10058400" cy="25208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Fully paid: </a:t>
            </a:r>
            <a:r>
              <a:rPr lang="en-US" dirty="0"/>
              <a:t>Applicant has fully paid the loan (the principal and the interest rate)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Current: </a:t>
            </a:r>
            <a:r>
              <a:rPr lang="en-US" dirty="0"/>
              <a:t>Applicant is in the process of paying the instalments, i.e. the tenure of the loan is not yet completed. These candidates are not labelled as 'defaulted'.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Charged-off: </a:t>
            </a:r>
            <a:r>
              <a:rPr lang="en-US" dirty="0"/>
              <a:t>Applicant has not paid the instalments in due time for a long period of time, i.e. he/she has defaulted on the loan </a:t>
            </a:r>
            <a:endParaRPr lang="en-IN" dirty="0"/>
          </a:p>
          <a:p>
            <a:endParaRPr lang="en-US" dirty="0"/>
          </a:p>
        </p:txBody>
      </p:sp>
      <p:pic>
        <p:nvPicPr>
          <p:cNvPr id="4" name="Content Placeholder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52238C-6D1A-A669-321C-DA36D4EDD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56" y="594078"/>
            <a:ext cx="8634040" cy="28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BD95-F5C2-7986-6101-ADF6DE43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4879"/>
          </a:xfrm>
        </p:spPr>
        <p:txBody>
          <a:bodyPr>
            <a:normAutofit/>
          </a:bodyPr>
          <a:lstStyle/>
          <a:p>
            <a:r>
              <a:rPr lang="en-US" sz="2400" dirty="0"/>
              <a:t>Problem Solving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CD5F-43F2-5507-5200-381CEE1A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9511"/>
            <a:ext cx="10058400" cy="4862689"/>
          </a:xfrm>
        </p:spPr>
        <p:txBody>
          <a:bodyPr>
            <a:normAutofit/>
          </a:bodyPr>
          <a:lstStyle/>
          <a:p>
            <a:r>
              <a:rPr lang="en-IN" sz="1800" dirty="0"/>
              <a:t>To understand how </a:t>
            </a:r>
            <a:r>
              <a:rPr lang="en-IN" sz="1800" b="1" dirty="0"/>
              <a:t>consumer attributes</a:t>
            </a:r>
            <a:r>
              <a:rPr lang="en-IN" sz="1800" dirty="0"/>
              <a:t> and </a:t>
            </a:r>
            <a:r>
              <a:rPr lang="en-IN" sz="1800" b="1" dirty="0"/>
              <a:t>loan attributes</a:t>
            </a:r>
            <a:r>
              <a:rPr lang="en-IN" sz="1800" dirty="0"/>
              <a:t> influence the tendency of default.</a:t>
            </a:r>
          </a:p>
          <a:p>
            <a:endParaRPr lang="en-IN" sz="1800" dirty="0"/>
          </a:p>
          <a:p>
            <a:r>
              <a:rPr lang="en-IN" sz="1800" dirty="0"/>
              <a:t>Using EDA for this analysis</a:t>
            </a:r>
          </a:p>
          <a:p>
            <a:endParaRPr lang="en-IN" sz="1800" dirty="0"/>
          </a:p>
          <a:p>
            <a:r>
              <a:rPr lang="en-IN" sz="1800" dirty="0"/>
              <a:t>Steps –</a:t>
            </a:r>
          </a:p>
          <a:p>
            <a:pPr lvl="1"/>
            <a:r>
              <a:rPr lang="en-IN" sz="1600" dirty="0"/>
              <a:t>Data Cleaning</a:t>
            </a:r>
          </a:p>
          <a:p>
            <a:pPr lvl="1"/>
            <a:r>
              <a:rPr lang="en-IN" sz="1600" dirty="0"/>
              <a:t>Data Understanding</a:t>
            </a:r>
          </a:p>
          <a:p>
            <a:pPr lvl="1"/>
            <a:r>
              <a:rPr lang="en-IN" sz="1600" dirty="0"/>
              <a:t>Univariate Analysis</a:t>
            </a:r>
          </a:p>
          <a:p>
            <a:pPr lvl="1"/>
            <a:r>
              <a:rPr lang="en-IN" sz="1600" dirty="0"/>
              <a:t>Segmented Univariate Analysis</a:t>
            </a:r>
          </a:p>
          <a:p>
            <a:pPr lvl="1"/>
            <a:r>
              <a:rPr lang="en-IN" sz="1600" dirty="0"/>
              <a:t>Bivariate Analysis</a:t>
            </a:r>
          </a:p>
          <a:p>
            <a:pPr lvl="1"/>
            <a:r>
              <a:rPr lang="en-IN" sz="1600" dirty="0"/>
              <a:t>Recommendation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28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3BB-126B-65D3-F4CB-00F44963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D724-3203-164E-643A-8A90EA2F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Check the percentage of missing values</a:t>
            </a:r>
          </a:p>
          <a:p>
            <a:pPr lvl="1"/>
            <a:r>
              <a:rPr lang="en-US" dirty="0"/>
              <a:t>Remove all those with very high missing percentage</a:t>
            </a:r>
          </a:p>
          <a:p>
            <a:pPr lvl="1"/>
            <a:r>
              <a:rPr lang="en-US" dirty="0"/>
              <a:t>For columns with less missing percentage: perform Imputations</a:t>
            </a:r>
          </a:p>
          <a:p>
            <a:pPr lvl="1"/>
            <a:r>
              <a:rPr lang="en-US" dirty="0"/>
              <a:t>Drop rows where the missing percentage is quite high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24C-ECA9-1801-3489-F9E9DCB1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6908"/>
            <a:ext cx="10058400" cy="9449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B5F-D315-9B4B-9E03-136DBA4A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objective is to identify predictors of default so that at the time of loan application, we can use those variables for approval/rejection of the loan.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r>
              <a:rPr lang="en-US" sz="1400" dirty="0"/>
              <a:t>There are broadly three types of variables –</a:t>
            </a:r>
          </a:p>
          <a:p>
            <a:pPr marL="1017270" lvl="2" indent="-285750"/>
            <a:r>
              <a:rPr lang="en-US" sz="1200" dirty="0"/>
              <a:t>those which are related to the applicant </a:t>
            </a:r>
          </a:p>
          <a:p>
            <a:pPr marL="1017270" lvl="2" indent="-285750"/>
            <a:r>
              <a:rPr lang="en-US" sz="1200" dirty="0"/>
              <a:t>Loan characteristics </a:t>
            </a:r>
          </a:p>
          <a:p>
            <a:pPr marL="1017270" lvl="2" indent="-285750"/>
            <a:r>
              <a:rPr lang="en-US" sz="1200" dirty="0"/>
              <a:t>Customer behavior variables</a:t>
            </a:r>
          </a:p>
          <a:p>
            <a:pPr lvl="1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Now, the customer behavior variables are not available at the time of loan application, and thus they cannot be used as predictors for credit approval.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510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9653-5F42-A5B6-D45F-C6A1F900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Process </a:t>
            </a:r>
          </a:p>
        </p:txBody>
      </p:sp>
      <p:pic>
        <p:nvPicPr>
          <p:cNvPr id="4" name="Picture 2" descr="Image result for exploratory data analysis">
            <a:extLst>
              <a:ext uri="{FF2B5EF4-FFF2-40B4-BE49-F238E27FC236}">
                <a16:creationId xmlns:a16="http://schemas.microsoft.com/office/drawing/2014/main" id="{A82347B5-19E5-F826-C302-838D26376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6" y="2305318"/>
            <a:ext cx="8474299" cy="329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7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55C2-A60A-6CBC-7ACC-99938D4A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31831"/>
            <a:ext cx="10058400" cy="2511380"/>
          </a:xfrm>
        </p:spPr>
        <p:txBody>
          <a:bodyPr/>
          <a:lstStyle/>
          <a:p>
            <a:r>
              <a:rPr lang="en-US" dirty="0"/>
              <a:t>				Analysis</a:t>
            </a:r>
          </a:p>
        </p:txBody>
      </p:sp>
    </p:spTree>
    <p:extLst>
      <p:ext uri="{BB962C8B-B14F-4D97-AF65-F5344CB8AC3E}">
        <p14:creationId xmlns:p14="http://schemas.microsoft.com/office/powerpoint/2010/main" val="425088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006D-5A23-5941-89F5-FE766DAF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9093"/>
            <a:ext cx="10058400" cy="586310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6"/>
            <a:r>
              <a:rPr lang="en-US" sz="1800" dirty="0"/>
              <a:t>Split of Fully Paid vs Charged Off (Defaulters)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9BA10-9CC3-477D-C9AE-F3187F89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46" y="685800"/>
            <a:ext cx="5067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2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{00BC6B9A-2C97-F54D-91DD-19225113B666}tf10001070_mac</Template>
  <TotalTime>125</TotalTime>
  <Words>515</Words>
  <Application>Microsoft Macintosh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  Lending Club Case Study</vt:lpstr>
      <vt:lpstr>Problem Statement</vt:lpstr>
      <vt:lpstr>PowerPoint Presentation</vt:lpstr>
      <vt:lpstr>Problem Solving Methodology</vt:lpstr>
      <vt:lpstr>Data Cleaning </vt:lpstr>
      <vt:lpstr>Data Analysis </vt:lpstr>
      <vt:lpstr>EDA Process </vt:lpstr>
      <vt:lpstr>  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Gupta (rahugup4)</dc:creator>
  <cp:lastModifiedBy>Rahul Gupta (rahugup4)</cp:lastModifiedBy>
  <cp:revision>4</cp:revision>
  <dcterms:created xsi:type="dcterms:W3CDTF">2022-05-06T10:40:34Z</dcterms:created>
  <dcterms:modified xsi:type="dcterms:W3CDTF">2022-05-06T12:46:01Z</dcterms:modified>
</cp:coreProperties>
</file>