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sldIdLst>
    <p:sldId id="256" r:id="rId2"/>
    <p:sldId id="257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8"/>
  </p:normalViewPr>
  <p:slideViewPr>
    <p:cSldViewPr snapToGrid="0" snapToObjects="1">
      <p:cViewPr varScale="1">
        <p:scale>
          <a:sx n="99" d="100"/>
          <a:sy n="99" d="100"/>
        </p:scale>
        <p:origin x="1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E5DE-6477-9344-ACAC-478FBDA20238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2E2516C-333A-964A-909A-28E2DADFE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9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E5DE-6477-9344-ACAC-478FBDA20238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516C-333A-964A-909A-28E2DADFE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8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E5DE-6477-9344-ACAC-478FBDA20238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516C-333A-964A-909A-28E2DADFE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5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E5DE-6477-9344-ACAC-478FBDA20238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516C-333A-964A-909A-28E2DADFE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3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ADEE5DE-6477-9344-ACAC-478FBDA20238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2E2516C-333A-964A-909A-28E2DADFE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4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E5DE-6477-9344-ACAC-478FBDA20238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516C-333A-964A-909A-28E2DADFE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8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E5DE-6477-9344-ACAC-478FBDA20238}" type="datetimeFigureOut">
              <a:rPr lang="en-US" smtClean="0"/>
              <a:t>5/6/22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516C-333A-964A-909A-28E2DADFEA8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8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E5DE-6477-9344-ACAC-478FBDA20238}" type="datetimeFigureOut">
              <a:rPr lang="en-US" smtClean="0"/>
              <a:t>5/6/22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516C-333A-964A-909A-28E2DADFEA8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4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E5DE-6477-9344-ACAC-478FBDA20238}" type="datetimeFigureOut">
              <a:rPr lang="en-US" smtClean="0"/>
              <a:t>5/6/22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516C-333A-964A-909A-28E2DADFE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7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E5DE-6477-9344-ACAC-478FBDA20238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516C-333A-964A-909A-28E2DADFE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62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E5DE-6477-9344-ACAC-478FBDA20238}" type="datetimeFigureOut">
              <a:rPr lang="en-US" smtClean="0"/>
              <a:t>5/6/22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516C-333A-964A-909A-28E2DADFE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56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ADEE5DE-6477-9344-ACAC-478FBDA20238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2E2516C-333A-964A-909A-28E2DADFE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3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72E3-45A2-7C71-2895-8BC8F4BBB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067" y="802298"/>
            <a:ext cx="10577689" cy="2082569"/>
          </a:xfrm>
        </p:spPr>
        <p:txBody>
          <a:bodyPr>
            <a:normAutofit/>
          </a:bodyPr>
          <a:lstStyle/>
          <a:p>
            <a:r>
              <a:rPr lang="en-US" sz="4800" dirty="0"/>
              <a:t>		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F675E-FA62-67E5-17DB-2E64C8471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8085" y="2359226"/>
            <a:ext cx="8555020" cy="1955196"/>
          </a:xfrm>
        </p:spPr>
        <p:txBody>
          <a:bodyPr>
            <a:noAutofit/>
          </a:bodyPr>
          <a:lstStyle/>
          <a:p>
            <a:endParaRPr lang="en-US" sz="1200" dirty="0"/>
          </a:p>
          <a:p>
            <a:r>
              <a:rPr lang="en-US" sz="1200" dirty="0"/>
              <a:t>Rahul Gupta</a:t>
            </a:r>
          </a:p>
          <a:p>
            <a:r>
              <a:rPr lang="en-US" sz="1200" dirty="0"/>
              <a:t>Kanhaiya Choudhary</a:t>
            </a:r>
          </a:p>
          <a:p>
            <a:r>
              <a:rPr lang="en-IN" sz="1200" dirty="0"/>
              <a:t>ML C39 Batch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84827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8FD9C-F6F8-0A00-5312-0E96BCE81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7425"/>
            <a:ext cx="10058400" cy="60047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i="1" dirty="0"/>
          </a:p>
          <a:p>
            <a:r>
              <a:rPr lang="en-IN" i="1" dirty="0"/>
              <a:t>We see funded amount invested is positively correlated with both Charged off and Fully Paid.</a:t>
            </a:r>
          </a:p>
          <a:p>
            <a:r>
              <a:rPr lang="en-IN" i="1" dirty="0"/>
              <a:t>We see that Employees who have exp 10+, 0, 2 &amp; 3 years are likely to become Defaulters.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FE096318-495F-F809-6D67-2DDBC78DB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476519"/>
            <a:ext cx="10680700" cy="403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9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B705-992C-522F-78E6-9CA6FCCCD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C4599-EA09-A6AB-1F7F-2A19C6287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6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EAA7E-8C47-F8B6-0C35-9F3BD095B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DDEE1-75D8-4D7D-63F7-6E9695238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understand the </a:t>
            </a:r>
            <a:r>
              <a:rPr lang="en-IN" b="1" dirty="0"/>
              <a:t>driving factors (or driver variables) </a:t>
            </a:r>
            <a:r>
              <a:rPr lang="en-IN" dirty="0"/>
              <a:t>behind loan default, i.e. the variables which are strong indicators of default.  </a:t>
            </a:r>
          </a:p>
          <a:p>
            <a:r>
              <a:rPr lang="en-IN" dirty="0"/>
              <a:t>The company can utilise this knowledge for its portfolio and risk assessment.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2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02176-AFA9-A2DC-7AF4-8C164A6C8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651340"/>
            <a:ext cx="10058400" cy="252086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Fully paid: </a:t>
            </a:r>
            <a:r>
              <a:rPr lang="en-US" dirty="0"/>
              <a:t>Applicant has fully paid the loan (the principal and the interest rate)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Current: </a:t>
            </a:r>
            <a:r>
              <a:rPr lang="en-US" dirty="0"/>
              <a:t>Applicant is in the process of paying the instalments, i.e. the tenure of the loan is not yet completed. These candidates are not labelled as 'defaulted'.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Charged-off: </a:t>
            </a:r>
            <a:r>
              <a:rPr lang="en-US" dirty="0"/>
              <a:t>Applicant has not paid the instalments in due time for a long period of time, i.e. he/she has defaulted on the loan </a:t>
            </a:r>
            <a:endParaRPr lang="en-IN" dirty="0"/>
          </a:p>
          <a:p>
            <a:endParaRPr lang="en-US" dirty="0"/>
          </a:p>
        </p:txBody>
      </p:sp>
      <p:pic>
        <p:nvPicPr>
          <p:cNvPr id="4" name="Content Placeholder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552238C-6D1A-A669-321C-DA36D4EDD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056" y="594078"/>
            <a:ext cx="8634040" cy="283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0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3BD95-F5C2-7986-6101-ADF6DE436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24879"/>
          </a:xfrm>
        </p:spPr>
        <p:txBody>
          <a:bodyPr>
            <a:normAutofit/>
          </a:bodyPr>
          <a:lstStyle/>
          <a:p>
            <a:r>
              <a:rPr lang="en-US" sz="2400" dirty="0"/>
              <a:t>Problem Solving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BCD5F-43F2-5507-5200-381CEE1A4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09511"/>
            <a:ext cx="10058400" cy="4862689"/>
          </a:xfrm>
        </p:spPr>
        <p:txBody>
          <a:bodyPr>
            <a:normAutofit/>
          </a:bodyPr>
          <a:lstStyle/>
          <a:p>
            <a:r>
              <a:rPr lang="en-IN" sz="1800" dirty="0"/>
              <a:t>To understand how </a:t>
            </a:r>
            <a:r>
              <a:rPr lang="en-IN" sz="1800" b="1" dirty="0"/>
              <a:t>consumer attributes</a:t>
            </a:r>
            <a:r>
              <a:rPr lang="en-IN" sz="1800" dirty="0"/>
              <a:t> and </a:t>
            </a:r>
            <a:r>
              <a:rPr lang="en-IN" sz="1800" b="1" dirty="0"/>
              <a:t>loan attributes</a:t>
            </a:r>
            <a:r>
              <a:rPr lang="en-IN" sz="1800" dirty="0"/>
              <a:t> influence the tendency of default.</a:t>
            </a:r>
          </a:p>
          <a:p>
            <a:endParaRPr lang="en-IN" sz="1800" dirty="0"/>
          </a:p>
          <a:p>
            <a:r>
              <a:rPr lang="en-IN" sz="1800" dirty="0"/>
              <a:t>Using EDA for this analysis</a:t>
            </a:r>
          </a:p>
          <a:p>
            <a:endParaRPr lang="en-IN" sz="1800" dirty="0"/>
          </a:p>
          <a:p>
            <a:r>
              <a:rPr lang="en-IN" sz="1800" dirty="0"/>
              <a:t>Steps –</a:t>
            </a:r>
          </a:p>
          <a:p>
            <a:pPr lvl="1"/>
            <a:r>
              <a:rPr lang="en-IN" sz="1600" dirty="0"/>
              <a:t>Data Cleaning</a:t>
            </a:r>
          </a:p>
          <a:p>
            <a:pPr lvl="1"/>
            <a:r>
              <a:rPr lang="en-IN" sz="1600" dirty="0"/>
              <a:t>Data Understanding</a:t>
            </a:r>
          </a:p>
          <a:p>
            <a:pPr lvl="1"/>
            <a:r>
              <a:rPr lang="en-IN" sz="1600" dirty="0"/>
              <a:t>Univariate Analysis</a:t>
            </a:r>
          </a:p>
          <a:p>
            <a:pPr lvl="1"/>
            <a:r>
              <a:rPr lang="en-IN" sz="1600" dirty="0"/>
              <a:t>Segmented Univariate Analysis</a:t>
            </a:r>
          </a:p>
          <a:p>
            <a:pPr lvl="1"/>
            <a:r>
              <a:rPr lang="en-IN" sz="1600" dirty="0"/>
              <a:t>Bivariate Analysis</a:t>
            </a:r>
          </a:p>
          <a:p>
            <a:pPr lvl="1"/>
            <a:r>
              <a:rPr lang="en-IN" sz="1600" dirty="0"/>
              <a:t>Recommendation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289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93BB-126B-65D3-F4CB-00F44963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D724-3203-164E-643A-8A90EA2FE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Check the percentage of missing values</a:t>
            </a:r>
          </a:p>
          <a:p>
            <a:pPr lvl="1"/>
            <a:r>
              <a:rPr lang="en-US" dirty="0"/>
              <a:t>Remove all those with very high missing percentage</a:t>
            </a:r>
          </a:p>
          <a:p>
            <a:pPr lvl="1"/>
            <a:r>
              <a:rPr lang="en-US" dirty="0"/>
              <a:t>For columns with less missing percentage: perform Imputations</a:t>
            </a:r>
          </a:p>
          <a:p>
            <a:pPr lvl="1"/>
            <a:r>
              <a:rPr lang="en-US" dirty="0"/>
              <a:t>Drop rows where the missing percentage is quite high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37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624C-ECA9-1801-3489-F9E9DCB14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86908"/>
            <a:ext cx="10058400" cy="94492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Analysis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3AB5F-D315-9B4B-9E03-136DBA4AC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objective is to identify predictors of default so that at the time of loan application, we can use those variables for approval/rejection of the loan.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1"/>
            <a:r>
              <a:rPr lang="en-US" sz="1400" dirty="0"/>
              <a:t>There are broadly three types of variables –</a:t>
            </a:r>
          </a:p>
          <a:p>
            <a:pPr marL="1017270" lvl="2" indent="-285750"/>
            <a:r>
              <a:rPr lang="en-US" sz="1200" dirty="0"/>
              <a:t>those which are related to the applicant </a:t>
            </a:r>
          </a:p>
          <a:p>
            <a:pPr marL="1017270" lvl="2" indent="-285750"/>
            <a:r>
              <a:rPr lang="en-US" sz="1200" dirty="0"/>
              <a:t>Loan characteristics </a:t>
            </a:r>
          </a:p>
          <a:p>
            <a:pPr marL="1017270" lvl="2" indent="-285750"/>
            <a:r>
              <a:rPr lang="en-US" sz="1200" dirty="0"/>
              <a:t>Customer behavior variables</a:t>
            </a:r>
          </a:p>
          <a:p>
            <a:pPr lvl="1" indent="0">
              <a:buNone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Now, the customer behavior variables are not available at the time of loan application, and thus they cannot be used as predictors for credit approval.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95105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49653-5F42-A5B6-D45F-C6A1F900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Process </a:t>
            </a:r>
          </a:p>
        </p:txBody>
      </p:sp>
      <p:pic>
        <p:nvPicPr>
          <p:cNvPr id="4" name="Picture 2" descr="Image result for exploratory data analysis">
            <a:extLst>
              <a:ext uri="{FF2B5EF4-FFF2-40B4-BE49-F238E27FC236}">
                <a16:creationId xmlns:a16="http://schemas.microsoft.com/office/drawing/2014/main" id="{A82347B5-19E5-F826-C302-838D263768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586" y="2305318"/>
            <a:ext cx="8474299" cy="329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57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55C2-A60A-6CBC-7ACC-99938D4AE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31831"/>
            <a:ext cx="10058400" cy="2511380"/>
          </a:xfrm>
        </p:spPr>
        <p:txBody>
          <a:bodyPr/>
          <a:lstStyle/>
          <a:p>
            <a:r>
              <a:rPr lang="en-US" dirty="0"/>
              <a:t>				Analysis</a:t>
            </a:r>
          </a:p>
        </p:txBody>
      </p:sp>
    </p:spTree>
    <p:extLst>
      <p:ext uri="{BB962C8B-B14F-4D97-AF65-F5344CB8AC3E}">
        <p14:creationId xmlns:p14="http://schemas.microsoft.com/office/powerpoint/2010/main" val="4250882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D006D-5A23-5941-89F5-FE766DAFB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09093"/>
            <a:ext cx="10058400" cy="586310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6"/>
            <a:r>
              <a:rPr lang="en-US" dirty="0"/>
              <a:t>Split of Fully Paid vs Charged Off (Defaulters)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79BA10-9CC3-477D-C9AE-F3187F89E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646" y="685800"/>
            <a:ext cx="50673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22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{00BC6B9A-2C97-F54D-91DD-19225113B666}tf10001070_mac</Template>
  <TotalTime>39</TotalTime>
  <Words>342</Words>
  <Application>Microsoft Macintosh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  Lending Club Case Study</vt:lpstr>
      <vt:lpstr>Problem Statement</vt:lpstr>
      <vt:lpstr>PowerPoint Presentation</vt:lpstr>
      <vt:lpstr>Problem Solving Methodology</vt:lpstr>
      <vt:lpstr>Data Cleaning </vt:lpstr>
      <vt:lpstr>Data Analysis </vt:lpstr>
      <vt:lpstr>EDA Process </vt:lpstr>
      <vt:lpstr>    Analysis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Gupta (rahugup4)</dc:creator>
  <cp:lastModifiedBy>Rahul Gupta (rahugup4)</cp:lastModifiedBy>
  <cp:revision>2</cp:revision>
  <dcterms:created xsi:type="dcterms:W3CDTF">2022-05-06T10:40:34Z</dcterms:created>
  <dcterms:modified xsi:type="dcterms:W3CDTF">2022-05-06T11:19:35Z</dcterms:modified>
</cp:coreProperties>
</file>