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2" r:id="rId2"/>
    <p:sldId id="257" r:id="rId3"/>
    <p:sldId id="267" r:id="rId4"/>
    <p:sldId id="259" r:id="rId5"/>
    <p:sldId id="279" r:id="rId6"/>
    <p:sldId id="280" r:id="rId7"/>
    <p:sldId id="260" r:id="rId8"/>
    <p:sldId id="261" r:id="rId9"/>
    <p:sldId id="263" r:id="rId10"/>
    <p:sldId id="264" r:id="rId11"/>
    <p:sldId id="281" r:id="rId12"/>
    <p:sldId id="265" r:id="rId13"/>
    <p:sldId id="274" r:id="rId14"/>
    <p:sldId id="273" r:id="rId15"/>
    <p:sldId id="275" r:id="rId16"/>
    <p:sldId id="277" r:id="rId17"/>
    <p:sldId id="268" r:id="rId18"/>
    <p:sldId id="269" r:id="rId19"/>
    <p:sldId id="276" r:id="rId20"/>
    <p:sldId id="278"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FE56137-72EB-4760-A258-9972687237CB}" type="datetimeFigureOut">
              <a:rPr lang="en-IN" smtClean="0"/>
              <a:t>10-03-2024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AA654EA-F064-4F02-BAEE-9770E3AD2BCE}" type="slidenum">
              <a:rPr lang="en-IN" smtClean="0"/>
              <a:t>‹#›</a:t>
            </a:fld>
            <a:endParaRPr lang="en-IN"/>
          </a:p>
        </p:txBody>
      </p:sp>
    </p:spTree>
    <p:extLst>
      <p:ext uri="{BB962C8B-B14F-4D97-AF65-F5344CB8AC3E}">
        <p14:creationId xmlns:p14="http://schemas.microsoft.com/office/powerpoint/2010/main" val="1760720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56137-72EB-4760-A258-9972687237C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654EA-F064-4F02-BAEE-9770E3AD2BCE}" type="slidenum">
              <a:rPr lang="en-IN" smtClean="0"/>
              <a:t>‹#›</a:t>
            </a:fld>
            <a:endParaRPr lang="en-IN"/>
          </a:p>
        </p:txBody>
      </p:sp>
    </p:spTree>
    <p:extLst>
      <p:ext uri="{BB962C8B-B14F-4D97-AF65-F5344CB8AC3E}">
        <p14:creationId xmlns:p14="http://schemas.microsoft.com/office/powerpoint/2010/main" val="36344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FE56137-72EB-4760-A258-9972687237CB}" type="datetimeFigureOut">
              <a:rPr lang="en-IN" smtClean="0"/>
              <a:t>10-03-2024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AA654EA-F064-4F02-BAEE-9770E3AD2BCE}" type="slidenum">
              <a:rPr lang="en-IN" smtClean="0"/>
              <a:t>‹#›</a:t>
            </a:fld>
            <a:endParaRPr lang="en-IN"/>
          </a:p>
        </p:txBody>
      </p:sp>
    </p:spTree>
    <p:extLst>
      <p:ext uri="{BB962C8B-B14F-4D97-AF65-F5344CB8AC3E}">
        <p14:creationId xmlns:p14="http://schemas.microsoft.com/office/powerpoint/2010/main" val="285561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56137-72EB-4760-A258-9972687237C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EAA654EA-F064-4F02-BAEE-9770E3AD2BCE}" type="slidenum">
              <a:rPr lang="en-IN" smtClean="0"/>
              <a:t>‹#›</a:t>
            </a:fld>
            <a:endParaRPr lang="en-IN"/>
          </a:p>
        </p:txBody>
      </p:sp>
    </p:spTree>
    <p:extLst>
      <p:ext uri="{BB962C8B-B14F-4D97-AF65-F5344CB8AC3E}">
        <p14:creationId xmlns:p14="http://schemas.microsoft.com/office/powerpoint/2010/main" val="23789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FE56137-72EB-4760-A258-9972687237CB}" type="datetimeFigureOut">
              <a:rPr lang="en-IN" smtClean="0"/>
              <a:t>10-03-2024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AA654EA-F064-4F02-BAEE-9770E3AD2BCE}" type="slidenum">
              <a:rPr lang="en-IN" smtClean="0"/>
              <a:t>‹#›</a:t>
            </a:fld>
            <a:endParaRPr lang="en-IN"/>
          </a:p>
        </p:txBody>
      </p:sp>
    </p:spTree>
    <p:extLst>
      <p:ext uri="{BB962C8B-B14F-4D97-AF65-F5344CB8AC3E}">
        <p14:creationId xmlns:p14="http://schemas.microsoft.com/office/powerpoint/2010/main" val="307648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E56137-72EB-4760-A258-9972687237C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654EA-F064-4F02-BAEE-9770E3AD2BCE}" type="slidenum">
              <a:rPr lang="en-IN" smtClean="0"/>
              <a:t>‹#›</a:t>
            </a:fld>
            <a:endParaRPr lang="en-IN"/>
          </a:p>
        </p:txBody>
      </p:sp>
    </p:spTree>
    <p:extLst>
      <p:ext uri="{BB962C8B-B14F-4D97-AF65-F5344CB8AC3E}">
        <p14:creationId xmlns:p14="http://schemas.microsoft.com/office/powerpoint/2010/main" val="372595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E56137-72EB-4760-A258-9972687237CB}"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654EA-F064-4F02-BAEE-9770E3AD2BCE}" type="slidenum">
              <a:rPr lang="en-IN" smtClean="0"/>
              <a:t>‹#›</a:t>
            </a:fld>
            <a:endParaRPr lang="en-IN"/>
          </a:p>
        </p:txBody>
      </p:sp>
    </p:spTree>
    <p:extLst>
      <p:ext uri="{BB962C8B-B14F-4D97-AF65-F5344CB8AC3E}">
        <p14:creationId xmlns:p14="http://schemas.microsoft.com/office/powerpoint/2010/main" val="367030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56137-72EB-4760-A258-9972687237CB}"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654EA-F064-4F02-BAEE-9770E3AD2BCE}" type="slidenum">
              <a:rPr lang="en-IN" smtClean="0"/>
              <a:t>‹#›</a:t>
            </a:fld>
            <a:endParaRPr lang="en-IN"/>
          </a:p>
        </p:txBody>
      </p:sp>
    </p:spTree>
    <p:extLst>
      <p:ext uri="{BB962C8B-B14F-4D97-AF65-F5344CB8AC3E}">
        <p14:creationId xmlns:p14="http://schemas.microsoft.com/office/powerpoint/2010/main" val="382913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56137-72EB-4760-A258-9972687237CB}" type="datetimeFigureOut">
              <a:rPr lang="en-IN" smtClean="0"/>
              <a:t>10-03-2024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A654EA-F064-4F02-BAEE-9770E3AD2BCE}" type="slidenum">
              <a:rPr lang="en-IN" smtClean="0"/>
              <a:t>‹#›</a:t>
            </a:fld>
            <a:endParaRPr lang="en-IN"/>
          </a:p>
        </p:txBody>
      </p:sp>
    </p:spTree>
    <p:extLst>
      <p:ext uri="{BB962C8B-B14F-4D97-AF65-F5344CB8AC3E}">
        <p14:creationId xmlns:p14="http://schemas.microsoft.com/office/powerpoint/2010/main" val="86108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FE56137-72EB-4760-A258-9972687237CB}" type="datetimeFigureOut">
              <a:rPr lang="en-IN" smtClean="0"/>
              <a:t>10-03-2024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AA654EA-F064-4F02-BAEE-9770E3AD2BCE}" type="slidenum">
              <a:rPr lang="en-IN" smtClean="0"/>
              <a:t>‹#›</a:t>
            </a:fld>
            <a:endParaRPr lang="en-IN"/>
          </a:p>
        </p:txBody>
      </p:sp>
    </p:spTree>
    <p:extLst>
      <p:ext uri="{BB962C8B-B14F-4D97-AF65-F5344CB8AC3E}">
        <p14:creationId xmlns:p14="http://schemas.microsoft.com/office/powerpoint/2010/main" val="175425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E56137-72EB-4760-A258-9972687237C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654EA-F064-4F02-BAEE-9770E3AD2BCE}" type="slidenum">
              <a:rPr lang="en-IN" smtClean="0"/>
              <a:t>‹#›</a:t>
            </a:fld>
            <a:endParaRPr lang="en-IN"/>
          </a:p>
        </p:txBody>
      </p:sp>
    </p:spTree>
    <p:extLst>
      <p:ext uri="{BB962C8B-B14F-4D97-AF65-F5344CB8AC3E}">
        <p14:creationId xmlns:p14="http://schemas.microsoft.com/office/powerpoint/2010/main" val="108518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FE56137-72EB-4760-A258-9972687237CB}" type="datetimeFigureOut">
              <a:rPr lang="en-IN" smtClean="0"/>
              <a:t>10-03-2024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AA654EA-F064-4F02-BAEE-9770E3AD2BC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487852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DD4FFC-C91D-495D-E7CB-E713C9750825}"/>
              </a:ext>
            </a:extLst>
          </p:cNvPr>
          <p:cNvSpPr txBox="1"/>
          <p:nvPr/>
        </p:nvSpPr>
        <p:spPr>
          <a:xfrm>
            <a:off x="1066800" y="1206500"/>
            <a:ext cx="10909300" cy="1446550"/>
          </a:xfrm>
          <a:prstGeom prst="rect">
            <a:avLst/>
          </a:prstGeom>
          <a:noFill/>
        </p:spPr>
        <p:txBody>
          <a:bodyPr wrap="square">
            <a:spAutoFit/>
          </a:bodyPr>
          <a:lstStyle/>
          <a:p>
            <a:r>
              <a:rPr lang="en-US" sz="4400" dirty="0"/>
              <a:t>Adversarial Graph Embeddings for Fair Influence Maximization over Social Networks</a:t>
            </a:r>
            <a:endParaRPr lang="en-IN" sz="3200" dirty="0"/>
          </a:p>
        </p:txBody>
      </p:sp>
      <p:sp>
        <p:nvSpPr>
          <p:cNvPr id="4" name="TextBox 3">
            <a:extLst>
              <a:ext uri="{FF2B5EF4-FFF2-40B4-BE49-F238E27FC236}">
                <a16:creationId xmlns:a16="http://schemas.microsoft.com/office/drawing/2014/main" id="{DE44B2BC-0984-51F6-4B70-CDA23776E567}"/>
              </a:ext>
            </a:extLst>
          </p:cNvPr>
          <p:cNvSpPr txBox="1"/>
          <p:nvPr/>
        </p:nvSpPr>
        <p:spPr>
          <a:xfrm>
            <a:off x="659387" y="3941716"/>
            <a:ext cx="4457700" cy="1077218"/>
          </a:xfrm>
          <a:prstGeom prst="rect">
            <a:avLst/>
          </a:prstGeom>
          <a:noFill/>
        </p:spPr>
        <p:txBody>
          <a:bodyPr wrap="square" rtlCol="0">
            <a:spAutoFit/>
          </a:bodyPr>
          <a:lstStyle/>
          <a:p>
            <a:r>
              <a:rPr lang="en-IN" sz="3200" dirty="0"/>
              <a:t>Mentor:</a:t>
            </a:r>
          </a:p>
          <a:p>
            <a:r>
              <a:rPr lang="en-IN" sz="3200" dirty="0"/>
              <a:t>Mrs. B.S.S. Monica</a:t>
            </a:r>
          </a:p>
        </p:txBody>
      </p:sp>
      <p:sp>
        <p:nvSpPr>
          <p:cNvPr id="7" name="TextBox 6">
            <a:extLst>
              <a:ext uri="{FF2B5EF4-FFF2-40B4-BE49-F238E27FC236}">
                <a16:creationId xmlns:a16="http://schemas.microsoft.com/office/drawing/2014/main" id="{4938451B-30B7-2FAD-3F85-A4E55A3C9301}"/>
              </a:ext>
            </a:extLst>
          </p:cNvPr>
          <p:cNvSpPr txBox="1"/>
          <p:nvPr/>
        </p:nvSpPr>
        <p:spPr>
          <a:xfrm>
            <a:off x="7316214" y="3695495"/>
            <a:ext cx="4051301" cy="1569660"/>
          </a:xfrm>
          <a:prstGeom prst="rect">
            <a:avLst/>
          </a:prstGeom>
          <a:noFill/>
        </p:spPr>
        <p:txBody>
          <a:bodyPr wrap="square" rtlCol="0">
            <a:spAutoFit/>
          </a:bodyPr>
          <a:lstStyle/>
          <a:p>
            <a:r>
              <a:rPr lang="en-IN" sz="2400" dirty="0"/>
              <a:t>			Team:</a:t>
            </a:r>
          </a:p>
          <a:p>
            <a:r>
              <a:rPr lang="en-IN" sz="2400" dirty="0"/>
              <a:t>Mr. Vikas				420233</a:t>
            </a:r>
          </a:p>
          <a:p>
            <a:r>
              <a:rPr lang="en-IN" sz="2400" dirty="0"/>
              <a:t>Mr. Krishna Sandeep	420247</a:t>
            </a:r>
          </a:p>
          <a:p>
            <a:r>
              <a:rPr lang="en-IN" sz="2400" dirty="0"/>
              <a:t>Mr. M. Rahul 			420206</a:t>
            </a:r>
          </a:p>
        </p:txBody>
      </p:sp>
    </p:spTree>
    <p:extLst>
      <p:ext uri="{BB962C8B-B14F-4D97-AF65-F5344CB8AC3E}">
        <p14:creationId xmlns:p14="http://schemas.microsoft.com/office/powerpoint/2010/main" val="246875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00C9F-CC36-CE03-787D-AA16E86DE106}"/>
              </a:ext>
            </a:extLst>
          </p:cNvPr>
          <p:cNvSpPr>
            <a:spLocks noGrp="1"/>
          </p:cNvSpPr>
          <p:nvPr>
            <p:ph idx="1"/>
          </p:nvPr>
        </p:nvSpPr>
        <p:spPr>
          <a:xfrm>
            <a:off x="381000" y="1663700"/>
            <a:ext cx="11696700" cy="5283200"/>
          </a:xfrm>
        </p:spPr>
        <p:txBody>
          <a:bodyPr>
            <a:normAutofit/>
          </a:bodyPr>
          <a:lstStyle/>
          <a:p>
            <a:r>
              <a:rPr lang="en-US" dirty="0"/>
              <a:t>We train the embedder and the discriminator with the following coupled loss functions: </a:t>
            </a:r>
          </a:p>
          <a:p>
            <a:pPr marL="0" indent="0">
              <a:buNone/>
            </a:pPr>
            <a:endParaRPr lang="en-US" dirty="0"/>
          </a:p>
          <a:p>
            <a:pPr marL="0" indent="0">
              <a:buNone/>
            </a:pPr>
            <a:r>
              <a:rPr lang="en-US" dirty="0"/>
              <a:t>	</a:t>
            </a:r>
          </a:p>
          <a:p>
            <a:pPr marL="0" indent="0">
              <a:buNone/>
            </a:pPr>
            <a:r>
              <a:rPr lang="en-US" dirty="0"/>
              <a:t>Where</a:t>
            </a:r>
          </a:p>
          <a:p>
            <a:r>
              <a:rPr lang="en-US" dirty="0"/>
              <a:t>X</a:t>
            </a:r>
            <a:r>
              <a:rPr lang="en-US" baseline="-25000" dirty="0"/>
              <a:t>A</a:t>
            </a:r>
            <a:r>
              <a:rPr lang="en-US" dirty="0"/>
              <a:t> , X</a:t>
            </a:r>
            <a:r>
              <a:rPr lang="en-US" baseline="-25000" dirty="0"/>
              <a:t>B</a:t>
            </a:r>
            <a:r>
              <a:rPr lang="en-US" dirty="0"/>
              <a:t> refer to the vector representation of nodes in communities A, B.</a:t>
            </a:r>
          </a:p>
          <a:p>
            <a:r>
              <a:rPr lang="en-US" dirty="0"/>
              <a:t>Z</a:t>
            </a:r>
            <a:r>
              <a:rPr lang="en-US" baseline="-25000" dirty="0"/>
              <a:t>A</a:t>
            </a:r>
            <a:r>
              <a:rPr lang="en-US" dirty="0"/>
              <a:t>, Z</a:t>
            </a:r>
            <a:r>
              <a:rPr lang="en-US" baseline="-25000" dirty="0"/>
              <a:t>B</a:t>
            </a:r>
            <a:r>
              <a:rPr lang="en-US" dirty="0"/>
              <a:t> are their corresponding vector representation in the embedding space.</a:t>
            </a:r>
          </a:p>
          <a:p>
            <a:r>
              <a:rPr lang="en-US" dirty="0"/>
              <a:t>E and L</a:t>
            </a:r>
            <a:r>
              <a:rPr lang="en-US" baseline="-25000" dirty="0"/>
              <a:t>E</a:t>
            </a:r>
            <a:r>
              <a:rPr lang="en-US" dirty="0"/>
              <a:t> represent the embedder function and its relative loss function.</a:t>
            </a:r>
          </a:p>
          <a:p>
            <a:r>
              <a:rPr lang="en-US" dirty="0" err="1"/>
              <a:t>L</a:t>
            </a:r>
            <a:r>
              <a:rPr lang="en-US" baseline="-25000" dirty="0" err="1"/>
              <a:t>recon</a:t>
            </a:r>
            <a:r>
              <a:rPr lang="en-US" dirty="0"/>
              <a:t> denotes the reconstruction loss of a standard autoencoder.</a:t>
            </a:r>
          </a:p>
          <a:p>
            <a:r>
              <a:rPr lang="en-US" dirty="0"/>
              <a:t>Similarly, D and L</a:t>
            </a:r>
            <a:r>
              <a:rPr lang="en-US" baseline="-25000" dirty="0"/>
              <a:t>D</a:t>
            </a:r>
            <a:r>
              <a:rPr lang="en-US" dirty="0"/>
              <a:t> refer to the discriminator function and its loss.</a:t>
            </a:r>
          </a:p>
          <a:p>
            <a:r>
              <a:rPr lang="en-US" dirty="0"/>
              <a:t>The discriminator function computes the distance between the distribution of the given embeddings with the initial distribution of the embeddings of nodes of community A.</a:t>
            </a:r>
            <a:endParaRPr lang="en-IN" dirty="0"/>
          </a:p>
        </p:txBody>
      </p:sp>
      <p:pic>
        <p:nvPicPr>
          <p:cNvPr id="5" name="Picture 4">
            <a:extLst>
              <a:ext uri="{FF2B5EF4-FFF2-40B4-BE49-F238E27FC236}">
                <a16:creationId xmlns:a16="http://schemas.microsoft.com/office/drawing/2014/main" id="{C9042E8D-D362-E647-3947-06730B9AE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270" y="2541006"/>
            <a:ext cx="7025730" cy="887994"/>
          </a:xfrm>
          <a:prstGeom prst="rect">
            <a:avLst/>
          </a:prstGeom>
        </p:spPr>
      </p:pic>
      <p:sp>
        <p:nvSpPr>
          <p:cNvPr id="6" name="TextBox 5">
            <a:extLst>
              <a:ext uri="{FF2B5EF4-FFF2-40B4-BE49-F238E27FC236}">
                <a16:creationId xmlns:a16="http://schemas.microsoft.com/office/drawing/2014/main" id="{8E432332-F136-D7C1-5EEF-1440F8CE63DC}"/>
              </a:ext>
            </a:extLst>
          </p:cNvPr>
          <p:cNvSpPr txBox="1"/>
          <p:nvPr/>
        </p:nvSpPr>
        <p:spPr>
          <a:xfrm>
            <a:off x="495300" y="1078925"/>
            <a:ext cx="9931400" cy="584775"/>
          </a:xfrm>
          <a:prstGeom prst="rect">
            <a:avLst/>
          </a:prstGeom>
          <a:noFill/>
        </p:spPr>
        <p:txBody>
          <a:bodyPr wrap="square" rtlCol="0">
            <a:spAutoFit/>
          </a:bodyPr>
          <a:lstStyle/>
          <a:p>
            <a:r>
              <a:rPr lang="en-IN" sz="3200" cap="all" dirty="0">
                <a:solidFill>
                  <a:schemeClr val="bg1"/>
                </a:solidFill>
                <a:latin typeface="+mj-lt"/>
                <a:ea typeface="+mj-ea"/>
                <a:cs typeface="+mj-cs"/>
              </a:rPr>
              <a:t>Loss function of adversarial network</a:t>
            </a:r>
          </a:p>
        </p:txBody>
      </p:sp>
    </p:spTree>
    <p:extLst>
      <p:ext uri="{BB962C8B-B14F-4D97-AF65-F5344CB8AC3E}">
        <p14:creationId xmlns:p14="http://schemas.microsoft.com/office/powerpoint/2010/main" val="426790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8948-EFD6-8492-4280-C296C3B306B1}"/>
              </a:ext>
            </a:extLst>
          </p:cNvPr>
          <p:cNvSpPr>
            <a:spLocks noGrp="1"/>
          </p:cNvSpPr>
          <p:nvPr>
            <p:ph type="title"/>
          </p:nvPr>
        </p:nvSpPr>
        <p:spPr/>
        <p:txBody>
          <a:bodyPr/>
          <a:lstStyle/>
          <a:p>
            <a:r>
              <a:rPr lang="en-IN" dirty="0"/>
              <a:t>Multiple attributes</a:t>
            </a:r>
          </a:p>
        </p:txBody>
      </p:sp>
      <p:sp>
        <p:nvSpPr>
          <p:cNvPr id="3" name="Content Placeholder 2">
            <a:extLst>
              <a:ext uri="{FF2B5EF4-FFF2-40B4-BE49-F238E27FC236}">
                <a16:creationId xmlns:a16="http://schemas.microsoft.com/office/drawing/2014/main" id="{D927BDA6-5A34-E955-140D-B8BC3840A06A}"/>
              </a:ext>
            </a:extLst>
          </p:cNvPr>
          <p:cNvSpPr>
            <a:spLocks noGrp="1"/>
          </p:cNvSpPr>
          <p:nvPr>
            <p:ph idx="1"/>
          </p:nvPr>
        </p:nvSpPr>
        <p:spPr>
          <a:xfrm>
            <a:off x="491613" y="2055943"/>
            <a:ext cx="10814394" cy="3086102"/>
          </a:xfrm>
        </p:spPr>
        <p:txBody>
          <a:bodyPr/>
          <a:lstStyle/>
          <a:p>
            <a:r>
              <a:rPr lang="en-US" dirty="0"/>
              <a:t>In case of multiple attributes, we want our embeddings to have similar distributions for each value of our different sensitive attributes. To do so, we add one discriminator and one extra term to the embedder loss per sensitive attribute. Then during the adversarial training, the embedder plays against a set of discriminators (one discriminator per attribute). For an instance of two sensitive attributes, the embedder and the discriminator’s loss functions would be as follows:</a:t>
            </a:r>
            <a:endParaRPr lang="en-IN" dirty="0"/>
          </a:p>
        </p:txBody>
      </p:sp>
      <p:pic>
        <p:nvPicPr>
          <p:cNvPr id="5" name="Picture 4">
            <a:extLst>
              <a:ext uri="{FF2B5EF4-FFF2-40B4-BE49-F238E27FC236}">
                <a16:creationId xmlns:a16="http://schemas.microsoft.com/office/drawing/2014/main" id="{FF183657-AE9C-9681-2030-DEE0E2FF6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506" y="4635144"/>
            <a:ext cx="5436844" cy="1013801"/>
          </a:xfrm>
          <a:prstGeom prst="rect">
            <a:avLst/>
          </a:prstGeom>
        </p:spPr>
      </p:pic>
    </p:spTree>
    <p:extLst>
      <p:ext uri="{BB962C8B-B14F-4D97-AF65-F5344CB8AC3E}">
        <p14:creationId xmlns:p14="http://schemas.microsoft.com/office/powerpoint/2010/main" val="384327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AA8A-683B-9B43-8249-B203F2C1B71F}"/>
              </a:ext>
            </a:extLst>
          </p:cNvPr>
          <p:cNvSpPr>
            <a:spLocks noGrp="1"/>
          </p:cNvSpPr>
          <p:nvPr>
            <p:ph type="title"/>
          </p:nvPr>
        </p:nvSpPr>
        <p:spPr/>
        <p:txBody>
          <a:bodyPr/>
          <a:lstStyle/>
          <a:p>
            <a:r>
              <a:rPr lang="en-IN" dirty="0"/>
              <a:t>Autoencoder</a:t>
            </a:r>
          </a:p>
        </p:txBody>
      </p:sp>
      <p:sp>
        <p:nvSpPr>
          <p:cNvPr id="3" name="Content Placeholder 2">
            <a:extLst>
              <a:ext uri="{FF2B5EF4-FFF2-40B4-BE49-F238E27FC236}">
                <a16:creationId xmlns:a16="http://schemas.microsoft.com/office/drawing/2014/main" id="{E2DB441D-12D0-354A-45BB-DBFC58E8C2A5}"/>
              </a:ext>
            </a:extLst>
          </p:cNvPr>
          <p:cNvSpPr>
            <a:spLocks noGrp="1"/>
          </p:cNvSpPr>
          <p:nvPr>
            <p:ph idx="1"/>
          </p:nvPr>
        </p:nvSpPr>
        <p:spPr/>
        <p:txBody>
          <a:bodyPr>
            <a:normAutofit lnSpcReduction="10000"/>
          </a:bodyPr>
          <a:lstStyle/>
          <a:p>
            <a:pPr algn="l"/>
            <a:r>
              <a:rPr lang="en-US" dirty="0">
                <a:latin typeface="+mj-lt"/>
                <a:ea typeface="+mj-ea"/>
                <a:cs typeface="+mj-cs"/>
              </a:rPr>
              <a:t>An autoencoder is a type of artificial neural network used in unsupervised learning to encode and decode data. The primary objective of an autoencoder is to learn a compressed, efficient representation of input data, typically for the purpose of dimensionality reduction or feature learning.</a:t>
            </a:r>
          </a:p>
          <a:p>
            <a:pPr algn="l"/>
            <a:r>
              <a:rPr lang="en-US" dirty="0">
                <a:latin typeface="+mj-lt"/>
                <a:ea typeface="+mj-ea"/>
                <a:cs typeface="+mj-cs"/>
              </a:rPr>
              <a:t>The autoencoder consists of two main parts: an encoder and a decoder.</a:t>
            </a:r>
          </a:p>
          <a:p>
            <a:pPr algn="l">
              <a:buFont typeface="+mj-lt"/>
              <a:buAutoNum type="arabicPeriod"/>
            </a:pPr>
            <a:r>
              <a:rPr lang="en-US" dirty="0">
                <a:latin typeface="+mj-lt"/>
                <a:ea typeface="+mj-ea"/>
                <a:cs typeface="+mj-cs"/>
              </a:rPr>
              <a:t>Encoder: This part of the network compresses the input data into a lower-dimensional representation, also known as the encoding or bottleneck layer. The encoder's role is to capture the essential features of the input data in a condensed form.</a:t>
            </a:r>
          </a:p>
          <a:p>
            <a:pPr algn="l">
              <a:buFont typeface="+mj-lt"/>
              <a:buAutoNum type="arabicPeriod"/>
            </a:pPr>
            <a:r>
              <a:rPr lang="en-US" dirty="0">
                <a:latin typeface="+mj-lt"/>
                <a:ea typeface="+mj-ea"/>
                <a:cs typeface="+mj-cs"/>
              </a:rPr>
              <a:t>Decoder: The decoder takes the encoded representation and reconstructs the original input data as closely as possible. The goal is to have the reconstructed data resemble the input data as much as possible. The decoder helps in learning a meaningful representation that captures the essential information from the input.</a:t>
            </a:r>
          </a:p>
          <a:p>
            <a:pPr algn="l"/>
            <a:r>
              <a:rPr lang="en-US" dirty="0">
                <a:latin typeface="+mj-lt"/>
                <a:ea typeface="+mj-ea"/>
                <a:cs typeface="+mj-cs"/>
              </a:rPr>
              <a:t>The training process involves minimizing the reconstruction error, which is the difference between the input data and its reconstruction.</a:t>
            </a:r>
          </a:p>
          <a:p>
            <a:endParaRPr lang="en-IN" sz="700" dirty="0"/>
          </a:p>
        </p:txBody>
      </p:sp>
    </p:spTree>
    <p:extLst>
      <p:ext uri="{BB962C8B-B14F-4D97-AF65-F5344CB8AC3E}">
        <p14:creationId xmlns:p14="http://schemas.microsoft.com/office/powerpoint/2010/main" val="183420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9B1A-839A-5D39-051E-BA6EDD6478B2}"/>
              </a:ext>
            </a:extLst>
          </p:cNvPr>
          <p:cNvSpPr>
            <a:spLocks noGrp="1"/>
          </p:cNvSpPr>
          <p:nvPr>
            <p:ph type="title"/>
          </p:nvPr>
        </p:nvSpPr>
        <p:spPr/>
        <p:txBody>
          <a:bodyPr/>
          <a:lstStyle/>
          <a:p>
            <a:r>
              <a:rPr lang="en-IN" dirty="0"/>
              <a:t>Embedding generation</a:t>
            </a:r>
          </a:p>
        </p:txBody>
      </p:sp>
      <p:pic>
        <p:nvPicPr>
          <p:cNvPr id="5" name="Content Placeholder 4">
            <a:extLst>
              <a:ext uri="{FF2B5EF4-FFF2-40B4-BE49-F238E27FC236}">
                <a16:creationId xmlns:a16="http://schemas.microsoft.com/office/drawing/2014/main" id="{10AFBBD9-9E0E-087F-5D46-086ABA822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0600" y="1963382"/>
            <a:ext cx="5771655" cy="4531081"/>
          </a:xfrm>
        </p:spPr>
      </p:pic>
    </p:spTree>
    <p:extLst>
      <p:ext uri="{BB962C8B-B14F-4D97-AF65-F5344CB8AC3E}">
        <p14:creationId xmlns:p14="http://schemas.microsoft.com/office/powerpoint/2010/main" val="23109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23E8-4239-B054-2587-A6B58E999C64}"/>
              </a:ext>
            </a:extLst>
          </p:cNvPr>
          <p:cNvSpPr>
            <a:spLocks noGrp="1"/>
          </p:cNvSpPr>
          <p:nvPr>
            <p:ph type="title"/>
          </p:nvPr>
        </p:nvSpPr>
        <p:spPr/>
        <p:txBody>
          <a:bodyPr/>
          <a:lstStyle/>
          <a:p>
            <a:r>
              <a:rPr lang="en-IN" dirty="0"/>
              <a:t>Seed nodes selection</a:t>
            </a:r>
          </a:p>
        </p:txBody>
      </p:sp>
      <p:sp>
        <p:nvSpPr>
          <p:cNvPr id="3" name="Content Placeholder 2">
            <a:extLst>
              <a:ext uri="{FF2B5EF4-FFF2-40B4-BE49-F238E27FC236}">
                <a16:creationId xmlns:a16="http://schemas.microsoft.com/office/drawing/2014/main" id="{A6A3C8CC-611A-E4ED-D036-653A8C0B3FF0}"/>
              </a:ext>
            </a:extLst>
          </p:cNvPr>
          <p:cNvSpPr>
            <a:spLocks noGrp="1"/>
          </p:cNvSpPr>
          <p:nvPr>
            <p:ph idx="1"/>
          </p:nvPr>
        </p:nvSpPr>
        <p:spPr>
          <a:xfrm>
            <a:off x="385846" y="1715956"/>
            <a:ext cx="11420308" cy="4758844"/>
          </a:xfrm>
        </p:spPr>
        <p:txBody>
          <a:bodyPr>
            <a:normAutofit/>
          </a:bodyPr>
          <a:lstStyle/>
          <a:p>
            <a:pPr marL="0" indent="0">
              <a:buNone/>
            </a:pPr>
            <a:r>
              <a:rPr lang="en-US" sz="2000" dirty="0"/>
              <a:t>For the case of one sensitive attribute, our goal is to choose an initial set of influential seeds S. We examine the two following approaches:</a:t>
            </a:r>
          </a:p>
          <a:p>
            <a:r>
              <a:rPr lang="en-US" sz="2000" dirty="0"/>
              <a:t>Normal Selection:  This applies a k-means method on the Z space with k = |S| to select the resulting k cluster centroids as initial seeds.</a:t>
            </a:r>
          </a:p>
          <a:p>
            <a:r>
              <a:rPr lang="en-US" sz="2000" dirty="0"/>
              <a:t>Fair Selection:  In normal selection (above), depending on the network structure, seeds might come from just one community, leading to disparity. To tackle this concern, we propose an alternative method introduced in Algorithm 2 (next page). Assume we want to select |S| = k × s nodes from Z as the initially influenced nodes. We start by performing a k-means algorithm to group all nodes in Z into k clusters. Then, in each cluster, we select the s nearest neighbor's to the centroid and determine whether they are members of community A (NA) or B (NB). We also divide all the nodes of each cluster into two sub-clusters with nodes belonging to A or B. Finally, we exploit the k-means algorithm on each of these sub-clusters using k = |NA| and k = |NB| respectively and obtain the resulting centroids to have selected s = |NA|+|NB| seeds from each of the initial k clusters giving us |S| = k × s seeds from the whole network. </a:t>
            </a:r>
            <a:endParaRPr lang="en-IN" sz="2000" dirty="0"/>
          </a:p>
        </p:txBody>
      </p:sp>
    </p:spTree>
    <p:extLst>
      <p:ext uri="{BB962C8B-B14F-4D97-AF65-F5344CB8AC3E}">
        <p14:creationId xmlns:p14="http://schemas.microsoft.com/office/powerpoint/2010/main" val="269122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0DE9-85DF-DBDA-E458-B65481556A3A}"/>
              </a:ext>
            </a:extLst>
          </p:cNvPr>
          <p:cNvSpPr>
            <a:spLocks noGrp="1"/>
          </p:cNvSpPr>
          <p:nvPr>
            <p:ph type="title"/>
          </p:nvPr>
        </p:nvSpPr>
        <p:spPr/>
        <p:txBody>
          <a:bodyPr/>
          <a:lstStyle/>
          <a:p>
            <a:r>
              <a:rPr lang="en-IN" dirty="0"/>
              <a:t>Seed node selection</a:t>
            </a:r>
          </a:p>
        </p:txBody>
      </p:sp>
      <p:pic>
        <p:nvPicPr>
          <p:cNvPr id="5" name="Content Placeholder 4">
            <a:extLst>
              <a:ext uri="{FF2B5EF4-FFF2-40B4-BE49-F238E27FC236}">
                <a16:creationId xmlns:a16="http://schemas.microsoft.com/office/drawing/2014/main" id="{A7B96BC9-F69D-585B-C522-2A6229053F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600" y="1906793"/>
            <a:ext cx="6763922" cy="4651170"/>
          </a:xfrm>
        </p:spPr>
      </p:pic>
    </p:spTree>
    <p:extLst>
      <p:ext uri="{BB962C8B-B14F-4D97-AF65-F5344CB8AC3E}">
        <p14:creationId xmlns:p14="http://schemas.microsoft.com/office/powerpoint/2010/main" val="103925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7399-5CFB-EF6B-61C8-F5060664F810}"/>
              </a:ext>
            </a:extLst>
          </p:cNvPr>
          <p:cNvSpPr>
            <a:spLocks noGrp="1"/>
          </p:cNvSpPr>
          <p:nvPr>
            <p:ph type="title"/>
          </p:nvPr>
        </p:nvSpPr>
        <p:spPr/>
        <p:txBody>
          <a:bodyPr/>
          <a:lstStyle/>
          <a:p>
            <a:r>
              <a:rPr lang="en-IN" dirty="0"/>
              <a:t> K-means clustering example</a:t>
            </a:r>
          </a:p>
        </p:txBody>
      </p:sp>
      <p:pic>
        <p:nvPicPr>
          <p:cNvPr id="5" name="Content Placeholder 4">
            <a:extLst>
              <a:ext uri="{FF2B5EF4-FFF2-40B4-BE49-F238E27FC236}">
                <a16:creationId xmlns:a16="http://schemas.microsoft.com/office/drawing/2014/main" id="{422E45C2-F755-DC34-3544-AF550298A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343" y="2181225"/>
            <a:ext cx="9887313" cy="3678238"/>
          </a:xfrm>
          <a:prstGeom prst="rect">
            <a:avLst/>
          </a:prstGeom>
        </p:spPr>
      </p:pic>
    </p:spTree>
    <p:extLst>
      <p:ext uri="{BB962C8B-B14F-4D97-AF65-F5344CB8AC3E}">
        <p14:creationId xmlns:p14="http://schemas.microsoft.com/office/powerpoint/2010/main" val="333364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C996-9B7A-F4FA-BC34-7735BDA74FC2}"/>
              </a:ext>
            </a:extLst>
          </p:cNvPr>
          <p:cNvSpPr>
            <a:spLocks noGrp="1"/>
          </p:cNvSpPr>
          <p:nvPr>
            <p:ph type="title"/>
          </p:nvPr>
        </p:nvSpPr>
        <p:spPr/>
        <p:txBody>
          <a:bodyPr/>
          <a:lstStyle/>
          <a:p>
            <a:r>
              <a:rPr lang="en-IN" dirty="0"/>
              <a:t>Independent Cascade Model</a:t>
            </a:r>
          </a:p>
        </p:txBody>
      </p:sp>
      <p:sp>
        <p:nvSpPr>
          <p:cNvPr id="3" name="Content Placeholder 2">
            <a:extLst>
              <a:ext uri="{FF2B5EF4-FFF2-40B4-BE49-F238E27FC236}">
                <a16:creationId xmlns:a16="http://schemas.microsoft.com/office/drawing/2014/main" id="{7B0A7D93-A4EE-65B2-B386-86269844701C}"/>
              </a:ext>
            </a:extLst>
          </p:cNvPr>
          <p:cNvSpPr>
            <a:spLocks noGrp="1"/>
          </p:cNvSpPr>
          <p:nvPr>
            <p:ph idx="1"/>
          </p:nvPr>
        </p:nvSpPr>
        <p:spPr/>
        <p:txBody>
          <a:bodyPr>
            <a:normAutofit fontScale="92500" lnSpcReduction="20000"/>
          </a:bodyPr>
          <a:lstStyle/>
          <a:p>
            <a:pPr marL="833120" lvl="1" indent="-457200">
              <a:spcBef>
                <a:spcPts val="360"/>
              </a:spcBef>
              <a:buClr>
                <a:schemeClr val="tx1"/>
              </a:buClr>
              <a:buFont typeface="Arial" panose="020B0604020202020204" pitchFamily="34" charset="0"/>
              <a:buChar char="•"/>
              <a:tabLst>
                <a:tab pos="650875" algn="l"/>
              </a:tabLst>
            </a:pPr>
            <a:r>
              <a:rPr lang="en-US" sz="2800" dirty="0">
                <a:latin typeface="Calibri"/>
                <a:cs typeface="Calibri"/>
              </a:rPr>
              <a:t>D</a:t>
            </a:r>
            <a:r>
              <a:rPr lang="en-US" sz="2800" spc="-5" dirty="0">
                <a:latin typeface="Calibri"/>
                <a:cs typeface="Calibri"/>
              </a:rPr>
              <a:t>i</a:t>
            </a:r>
            <a:r>
              <a:rPr lang="en-US" sz="2800" spc="-40" dirty="0">
                <a:latin typeface="Calibri"/>
                <a:cs typeface="Calibri"/>
              </a:rPr>
              <a:t>r</a:t>
            </a:r>
            <a:r>
              <a:rPr lang="en-US" sz="2800" spc="-10" dirty="0">
                <a:latin typeface="Calibri"/>
                <a:cs typeface="Calibri"/>
              </a:rPr>
              <a:t>e</a:t>
            </a:r>
            <a:r>
              <a:rPr lang="en-US" sz="2800" dirty="0">
                <a:latin typeface="Calibri"/>
                <a:cs typeface="Calibri"/>
              </a:rPr>
              <a:t>c</a:t>
            </a:r>
            <a:r>
              <a:rPr lang="en-US" sz="2800" spc="-35" dirty="0">
                <a:latin typeface="Calibri"/>
                <a:cs typeface="Calibri"/>
              </a:rPr>
              <a:t>t</a:t>
            </a:r>
            <a:r>
              <a:rPr lang="en-US" sz="2800" spc="-10" dirty="0">
                <a:latin typeface="Calibri"/>
                <a:cs typeface="Calibri"/>
              </a:rPr>
              <a:t>e</a:t>
            </a:r>
            <a:r>
              <a:rPr lang="en-US" sz="2800" dirty="0">
                <a:latin typeface="Calibri"/>
                <a:cs typeface="Calibri"/>
              </a:rPr>
              <a:t>d</a:t>
            </a:r>
            <a:r>
              <a:rPr lang="en-US" sz="2800" spc="10" dirty="0">
                <a:latin typeface="Calibri"/>
                <a:cs typeface="Calibri"/>
              </a:rPr>
              <a:t> </a:t>
            </a:r>
            <a:r>
              <a:rPr lang="en-US" sz="2800" spc="-10" dirty="0">
                <a:latin typeface="Calibri"/>
                <a:cs typeface="Calibri"/>
              </a:rPr>
              <a:t>f</a:t>
            </a:r>
            <a:r>
              <a:rPr lang="en-US" sz="2800" spc="-5" dirty="0">
                <a:latin typeface="Calibri"/>
                <a:cs typeface="Calibri"/>
              </a:rPr>
              <a:t>i</a:t>
            </a:r>
            <a:r>
              <a:rPr lang="en-US" sz="2800" dirty="0">
                <a:latin typeface="Calibri"/>
                <a:cs typeface="Calibri"/>
              </a:rPr>
              <a:t>n</a:t>
            </a:r>
            <a:r>
              <a:rPr lang="en-US" sz="2800" spc="-5" dirty="0">
                <a:latin typeface="Calibri"/>
                <a:cs typeface="Calibri"/>
              </a:rPr>
              <a:t>i</a:t>
            </a:r>
            <a:r>
              <a:rPr lang="en-US" sz="2800" spc="-35" dirty="0">
                <a:latin typeface="Calibri"/>
                <a:cs typeface="Calibri"/>
              </a:rPr>
              <a:t>t</a:t>
            </a:r>
            <a:r>
              <a:rPr lang="en-US" sz="2800" dirty="0">
                <a:latin typeface="Calibri"/>
                <a:cs typeface="Calibri"/>
              </a:rPr>
              <a:t>e</a:t>
            </a:r>
            <a:r>
              <a:rPr lang="en-US" sz="2800" spc="-10" dirty="0">
                <a:latin typeface="Calibri"/>
                <a:cs typeface="Calibri"/>
              </a:rPr>
              <a:t> G = (V,E)</a:t>
            </a:r>
          </a:p>
          <a:p>
            <a:pPr marL="833120" lvl="1" indent="-457200">
              <a:spcBef>
                <a:spcPts val="360"/>
              </a:spcBef>
              <a:buClr>
                <a:schemeClr val="tx1"/>
              </a:buClr>
              <a:buFont typeface="Arial" panose="020B0604020202020204" pitchFamily="34" charset="0"/>
              <a:buChar char="•"/>
              <a:tabLst>
                <a:tab pos="650875" algn="l"/>
              </a:tabLst>
            </a:pPr>
            <a:r>
              <a:rPr lang="en-US" sz="2800" spc="-10" dirty="0">
                <a:latin typeface="Calibri"/>
                <a:cs typeface="Calibri"/>
              </a:rPr>
              <a:t>“Set</a:t>
            </a:r>
            <a:r>
              <a:rPr lang="en-US" sz="2800" spc="-5" dirty="0">
                <a:latin typeface="Calibri"/>
                <a:cs typeface="Calibri"/>
              </a:rPr>
              <a:t> S”</a:t>
            </a:r>
            <a:r>
              <a:rPr lang="en-US" sz="2800" spc="5" dirty="0">
                <a:latin typeface="Cambria Math"/>
                <a:cs typeface="Cambria Math"/>
              </a:rPr>
              <a:t> </a:t>
            </a:r>
            <a:r>
              <a:rPr lang="en-US" sz="2800" spc="-15" dirty="0">
                <a:latin typeface="Calibri"/>
                <a:cs typeface="Calibri"/>
              </a:rPr>
              <a:t>starts</a:t>
            </a:r>
            <a:r>
              <a:rPr lang="en-US" sz="2800" spc="-5" dirty="0">
                <a:latin typeface="Calibri"/>
                <a:cs typeface="Calibri"/>
              </a:rPr>
              <a:t> out with </a:t>
            </a:r>
            <a:r>
              <a:rPr lang="en-US" sz="2800" spc="-10" dirty="0">
                <a:latin typeface="Calibri"/>
                <a:cs typeface="Calibri"/>
              </a:rPr>
              <a:t>new behavior</a:t>
            </a:r>
          </a:p>
          <a:p>
            <a:pPr marL="833120" lvl="1" indent="-457200">
              <a:spcBef>
                <a:spcPts val="360"/>
              </a:spcBef>
              <a:buClr>
                <a:schemeClr val="tx1"/>
              </a:buClr>
              <a:buFont typeface="Arial" panose="020B0604020202020204" pitchFamily="34" charset="0"/>
              <a:buChar char="•"/>
              <a:tabLst>
                <a:tab pos="650875" algn="l"/>
              </a:tabLst>
            </a:pPr>
            <a:r>
              <a:rPr lang="en-US" sz="2400" spc="-20" dirty="0">
                <a:latin typeface="Calibri"/>
                <a:cs typeface="Calibri"/>
              </a:rPr>
              <a:t>Say</a:t>
            </a:r>
            <a:r>
              <a:rPr lang="en-US" sz="2400" spc="-10" dirty="0">
                <a:latin typeface="Calibri"/>
                <a:cs typeface="Calibri"/>
              </a:rPr>
              <a:t> </a:t>
            </a:r>
            <a:r>
              <a:rPr lang="en-US" sz="2400" dirty="0">
                <a:latin typeface="Calibri"/>
                <a:cs typeface="Calibri"/>
              </a:rPr>
              <a:t>nodes</a:t>
            </a:r>
            <a:r>
              <a:rPr lang="en-US" sz="2400" spc="-15" dirty="0">
                <a:latin typeface="Calibri"/>
                <a:cs typeface="Calibri"/>
              </a:rPr>
              <a:t> </a:t>
            </a:r>
            <a:r>
              <a:rPr lang="en-US" sz="2400" spc="-5" dirty="0">
                <a:latin typeface="Calibri"/>
                <a:cs typeface="Calibri"/>
              </a:rPr>
              <a:t>with this</a:t>
            </a:r>
            <a:r>
              <a:rPr lang="en-US" sz="2400" spc="-15" dirty="0">
                <a:latin typeface="Calibri"/>
                <a:cs typeface="Calibri"/>
              </a:rPr>
              <a:t> </a:t>
            </a:r>
            <a:r>
              <a:rPr lang="en-US" sz="2400" spc="-10" dirty="0">
                <a:latin typeface="Calibri"/>
                <a:cs typeface="Calibri"/>
              </a:rPr>
              <a:t>behavior</a:t>
            </a:r>
            <a:r>
              <a:rPr lang="en-US" sz="2400" spc="-5" dirty="0">
                <a:latin typeface="Calibri"/>
                <a:cs typeface="Calibri"/>
              </a:rPr>
              <a:t> </a:t>
            </a:r>
            <a:r>
              <a:rPr lang="en-US" sz="2400" spc="-15" dirty="0">
                <a:latin typeface="Calibri"/>
                <a:cs typeface="Calibri"/>
              </a:rPr>
              <a:t>are</a:t>
            </a:r>
            <a:r>
              <a:rPr lang="en-US" sz="2400" spc="-5" dirty="0">
                <a:latin typeface="Calibri"/>
                <a:cs typeface="Calibri"/>
              </a:rPr>
              <a:t> “</a:t>
            </a:r>
            <a:r>
              <a:rPr lang="en-US" sz="2400" spc="-5" dirty="0">
                <a:solidFill>
                  <a:schemeClr val="tx1"/>
                </a:solidFill>
                <a:latin typeface="Calibri"/>
                <a:cs typeface="Calibri"/>
              </a:rPr>
              <a:t>active</a:t>
            </a:r>
            <a:r>
              <a:rPr lang="en-US" sz="2400" spc="-5" dirty="0">
                <a:latin typeface="Calibri"/>
                <a:cs typeface="Calibri"/>
              </a:rPr>
              <a:t>”</a:t>
            </a:r>
            <a:endParaRPr lang="en-US" sz="2400" dirty="0">
              <a:latin typeface="Calibri"/>
              <a:cs typeface="Calibri"/>
            </a:endParaRPr>
          </a:p>
          <a:p>
            <a:pPr marL="833120" lvl="1" indent="-457200">
              <a:spcBef>
                <a:spcPts val="320"/>
              </a:spcBef>
              <a:buClr>
                <a:schemeClr val="tx1"/>
              </a:buClr>
              <a:buFont typeface="Arial" panose="020B0604020202020204" pitchFamily="34" charset="0"/>
              <a:buChar char="•"/>
              <a:tabLst>
                <a:tab pos="650875" algn="l"/>
              </a:tabLst>
            </a:pPr>
            <a:r>
              <a:rPr lang="en-US" sz="2800" spc="-55" dirty="0">
                <a:latin typeface="Calibri"/>
                <a:cs typeface="Calibri"/>
              </a:rPr>
              <a:t>E</a:t>
            </a:r>
            <a:r>
              <a:rPr lang="en-US" sz="2800" spc="-5" dirty="0">
                <a:latin typeface="Calibri"/>
                <a:cs typeface="Calibri"/>
              </a:rPr>
              <a:t>a</a:t>
            </a:r>
            <a:r>
              <a:rPr lang="en-US" sz="2800" dirty="0">
                <a:latin typeface="Calibri"/>
                <a:cs typeface="Calibri"/>
              </a:rPr>
              <a:t>ch</a:t>
            </a:r>
            <a:r>
              <a:rPr lang="en-US" sz="2800" spc="5" dirty="0">
                <a:latin typeface="Calibri"/>
                <a:cs typeface="Calibri"/>
              </a:rPr>
              <a:t> </a:t>
            </a:r>
            <a:r>
              <a:rPr lang="en-US" sz="2800" spc="-5" dirty="0">
                <a:latin typeface="Calibri"/>
                <a:cs typeface="Calibri"/>
              </a:rPr>
              <a:t>e</a:t>
            </a:r>
            <a:r>
              <a:rPr lang="en-US" sz="2800" dirty="0">
                <a:latin typeface="Calibri"/>
                <a:cs typeface="Calibri"/>
              </a:rPr>
              <a:t>d</a:t>
            </a:r>
            <a:r>
              <a:rPr lang="en-US" sz="2800" spc="-30" dirty="0">
                <a:latin typeface="Calibri"/>
                <a:cs typeface="Calibri"/>
              </a:rPr>
              <a:t>g</a:t>
            </a:r>
            <a:r>
              <a:rPr lang="en-US" sz="2800" dirty="0">
                <a:latin typeface="Calibri"/>
                <a:cs typeface="Calibri"/>
              </a:rPr>
              <a:t>e</a:t>
            </a:r>
            <a:r>
              <a:rPr lang="en-US" sz="2800" spc="-10" dirty="0">
                <a:latin typeface="Calibri"/>
                <a:cs typeface="Calibri"/>
              </a:rPr>
              <a:t> </a:t>
            </a:r>
            <a:r>
              <a:rPr lang="en-US" sz="2800" dirty="0">
                <a:latin typeface="Cambria Math"/>
                <a:cs typeface="Cambria Math"/>
              </a:rPr>
              <a:t>(</a:t>
            </a:r>
            <a:r>
              <a:rPr lang="en-US" sz="2800" spc="-10" dirty="0">
                <a:latin typeface="Cambria Math"/>
                <a:cs typeface="Cambria Math"/>
              </a:rPr>
              <a:t>v, w</a:t>
            </a:r>
            <a:r>
              <a:rPr lang="en-US" sz="2800" dirty="0">
                <a:latin typeface="Cambria Math"/>
                <a:cs typeface="Cambria Math"/>
              </a:rPr>
              <a:t>)</a:t>
            </a:r>
            <a:r>
              <a:rPr lang="en-US" sz="2800" spc="20" dirty="0">
                <a:latin typeface="Cambria Math"/>
                <a:cs typeface="Cambria Math"/>
              </a:rPr>
              <a:t> </a:t>
            </a:r>
            <a:r>
              <a:rPr lang="en-US" sz="2800" dirty="0">
                <a:latin typeface="Calibri"/>
                <a:cs typeface="Calibri"/>
              </a:rPr>
              <a:t>h</a:t>
            </a:r>
            <a:r>
              <a:rPr lang="en-US" sz="2800" spc="-5" dirty="0">
                <a:latin typeface="Calibri"/>
                <a:cs typeface="Calibri"/>
              </a:rPr>
              <a:t>a</a:t>
            </a:r>
            <a:r>
              <a:rPr lang="en-US" sz="2800" dirty="0">
                <a:latin typeface="Calibri"/>
                <a:cs typeface="Calibri"/>
              </a:rPr>
              <a:t>s</a:t>
            </a:r>
            <a:r>
              <a:rPr lang="en-US" sz="2800" spc="5" dirty="0">
                <a:latin typeface="Calibri"/>
                <a:cs typeface="Calibri"/>
              </a:rPr>
              <a:t> </a:t>
            </a:r>
            <a:r>
              <a:rPr lang="en-US" sz="2800" dirty="0">
                <a:latin typeface="Calibri"/>
                <a:cs typeface="Calibri"/>
              </a:rPr>
              <a:t>a p</a:t>
            </a:r>
            <a:r>
              <a:rPr lang="en-US" sz="2800" spc="-50" dirty="0">
                <a:latin typeface="Calibri"/>
                <a:cs typeface="Calibri"/>
              </a:rPr>
              <a:t>r</a:t>
            </a:r>
            <a:r>
              <a:rPr lang="en-US" sz="2800" spc="-5" dirty="0">
                <a:latin typeface="Calibri"/>
                <a:cs typeface="Calibri"/>
              </a:rPr>
              <a:t>o</a:t>
            </a:r>
            <a:r>
              <a:rPr lang="en-US" sz="2800" dirty="0">
                <a:latin typeface="Calibri"/>
                <a:cs typeface="Calibri"/>
              </a:rPr>
              <a:t>b</a:t>
            </a:r>
            <a:r>
              <a:rPr lang="en-US" sz="2800" spc="-5" dirty="0">
                <a:latin typeface="Calibri"/>
                <a:cs typeface="Calibri"/>
              </a:rPr>
              <a:t>a</a:t>
            </a:r>
            <a:r>
              <a:rPr lang="en-US" sz="2800" dirty="0">
                <a:latin typeface="Calibri"/>
                <a:cs typeface="Calibri"/>
              </a:rPr>
              <a:t>b</a:t>
            </a:r>
            <a:r>
              <a:rPr lang="en-US" sz="2800" spc="-5" dirty="0">
                <a:latin typeface="Calibri"/>
                <a:cs typeface="Calibri"/>
              </a:rPr>
              <a:t>ilit</a:t>
            </a:r>
            <a:r>
              <a:rPr lang="en-US" sz="2800" dirty="0">
                <a:latin typeface="Calibri"/>
                <a:cs typeface="Calibri"/>
              </a:rPr>
              <a:t>y </a:t>
            </a:r>
            <a:r>
              <a:rPr lang="en-US" sz="2800" spc="-5" dirty="0">
                <a:latin typeface="Cambria Math"/>
                <a:cs typeface="Cambria Math"/>
              </a:rPr>
              <a:t>𝒑</a:t>
            </a:r>
            <a:r>
              <a:rPr lang="en-US" sz="2850" spc="-30" baseline="-17543" dirty="0">
                <a:latin typeface="Cambria Math"/>
                <a:cs typeface="Cambria Math"/>
              </a:rPr>
              <a:t>𝒗𝒘</a:t>
            </a:r>
          </a:p>
          <a:p>
            <a:pPr marL="833755" marR="1607185" lvl="1" indent="-457200">
              <a:spcBef>
                <a:spcPts val="705"/>
              </a:spcBef>
              <a:buClr>
                <a:schemeClr val="tx1"/>
              </a:buClr>
              <a:buFont typeface="Arial" panose="020B0604020202020204" pitchFamily="34" charset="0"/>
              <a:buChar char="•"/>
              <a:tabLst>
                <a:tab pos="650875" algn="l"/>
              </a:tabLst>
            </a:pPr>
            <a:r>
              <a:rPr lang="en-US" sz="2800" spc="-5" dirty="0">
                <a:latin typeface="Calibri"/>
                <a:cs typeface="Calibri"/>
              </a:rPr>
              <a:t>If</a:t>
            </a:r>
            <a:r>
              <a:rPr lang="en-US" sz="2800" spc="-10" dirty="0">
                <a:latin typeface="Calibri"/>
                <a:cs typeface="Calibri"/>
              </a:rPr>
              <a:t> </a:t>
            </a:r>
            <a:r>
              <a:rPr lang="en-US" sz="2800" spc="-5" dirty="0">
                <a:latin typeface="Calibri"/>
                <a:cs typeface="Calibri"/>
              </a:rPr>
              <a:t>node</a:t>
            </a:r>
            <a:r>
              <a:rPr lang="en-US" sz="2800" spc="-15" dirty="0">
                <a:latin typeface="Calibri"/>
                <a:cs typeface="Calibri"/>
              </a:rPr>
              <a:t> </a:t>
            </a:r>
            <a:r>
              <a:rPr lang="en-US" sz="2800" dirty="0">
                <a:latin typeface="Cambria Math"/>
                <a:cs typeface="Cambria Math"/>
              </a:rPr>
              <a:t>𝒗</a:t>
            </a:r>
            <a:r>
              <a:rPr lang="en-US" sz="2800" spc="10" dirty="0">
                <a:latin typeface="Cambria Math"/>
                <a:cs typeface="Cambria Math"/>
              </a:rPr>
              <a:t> </a:t>
            </a:r>
            <a:r>
              <a:rPr lang="en-US" sz="2800" spc="-5" dirty="0">
                <a:latin typeface="Calibri"/>
                <a:cs typeface="Calibri"/>
              </a:rPr>
              <a:t>is </a:t>
            </a:r>
            <a:r>
              <a:rPr lang="en-US" sz="2800" spc="-10" dirty="0">
                <a:latin typeface="Calibri"/>
                <a:cs typeface="Calibri"/>
              </a:rPr>
              <a:t>active,</a:t>
            </a:r>
            <a:r>
              <a:rPr lang="en-US" sz="2800" dirty="0">
                <a:latin typeface="Calibri"/>
                <a:cs typeface="Calibri"/>
              </a:rPr>
              <a:t> </a:t>
            </a:r>
            <a:r>
              <a:rPr lang="en-US" sz="2800" spc="-5" dirty="0">
                <a:latin typeface="Calibri"/>
                <a:cs typeface="Calibri"/>
              </a:rPr>
              <a:t>it </a:t>
            </a:r>
            <a:r>
              <a:rPr lang="en-US" sz="2800" spc="-15" dirty="0">
                <a:latin typeface="Calibri"/>
                <a:cs typeface="Calibri"/>
              </a:rPr>
              <a:t>gets</a:t>
            </a:r>
            <a:r>
              <a:rPr lang="en-US" sz="2800" spc="-5" dirty="0">
                <a:latin typeface="Calibri"/>
                <a:cs typeface="Calibri"/>
              </a:rPr>
              <a:t> </a:t>
            </a:r>
            <a:r>
              <a:rPr lang="en-US" sz="2800" spc="-5" dirty="0">
                <a:uFill>
                  <a:solidFill>
                    <a:srgbClr val="000000"/>
                  </a:solidFill>
                </a:uFill>
                <a:latin typeface="Calibri"/>
                <a:cs typeface="Calibri"/>
              </a:rPr>
              <a:t>one</a:t>
            </a:r>
            <a:r>
              <a:rPr lang="en-US" sz="2800" dirty="0">
                <a:latin typeface="Calibri"/>
                <a:cs typeface="Calibri"/>
              </a:rPr>
              <a:t> chance</a:t>
            </a:r>
            <a:r>
              <a:rPr lang="en-US" sz="2800" spc="-10" dirty="0">
                <a:latin typeface="Calibri"/>
                <a:cs typeface="Calibri"/>
              </a:rPr>
              <a:t> </a:t>
            </a:r>
            <a:r>
              <a:rPr lang="en-US" sz="2800" spc="-15" dirty="0">
                <a:latin typeface="Calibri"/>
                <a:cs typeface="Calibri"/>
              </a:rPr>
              <a:t>to </a:t>
            </a:r>
            <a:r>
              <a:rPr lang="en-US" sz="2800" spc="-620" dirty="0">
                <a:latin typeface="Calibri"/>
                <a:cs typeface="Calibri"/>
              </a:rPr>
              <a:t> </a:t>
            </a:r>
            <a:r>
              <a:rPr lang="en-US" sz="2800" spc="-25" dirty="0">
                <a:latin typeface="Calibri"/>
                <a:cs typeface="Calibri"/>
              </a:rPr>
              <a:t>make</a:t>
            </a:r>
            <a:r>
              <a:rPr lang="en-US" sz="2800" spc="-10" dirty="0">
                <a:latin typeface="Calibri"/>
                <a:cs typeface="Calibri"/>
              </a:rPr>
              <a:t> </a:t>
            </a:r>
            <a:r>
              <a:rPr lang="en-US" sz="2800" dirty="0">
                <a:latin typeface="Cambria Math"/>
                <a:cs typeface="Cambria Math"/>
              </a:rPr>
              <a:t>𝒘</a:t>
            </a:r>
            <a:r>
              <a:rPr lang="en-US" sz="2800" spc="20" dirty="0">
                <a:latin typeface="Cambria Math"/>
                <a:cs typeface="Cambria Math"/>
              </a:rPr>
              <a:t> </a:t>
            </a:r>
            <a:r>
              <a:rPr lang="en-US" sz="2800" spc="-10" dirty="0">
                <a:latin typeface="Calibri"/>
                <a:cs typeface="Calibri"/>
              </a:rPr>
              <a:t>active,</a:t>
            </a:r>
            <a:r>
              <a:rPr lang="en-US" sz="2800" dirty="0">
                <a:latin typeface="Calibri"/>
                <a:cs typeface="Calibri"/>
              </a:rPr>
              <a:t> </a:t>
            </a:r>
            <a:r>
              <a:rPr lang="en-US" sz="2800" spc="-5" dirty="0">
                <a:latin typeface="Calibri"/>
                <a:cs typeface="Calibri"/>
              </a:rPr>
              <a:t>with</a:t>
            </a:r>
            <a:r>
              <a:rPr lang="en-US" sz="2800" spc="5" dirty="0">
                <a:latin typeface="Calibri"/>
                <a:cs typeface="Calibri"/>
              </a:rPr>
              <a:t> </a:t>
            </a:r>
            <a:r>
              <a:rPr lang="en-US" sz="2800" spc="-10" dirty="0">
                <a:latin typeface="Calibri"/>
                <a:cs typeface="Calibri"/>
              </a:rPr>
              <a:t>probability </a:t>
            </a:r>
            <a:r>
              <a:rPr lang="en-US" sz="2800" spc="-15" dirty="0">
                <a:latin typeface="Cambria Math"/>
                <a:cs typeface="Cambria Math"/>
              </a:rPr>
              <a:t>𝒑</a:t>
            </a:r>
            <a:r>
              <a:rPr lang="en-US" sz="2850" spc="-22" baseline="-17543" dirty="0">
                <a:latin typeface="Cambria Math"/>
                <a:cs typeface="Cambria Math"/>
              </a:rPr>
              <a:t>𝒗𝒘</a:t>
            </a:r>
          </a:p>
          <a:p>
            <a:pPr marL="833755" marR="1607185" lvl="1" indent="-457200">
              <a:spcBef>
                <a:spcPts val="705"/>
              </a:spcBef>
              <a:buClr>
                <a:schemeClr val="tx1"/>
              </a:buClr>
              <a:buFont typeface="Arial" panose="020B0604020202020204" pitchFamily="34" charset="0"/>
              <a:buChar char="•"/>
              <a:tabLst>
                <a:tab pos="650875" algn="l"/>
              </a:tabLst>
            </a:pPr>
            <a:r>
              <a:rPr lang="en-US" sz="3200" spc="-5" dirty="0">
                <a:latin typeface="Cambria Math"/>
                <a:cs typeface="Cambria Math"/>
              </a:rPr>
              <a:t>𝒑</a:t>
            </a:r>
            <a:r>
              <a:rPr lang="en-US" sz="3600" spc="-30" baseline="-17543" dirty="0">
                <a:latin typeface="Cambria Math"/>
                <a:cs typeface="Cambria Math"/>
              </a:rPr>
              <a:t>𝒗𝒘 : </a:t>
            </a:r>
            <a:r>
              <a:rPr lang="en-US" sz="2800" dirty="0">
                <a:cs typeface="Calibri"/>
              </a:rPr>
              <a:t>Probability that node </a:t>
            </a:r>
            <a:r>
              <a:rPr lang="en-US" sz="2800" spc="-10" dirty="0">
                <a:latin typeface="Cambria Math"/>
                <a:cs typeface="Cambria Math"/>
              </a:rPr>
              <a:t>𝒗</a:t>
            </a:r>
            <a:r>
              <a:rPr lang="en-US" sz="2800" dirty="0">
                <a:cs typeface="Calibri"/>
              </a:rPr>
              <a:t> can activate node</a:t>
            </a:r>
            <a:r>
              <a:rPr lang="en-US" sz="3200" dirty="0">
                <a:latin typeface="Cambria Math"/>
                <a:cs typeface="Cambria Math"/>
              </a:rPr>
              <a:t> 𝒘</a:t>
            </a:r>
          </a:p>
          <a:p>
            <a:pPr marL="833755" marR="1607185" lvl="1" indent="-457200">
              <a:spcBef>
                <a:spcPts val="705"/>
              </a:spcBef>
              <a:buClr>
                <a:schemeClr val="tx1"/>
              </a:buClr>
              <a:buFont typeface="Arial" panose="020B0604020202020204" pitchFamily="34" charset="0"/>
              <a:buChar char="•"/>
              <a:tabLst>
                <a:tab pos="650875" algn="l"/>
              </a:tabLst>
            </a:pPr>
            <a:r>
              <a:rPr lang="en-US" sz="2400" spc="-15" dirty="0">
                <a:latin typeface="Calibri"/>
                <a:cs typeface="Calibri"/>
              </a:rPr>
              <a:t>Each </a:t>
            </a:r>
            <a:r>
              <a:rPr lang="en-US" sz="2400" spc="-5" dirty="0">
                <a:latin typeface="Calibri"/>
                <a:cs typeface="Calibri"/>
              </a:rPr>
              <a:t>edge</a:t>
            </a:r>
            <a:r>
              <a:rPr lang="en-US" sz="2400" spc="-10" dirty="0">
                <a:latin typeface="Calibri"/>
                <a:cs typeface="Calibri"/>
              </a:rPr>
              <a:t> fires</a:t>
            </a:r>
            <a:r>
              <a:rPr lang="en-US" sz="2400" spc="-20" dirty="0">
                <a:latin typeface="Calibri"/>
                <a:cs typeface="Calibri"/>
              </a:rPr>
              <a:t> </a:t>
            </a:r>
            <a:r>
              <a:rPr lang="en-US" sz="2400" spc="-15" dirty="0">
                <a:latin typeface="Calibri"/>
                <a:cs typeface="Calibri"/>
              </a:rPr>
              <a:t>at</a:t>
            </a:r>
            <a:r>
              <a:rPr lang="en-US" sz="2400" spc="-25" dirty="0">
                <a:latin typeface="Calibri"/>
                <a:cs typeface="Calibri"/>
              </a:rPr>
              <a:t> </a:t>
            </a:r>
            <a:r>
              <a:rPr lang="en-US" sz="2400" spc="-10" dirty="0">
                <a:latin typeface="Calibri"/>
                <a:cs typeface="Calibri"/>
              </a:rPr>
              <a:t>most</a:t>
            </a:r>
            <a:r>
              <a:rPr lang="en-US" sz="2400" spc="-25" dirty="0">
                <a:latin typeface="Calibri"/>
                <a:cs typeface="Calibri"/>
              </a:rPr>
              <a:t> </a:t>
            </a:r>
            <a:r>
              <a:rPr lang="en-US" sz="2400" spc="-5" dirty="0">
                <a:latin typeface="Calibri"/>
                <a:cs typeface="Calibri"/>
              </a:rPr>
              <a:t>once</a:t>
            </a:r>
            <a:endParaRPr lang="en-US" sz="2400" dirty="0">
              <a:latin typeface="Calibri"/>
              <a:cs typeface="Calibri"/>
            </a:endParaRPr>
          </a:p>
        </p:txBody>
      </p:sp>
    </p:spTree>
    <p:extLst>
      <p:ext uri="{BB962C8B-B14F-4D97-AF65-F5344CB8AC3E}">
        <p14:creationId xmlns:p14="http://schemas.microsoft.com/office/powerpoint/2010/main" val="305086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A77E-27E3-1D4F-CAAE-DD9826B80272}"/>
              </a:ext>
            </a:extLst>
          </p:cNvPr>
          <p:cNvSpPr>
            <a:spLocks noGrp="1"/>
          </p:cNvSpPr>
          <p:nvPr>
            <p:ph type="title"/>
          </p:nvPr>
        </p:nvSpPr>
        <p:spPr/>
        <p:txBody>
          <a:bodyPr>
            <a:normAutofit/>
          </a:bodyPr>
          <a:lstStyle/>
          <a:p>
            <a:r>
              <a:rPr lang="en-IN" sz="4800" dirty="0"/>
              <a:t>Independent</a:t>
            </a:r>
            <a:r>
              <a:rPr lang="en-IN" sz="4400" dirty="0"/>
              <a:t> Cascade Model:</a:t>
            </a:r>
            <a:endParaRPr lang="en-IN" dirty="0"/>
          </a:p>
        </p:txBody>
      </p:sp>
      <p:sp>
        <p:nvSpPr>
          <p:cNvPr id="3" name="Content Placeholder 2">
            <a:extLst>
              <a:ext uri="{FF2B5EF4-FFF2-40B4-BE49-F238E27FC236}">
                <a16:creationId xmlns:a16="http://schemas.microsoft.com/office/drawing/2014/main" id="{AAC82403-FE17-1BDA-0C6A-6A2CD0DE0C51}"/>
              </a:ext>
            </a:extLst>
          </p:cNvPr>
          <p:cNvSpPr>
            <a:spLocks noGrp="1"/>
          </p:cNvSpPr>
          <p:nvPr>
            <p:ph idx="1"/>
          </p:nvPr>
        </p:nvSpPr>
        <p:spPr/>
        <p:txBody>
          <a:bodyPr>
            <a:normAutofit/>
          </a:bodyPr>
          <a:lstStyle/>
          <a:p>
            <a:pPr marL="495300" indent="-457200">
              <a:lnSpc>
                <a:spcPts val="3465"/>
              </a:lnSpc>
              <a:spcBef>
                <a:spcPts val="100"/>
              </a:spcBef>
              <a:buClr>
                <a:schemeClr val="tx1"/>
              </a:buClr>
              <a:buSzPct val="80000"/>
              <a:tabLst>
                <a:tab pos="357505" algn="l"/>
                <a:tab pos="358140" algn="l"/>
              </a:tabLst>
            </a:pPr>
            <a:r>
              <a:rPr lang="en-US" sz="2600" dirty="0"/>
              <a:t>Initially some nodes S are active</a:t>
            </a:r>
          </a:p>
          <a:p>
            <a:pPr marL="495300" indent="-457200">
              <a:lnSpc>
                <a:spcPts val="3465"/>
              </a:lnSpc>
              <a:buClr>
                <a:schemeClr val="tx1"/>
              </a:buClr>
              <a:buSzPct val="80000"/>
              <a:tabLst>
                <a:tab pos="357505" algn="l"/>
                <a:tab pos="358140" algn="l"/>
              </a:tabLst>
            </a:pPr>
            <a:r>
              <a:rPr lang="en-US" sz="2600" dirty="0"/>
              <a:t>Each edge (𝒗, 𝒘) has probability (weight</a:t>
            </a:r>
            <a:r>
              <a:rPr lang="en-US" sz="2800" dirty="0">
                <a:latin typeface="Calibri"/>
                <a:cs typeface="Calibri"/>
              </a:rPr>
              <a:t>) </a:t>
            </a:r>
            <a:r>
              <a:rPr lang="en-US" sz="2800" dirty="0">
                <a:latin typeface="Cambria Math"/>
                <a:cs typeface="Cambria Math"/>
              </a:rPr>
              <a:t>𝒑</a:t>
            </a:r>
            <a:r>
              <a:rPr lang="en-US" sz="2800" spc="-7" baseline="-18055" dirty="0">
                <a:latin typeface="Cambria Math"/>
                <a:cs typeface="Cambria Math"/>
              </a:rPr>
              <a:t>𝒗𝒘</a:t>
            </a:r>
          </a:p>
          <a:p>
            <a:pPr marL="495300" indent="-457200">
              <a:spcBef>
                <a:spcPts val="405"/>
              </a:spcBef>
              <a:buClr>
                <a:schemeClr val="tx1"/>
              </a:buClr>
              <a:buSzPct val="80000"/>
              <a:tabLst>
                <a:tab pos="357505" algn="l"/>
                <a:tab pos="358140" algn="l"/>
              </a:tabLst>
            </a:pPr>
            <a:r>
              <a:rPr lang="en-US" sz="2600" dirty="0"/>
              <a:t>When node v becomes active:</a:t>
            </a:r>
          </a:p>
          <a:p>
            <a:pPr marL="495300" indent="-457200">
              <a:spcBef>
                <a:spcPts val="405"/>
              </a:spcBef>
              <a:buClr>
                <a:schemeClr val="tx1"/>
              </a:buClr>
              <a:buSzPct val="80000"/>
              <a:tabLst>
                <a:tab pos="357505" algn="l"/>
                <a:tab pos="358140" algn="l"/>
              </a:tabLst>
            </a:pPr>
            <a:r>
              <a:rPr lang="en-US" sz="2600" dirty="0"/>
              <a:t>It activates each out-neighbor 𝒘 with prob. </a:t>
            </a:r>
            <a:r>
              <a:rPr lang="en-US" sz="2600" dirty="0">
                <a:latin typeface="Cambria Math"/>
                <a:cs typeface="Cambria Math"/>
              </a:rPr>
              <a:t>𝒑</a:t>
            </a:r>
            <a:r>
              <a:rPr lang="en-US" sz="2550" baseline="-17973" dirty="0">
                <a:latin typeface="Cambria Math"/>
                <a:cs typeface="Cambria Math"/>
              </a:rPr>
              <a:t>𝒗𝒘</a:t>
            </a:r>
          </a:p>
          <a:p>
            <a:pPr marL="495300" indent="-457200">
              <a:lnSpc>
                <a:spcPts val="3404"/>
              </a:lnSpc>
              <a:buClr>
                <a:schemeClr val="tx1"/>
              </a:buClr>
              <a:buSzPct val="80000"/>
              <a:tabLst>
                <a:tab pos="357505" algn="l"/>
                <a:tab pos="358140" algn="l"/>
              </a:tabLst>
            </a:pPr>
            <a:r>
              <a:rPr lang="en-US" sz="2600" dirty="0"/>
              <a:t>Activations spread through the network</a:t>
            </a:r>
          </a:p>
        </p:txBody>
      </p:sp>
      <p:pic>
        <p:nvPicPr>
          <p:cNvPr id="6" name="Picture 5">
            <a:extLst>
              <a:ext uri="{FF2B5EF4-FFF2-40B4-BE49-F238E27FC236}">
                <a16:creationId xmlns:a16="http://schemas.microsoft.com/office/drawing/2014/main" id="{AE7FD71D-111C-D6B7-624B-E45AA9D6C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497" y="2898417"/>
            <a:ext cx="2942303" cy="1993987"/>
          </a:xfrm>
          <a:prstGeom prst="rect">
            <a:avLst/>
          </a:prstGeom>
        </p:spPr>
      </p:pic>
    </p:spTree>
    <p:extLst>
      <p:ext uri="{BB962C8B-B14F-4D97-AF65-F5344CB8AC3E}">
        <p14:creationId xmlns:p14="http://schemas.microsoft.com/office/powerpoint/2010/main" val="416088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834F-2748-8150-77F4-2977300E1207}"/>
              </a:ext>
            </a:extLst>
          </p:cNvPr>
          <p:cNvSpPr>
            <a:spLocks noGrp="1"/>
          </p:cNvSpPr>
          <p:nvPr>
            <p:ph type="title"/>
          </p:nvPr>
        </p:nvSpPr>
        <p:spPr/>
        <p:txBody>
          <a:bodyPr/>
          <a:lstStyle/>
          <a:p>
            <a:r>
              <a:rPr lang="en-IN" dirty="0"/>
              <a:t>Influence estimation</a:t>
            </a:r>
          </a:p>
        </p:txBody>
      </p:sp>
      <p:sp>
        <p:nvSpPr>
          <p:cNvPr id="3" name="Content Placeholder 2">
            <a:extLst>
              <a:ext uri="{FF2B5EF4-FFF2-40B4-BE49-F238E27FC236}">
                <a16:creationId xmlns:a16="http://schemas.microsoft.com/office/drawing/2014/main" id="{18511772-5A3B-51C5-980F-5751124E8DCE}"/>
              </a:ext>
            </a:extLst>
          </p:cNvPr>
          <p:cNvSpPr>
            <a:spLocks noGrp="1"/>
          </p:cNvSpPr>
          <p:nvPr>
            <p:ph idx="1"/>
          </p:nvPr>
        </p:nvSpPr>
        <p:spPr/>
        <p:txBody>
          <a:bodyPr/>
          <a:lstStyle/>
          <a:p>
            <a:r>
              <a:rPr lang="en-IN" dirty="0"/>
              <a:t>After the generation of node embeddings we used k-means clustering to find the seed nodes.</a:t>
            </a:r>
          </a:p>
          <a:p>
            <a:r>
              <a:rPr lang="en-IN" dirty="0"/>
              <a:t>For the influence estimation we then use Independent Cascade model on the set of seed nodes that we got earlier to find the estimated influence spread in the social network.</a:t>
            </a:r>
          </a:p>
        </p:txBody>
      </p:sp>
    </p:spTree>
    <p:extLst>
      <p:ext uri="{BB962C8B-B14F-4D97-AF65-F5344CB8AC3E}">
        <p14:creationId xmlns:p14="http://schemas.microsoft.com/office/powerpoint/2010/main" val="73725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B602-5FE8-A57E-8417-8AAD35F269DE}"/>
              </a:ext>
            </a:extLst>
          </p:cNvPr>
          <p:cNvSpPr>
            <a:spLocks noGrp="1"/>
          </p:cNvSpPr>
          <p:nvPr>
            <p:ph type="title"/>
          </p:nvPr>
        </p:nvSpPr>
        <p:spPr/>
        <p:txBody>
          <a:bodyPr>
            <a:normAutofit/>
          </a:bodyPr>
          <a:lstStyle/>
          <a:p>
            <a:r>
              <a:rPr lang="en-US" dirty="0"/>
              <a:t>Adversarial Graph Embeddings for Fair Influence Maximization over Social Networks</a:t>
            </a:r>
            <a:endParaRPr lang="en-IN" dirty="0"/>
          </a:p>
        </p:txBody>
      </p:sp>
      <p:sp>
        <p:nvSpPr>
          <p:cNvPr id="3" name="Content Placeholder 2">
            <a:extLst>
              <a:ext uri="{FF2B5EF4-FFF2-40B4-BE49-F238E27FC236}">
                <a16:creationId xmlns:a16="http://schemas.microsoft.com/office/drawing/2014/main" id="{02AD1B89-1CB0-23CD-C474-9BC70FDB40D7}"/>
              </a:ext>
            </a:extLst>
          </p:cNvPr>
          <p:cNvSpPr>
            <a:spLocks noGrp="1"/>
          </p:cNvSpPr>
          <p:nvPr>
            <p:ph idx="1"/>
          </p:nvPr>
        </p:nvSpPr>
        <p:spPr>
          <a:xfrm>
            <a:off x="412955" y="1825625"/>
            <a:ext cx="11503742" cy="4351338"/>
          </a:xfrm>
        </p:spPr>
        <p:txBody>
          <a:bodyPr/>
          <a:lstStyle/>
          <a:p>
            <a:pPr marL="0" indent="0">
              <a:buNone/>
            </a:pPr>
            <a:r>
              <a:rPr lang="en-IN" dirty="0"/>
              <a:t>									Credits:</a:t>
            </a:r>
          </a:p>
          <a:p>
            <a:r>
              <a:rPr lang="en-IN" dirty="0" err="1"/>
              <a:t>Moein</a:t>
            </a:r>
            <a:r>
              <a:rPr lang="en-IN" dirty="0"/>
              <a:t> </a:t>
            </a:r>
            <a:r>
              <a:rPr lang="en-IN" dirty="0" err="1"/>
              <a:t>Khajehnejad</a:t>
            </a:r>
            <a:r>
              <a:rPr lang="en-IN" dirty="0"/>
              <a:t>		:</a:t>
            </a:r>
            <a:r>
              <a:rPr lang="en-US" dirty="0"/>
              <a:t>Monash University</a:t>
            </a:r>
            <a:endParaRPr lang="en-IN" dirty="0"/>
          </a:p>
          <a:p>
            <a:r>
              <a:rPr lang="en-IN" dirty="0"/>
              <a:t>Ahmad </a:t>
            </a:r>
            <a:r>
              <a:rPr lang="en-IN" dirty="0" err="1"/>
              <a:t>Asgharian</a:t>
            </a:r>
            <a:r>
              <a:rPr lang="en-IN" dirty="0"/>
              <a:t> Rezaei	:</a:t>
            </a:r>
            <a:r>
              <a:rPr lang="en-US" dirty="0"/>
              <a:t>RMIT University</a:t>
            </a:r>
            <a:endParaRPr lang="en-IN" dirty="0"/>
          </a:p>
          <a:p>
            <a:r>
              <a:rPr lang="en-IN" dirty="0" err="1"/>
              <a:t>Mahmoudreza</a:t>
            </a:r>
            <a:r>
              <a:rPr lang="en-IN" dirty="0"/>
              <a:t> </a:t>
            </a:r>
            <a:r>
              <a:rPr lang="en-IN" dirty="0" err="1"/>
              <a:t>Babaei</a:t>
            </a:r>
            <a:r>
              <a:rPr lang="en-IN" dirty="0"/>
              <a:t>		:</a:t>
            </a:r>
            <a:r>
              <a:rPr lang="en-US" dirty="0"/>
              <a:t>Max Planck Institute for Software Systems</a:t>
            </a:r>
            <a:endParaRPr lang="en-IN" dirty="0"/>
          </a:p>
          <a:p>
            <a:r>
              <a:rPr lang="en-IN" dirty="0"/>
              <a:t>Jessica Hoffmann		:</a:t>
            </a:r>
            <a:r>
              <a:rPr lang="en-US" dirty="0"/>
              <a:t> RMIT University</a:t>
            </a:r>
            <a:endParaRPr lang="en-IN" dirty="0"/>
          </a:p>
          <a:p>
            <a:r>
              <a:rPr lang="en-IN" dirty="0"/>
              <a:t>Mahdi Jalili				:</a:t>
            </a:r>
            <a:r>
              <a:rPr lang="en-US" dirty="0"/>
              <a:t>The University of Texas at Austin</a:t>
            </a:r>
            <a:endParaRPr lang="en-IN" dirty="0"/>
          </a:p>
          <a:p>
            <a:r>
              <a:rPr lang="en-IN" dirty="0"/>
              <a:t>Adrian Weller			:</a:t>
            </a:r>
            <a:r>
              <a:rPr lang="en-US" dirty="0"/>
              <a:t>University of Cambridge, Alan Turing Institute</a:t>
            </a:r>
          </a:p>
          <a:p>
            <a:pPr marL="0" indent="0">
              <a:buNone/>
            </a:pPr>
            <a:r>
              <a:rPr lang="en-US" dirty="0"/>
              <a:t>Year of publication :  11th May 2020</a:t>
            </a:r>
            <a:endParaRPr lang="en-IN" dirty="0"/>
          </a:p>
        </p:txBody>
      </p:sp>
    </p:spTree>
    <p:extLst>
      <p:ext uri="{BB962C8B-B14F-4D97-AF65-F5344CB8AC3E}">
        <p14:creationId xmlns:p14="http://schemas.microsoft.com/office/powerpoint/2010/main" val="52873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11E8-B6B8-6F71-C234-4508576C50F6}"/>
              </a:ext>
            </a:extLst>
          </p:cNvPr>
          <p:cNvSpPr>
            <a:spLocks noGrp="1"/>
          </p:cNvSpPr>
          <p:nvPr>
            <p:ph type="title"/>
          </p:nvPr>
        </p:nvSpPr>
        <p:spPr/>
        <p:txBody>
          <a:bodyPr/>
          <a:lstStyle/>
          <a:p>
            <a:r>
              <a:rPr lang="en-IN" dirty="0"/>
              <a:t>Rice – Facebook dataset</a:t>
            </a:r>
          </a:p>
        </p:txBody>
      </p:sp>
      <p:sp>
        <p:nvSpPr>
          <p:cNvPr id="3" name="Content Placeholder 2">
            <a:extLst>
              <a:ext uri="{FF2B5EF4-FFF2-40B4-BE49-F238E27FC236}">
                <a16:creationId xmlns:a16="http://schemas.microsoft.com/office/drawing/2014/main" id="{F099D1F2-93ED-A753-F61C-9F53181E6668}"/>
              </a:ext>
            </a:extLst>
          </p:cNvPr>
          <p:cNvSpPr>
            <a:spLocks noGrp="1"/>
          </p:cNvSpPr>
          <p:nvPr>
            <p:ph idx="1"/>
          </p:nvPr>
        </p:nvSpPr>
        <p:spPr/>
        <p:txBody>
          <a:bodyPr/>
          <a:lstStyle/>
          <a:p>
            <a:r>
              <a:rPr lang="en-US" dirty="0"/>
              <a:t>Dataset:- we have taken a sub-graph of Rice university Facebook dataset. we have divide the nodes into 2 categories based on age attribute.</a:t>
            </a:r>
          </a:p>
          <a:p>
            <a:r>
              <a:rPr lang="en-US" dirty="0"/>
              <a:t>Nodes with age value of 18 or 19 constitute group A or V</a:t>
            </a:r>
            <a:r>
              <a:rPr lang="en-US" baseline="-25000" dirty="0"/>
              <a:t>A</a:t>
            </a:r>
            <a:r>
              <a:rPr lang="en-US" dirty="0"/>
              <a:t> and the rest of the nodes form group B, V</a:t>
            </a:r>
            <a:r>
              <a:rPr lang="en-US" baseline="-25000" dirty="0"/>
              <a:t>B</a:t>
            </a:r>
            <a:r>
              <a:rPr lang="en-US" dirty="0"/>
              <a:t>.</a:t>
            </a:r>
          </a:p>
          <a:p>
            <a:r>
              <a:rPr lang="en-US" dirty="0"/>
              <a:t>Group V</a:t>
            </a:r>
            <a:r>
              <a:rPr lang="en-US" baseline="-25000" dirty="0"/>
              <a:t>A</a:t>
            </a:r>
            <a:r>
              <a:rPr lang="en-US" dirty="0"/>
              <a:t> has 97 nodes with 513 intra-connections, while group V</a:t>
            </a:r>
            <a:r>
              <a:rPr lang="en-US" baseline="-25000" dirty="0"/>
              <a:t>B</a:t>
            </a:r>
            <a:r>
              <a:rPr lang="en-US" dirty="0"/>
              <a:t> has 344 nodes with 7441 intra-connections, and there are 1779 inter-connections between nodes of the two communities.</a:t>
            </a:r>
            <a:endParaRPr lang="en-IN" dirty="0"/>
          </a:p>
        </p:txBody>
      </p:sp>
    </p:spTree>
    <p:extLst>
      <p:ext uri="{BB962C8B-B14F-4D97-AF65-F5344CB8AC3E}">
        <p14:creationId xmlns:p14="http://schemas.microsoft.com/office/powerpoint/2010/main" val="158547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BD2D-720F-B87A-761C-1B5A15323A35}"/>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F88DFFB1-0B26-DA24-0273-FDED6BF75E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596" y="2697102"/>
            <a:ext cx="5525271" cy="2705478"/>
          </a:xfrm>
        </p:spPr>
      </p:pic>
    </p:spTree>
    <p:extLst>
      <p:ext uri="{BB962C8B-B14F-4D97-AF65-F5344CB8AC3E}">
        <p14:creationId xmlns:p14="http://schemas.microsoft.com/office/powerpoint/2010/main" val="67452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1E87-34A5-A6CC-7ADD-F8ADDF911A45}"/>
              </a:ext>
            </a:extLst>
          </p:cNvPr>
          <p:cNvSpPr>
            <a:spLocks noGrp="1"/>
          </p:cNvSpPr>
          <p:nvPr>
            <p:ph type="title"/>
          </p:nvPr>
        </p:nvSpPr>
        <p:spPr/>
        <p:txBody>
          <a:bodyPr/>
          <a:lstStyle/>
          <a:p>
            <a:r>
              <a:rPr lang="en-IN" dirty="0"/>
              <a:t>Affinity </a:t>
            </a:r>
            <a:r>
              <a:rPr lang="en-IN" dirty="0" err="1"/>
              <a:t>propAgation</a:t>
            </a:r>
            <a:endParaRPr lang="en-IN" dirty="0"/>
          </a:p>
        </p:txBody>
      </p:sp>
      <p:sp>
        <p:nvSpPr>
          <p:cNvPr id="3" name="Content Placeholder 2">
            <a:extLst>
              <a:ext uri="{FF2B5EF4-FFF2-40B4-BE49-F238E27FC236}">
                <a16:creationId xmlns:a16="http://schemas.microsoft.com/office/drawing/2014/main" id="{4F0E270F-48EF-8DED-DF92-D7D8F2599F04}"/>
              </a:ext>
            </a:extLst>
          </p:cNvPr>
          <p:cNvSpPr>
            <a:spLocks noGrp="1"/>
          </p:cNvSpPr>
          <p:nvPr>
            <p:ph idx="1"/>
          </p:nvPr>
        </p:nvSpPr>
        <p:spPr>
          <a:xfrm>
            <a:off x="581192" y="1828800"/>
            <a:ext cx="11029615" cy="4029999"/>
          </a:xfrm>
        </p:spPr>
        <p:txBody>
          <a:bodyPr/>
          <a:lstStyle/>
          <a:p>
            <a:r>
              <a:rPr lang="en-US" dirty="0"/>
              <a:t>Similarity: as an input the algo takes two sets of data, one is similarities between points, which gives how much similar a point is to another point to form an exemplar.</a:t>
            </a:r>
          </a:p>
          <a:p>
            <a:r>
              <a:rPr lang="en-US" dirty="0" err="1"/>
              <a:t>Responsibility:Tells</a:t>
            </a:r>
            <a:r>
              <a:rPr lang="en-US" dirty="0"/>
              <a:t> us how much responsible one object is for another.</a:t>
            </a:r>
          </a:p>
          <a:p>
            <a:r>
              <a:rPr lang="en-US" dirty="0" err="1"/>
              <a:t>Availability:Represent</a:t>
            </a:r>
            <a:r>
              <a:rPr lang="en-US" dirty="0"/>
              <a:t> how appropriate it would be to consider a point to be its exemplar considering if another point has already has it as an exemplar.</a:t>
            </a:r>
          </a:p>
          <a:p>
            <a:r>
              <a:rPr lang="en-US" dirty="0"/>
              <a:t>Final criteria for </a:t>
            </a:r>
            <a:r>
              <a:rPr lang="en-US" dirty="0" err="1"/>
              <a:t>clustering:Each</a:t>
            </a:r>
            <a:r>
              <a:rPr lang="en-US" dirty="0"/>
              <a:t> cell is simply sum of the </a:t>
            </a:r>
            <a:r>
              <a:rPr lang="en-US" dirty="0" err="1"/>
              <a:t>avilability</a:t>
            </a:r>
            <a:r>
              <a:rPr lang="en-US" dirty="0"/>
              <a:t> value and responsibility </a:t>
            </a:r>
            <a:r>
              <a:rPr lang="en-US" dirty="0" err="1"/>
              <a:t>valueatthat</a:t>
            </a:r>
            <a:r>
              <a:rPr lang="en-US" dirty="0"/>
              <a:t> location. Then the highest criterion value of each row is then designated as an exemplar. Rows that share the same exemplar end up being in the same cluster</a:t>
            </a:r>
            <a:endParaRPr lang="en-IN" dirty="0"/>
          </a:p>
        </p:txBody>
      </p:sp>
    </p:spTree>
    <p:extLst>
      <p:ext uri="{BB962C8B-B14F-4D97-AF65-F5344CB8AC3E}">
        <p14:creationId xmlns:p14="http://schemas.microsoft.com/office/powerpoint/2010/main" val="350991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5307-FCE7-5239-AC94-A395E195548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0357F10-F2E0-74A4-8093-EF54694AA92E}"/>
              </a:ext>
            </a:extLst>
          </p:cNvPr>
          <p:cNvSpPr>
            <a:spLocks noGrp="1"/>
          </p:cNvSpPr>
          <p:nvPr>
            <p:ph idx="1"/>
          </p:nvPr>
        </p:nvSpPr>
        <p:spPr>
          <a:xfrm>
            <a:off x="581192" y="2180496"/>
            <a:ext cx="11463324" cy="3678303"/>
          </a:xfrm>
        </p:spPr>
        <p:txBody>
          <a:bodyPr/>
          <a:lstStyle/>
          <a:p>
            <a:r>
              <a:rPr lang="en-GB" sz="2800" dirty="0">
                <a:latin typeface="+mn-lt"/>
              </a:rPr>
              <a:t>To identify a set of seed nodes in social network, which can maximize  Fairness (Balance) of influence in social network using Graph embeddings.</a:t>
            </a:r>
            <a:endParaRPr lang="en-IN" dirty="0"/>
          </a:p>
        </p:txBody>
      </p:sp>
    </p:spTree>
    <p:extLst>
      <p:ext uri="{BB962C8B-B14F-4D97-AF65-F5344CB8AC3E}">
        <p14:creationId xmlns:p14="http://schemas.microsoft.com/office/powerpoint/2010/main" val="356355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68C9-E86F-66F4-6DB3-DA280FB6A463}"/>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0AA9872B-066E-A082-D055-6C263C1E3DA9}"/>
              </a:ext>
            </a:extLst>
          </p:cNvPr>
          <p:cNvSpPr>
            <a:spLocks noGrp="1"/>
          </p:cNvSpPr>
          <p:nvPr>
            <p:ph idx="1"/>
          </p:nvPr>
        </p:nvSpPr>
        <p:spPr>
          <a:xfrm>
            <a:off x="479592" y="1780912"/>
            <a:ext cx="11029616" cy="4722944"/>
          </a:xfrm>
        </p:spPr>
        <p:txBody>
          <a:bodyPr>
            <a:normAutofit/>
          </a:bodyPr>
          <a:lstStyle/>
          <a:p>
            <a:r>
              <a:rPr lang="en-US" sz="2200" dirty="0"/>
              <a:t>Seed users 	:  A set of initial users who are used to start the diffusion of information through a network.</a:t>
            </a:r>
          </a:p>
          <a:p>
            <a:r>
              <a:rPr lang="en-US" sz="2200" dirty="0"/>
              <a:t>Influence Maximization	:  The process of selecting a set of k seed users that will optimally diffuse information through a network.</a:t>
            </a:r>
          </a:p>
          <a:p>
            <a:r>
              <a:rPr lang="en-GB" sz="2400" dirty="0" err="1">
                <a:latin typeface="+mn-lt"/>
              </a:rPr>
              <a:t>Submodularity</a:t>
            </a:r>
            <a:r>
              <a:rPr lang="en-GB" sz="2400" dirty="0">
                <a:latin typeface="+mn-lt"/>
              </a:rPr>
              <a:t>:   Sub modularity characterizes the diminishing returns property, indicating that the marginal gain of adding a node to a larger seed set decreases as the seed set size increases in influence maximization algorithms.</a:t>
            </a:r>
            <a:endParaRPr lang="en-US" sz="2200" dirty="0"/>
          </a:p>
          <a:p>
            <a:r>
              <a:rPr lang="en-US" sz="2200" dirty="0"/>
              <a:t>Balance/Fairness 	: When categorical ratio between the nodes in the network is preserved in the active set.</a:t>
            </a:r>
          </a:p>
        </p:txBody>
      </p:sp>
    </p:spTree>
    <p:extLst>
      <p:ext uri="{BB962C8B-B14F-4D97-AF65-F5344CB8AC3E}">
        <p14:creationId xmlns:p14="http://schemas.microsoft.com/office/powerpoint/2010/main" val="278982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1781-2554-5AC8-7DCB-CCE3C84A3D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D4DAB1-F967-1133-DEEE-319BEE81183D}"/>
              </a:ext>
            </a:extLst>
          </p:cNvPr>
          <p:cNvSpPr>
            <a:spLocks noGrp="1"/>
          </p:cNvSpPr>
          <p:nvPr>
            <p:ph idx="1"/>
          </p:nvPr>
        </p:nvSpPr>
        <p:spPr/>
        <p:txBody>
          <a:bodyPr/>
          <a:lstStyle/>
          <a:p>
            <a:r>
              <a:rPr lang="en-IN" sz="1800" dirty="0"/>
              <a:t>Embedding	: </a:t>
            </a:r>
            <a:r>
              <a:rPr lang="en-US" sz="1800" dirty="0"/>
              <a:t>Embedding problem proposes to map nodes to a low dimensional space such that the network structure can be reconstructed.</a:t>
            </a:r>
            <a:endParaRPr lang="en-IN" sz="1800" dirty="0"/>
          </a:p>
          <a:p>
            <a:r>
              <a:rPr lang="en-IN" sz="1800" dirty="0"/>
              <a:t>Generative Adversarial Network (GAN)	:  This is an advanced AI architecture that pits two neural network’s against each other to generate realistic data.</a:t>
            </a:r>
          </a:p>
          <a:p>
            <a:r>
              <a:rPr lang="en-IN" sz="1800" dirty="0"/>
              <a:t>Autoencoder	:  Autoencoder</a:t>
            </a:r>
            <a:r>
              <a:rPr lang="en-US" sz="1800" dirty="0"/>
              <a:t> learn a compressed, efficient representation of input data, typically for the purpose of dimensionality reduction or feature learning.</a:t>
            </a:r>
            <a:endParaRPr lang="en-IN" sz="1800" dirty="0"/>
          </a:p>
          <a:p>
            <a:r>
              <a:rPr lang="en-IN" sz="1800" dirty="0"/>
              <a:t>Discriminator :  This distinguishes between the embeddings of two communities and rejects them if not similar</a:t>
            </a:r>
            <a:endParaRPr lang="en-GB" sz="1800" dirty="0">
              <a:latin typeface="+mn-lt"/>
            </a:endParaRPr>
          </a:p>
          <a:p>
            <a:pPr marL="0" indent="0">
              <a:buNone/>
            </a:pPr>
            <a:endParaRPr lang="en-IN" dirty="0"/>
          </a:p>
        </p:txBody>
      </p:sp>
    </p:spTree>
    <p:extLst>
      <p:ext uri="{BB962C8B-B14F-4D97-AF65-F5344CB8AC3E}">
        <p14:creationId xmlns:p14="http://schemas.microsoft.com/office/powerpoint/2010/main" val="11899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80F2-5057-4134-5F2F-67C612F1F367}"/>
              </a:ext>
            </a:extLst>
          </p:cNvPr>
          <p:cNvSpPr>
            <a:spLocks noGrp="1"/>
          </p:cNvSpPr>
          <p:nvPr>
            <p:ph type="title"/>
          </p:nvPr>
        </p:nvSpPr>
        <p:spPr/>
        <p:txBody>
          <a:bodyPr/>
          <a:lstStyle/>
          <a:p>
            <a:r>
              <a:rPr lang="en-IN" dirty="0"/>
              <a:t>Previous work</a:t>
            </a:r>
          </a:p>
        </p:txBody>
      </p:sp>
      <p:sp>
        <p:nvSpPr>
          <p:cNvPr id="3" name="Content Placeholder 2">
            <a:extLst>
              <a:ext uri="{FF2B5EF4-FFF2-40B4-BE49-F238E27FC236}">
                <a16:creationId xmlns:a16="http://schemas.microsoft.com/office/drawing/2014/main" id="{F18B81AC-8A73-8717-215D-945C36E1B0B2}"/>
              </a:ext>
            </a:extLst>
          </p:cNvPr>
          <p:cNvSpPr>
            <a:spLocks noGrp="1"/>
          </p:cNvSpPr>
          <p:nvPr>
            <p:ph idx="1"/>
          </p:nvPr>
        </p:nvSpPr>
        <p:spPr/>
        <p:txBody>
          <a:bodyPr/>
          <a:lstStyle/>
          <a:p>
            <a:r>
              <a:rPr lang="en-IN" dirty="0"/>
              <a:t>In the previous semester we worked using CELF , CELF++</a:t>
            </a:r>
          </a:p>
        </p:txBody>
      </p:sp>
    </p:spTree>
    <p:extLst>
      <p:ext uri="{BB962C8B-B14F-4D97-AF65-F5344CB8AC3E}">
        <p14:creationId xmlns:p14="http://schemas.microsoft.com/office/powerpoint/2010/main" val="750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B23-72D2-2151-67CF-29FCC85C44C6}"/>
              </a:ext>
            </a:extLst>
          </p:cNvPr>
          <p:cNvSpPr>
            <a:spLocks noGrp="1"/>
          </p:cNvSpPr>
          <p:nvPr>
            <p:ph type="title"/>
          </p:nvPr>
        </p:nvSpPr>
        <p:spPr/>
        <p:txBody>
          <a:bodyPr/>
          <a:lstStyle/>
          <a:p>
            <a:r>
              <a:rPr lang="en-IN" dirty="0"/>
              <a:t>Fairness (balance)</a:t>
            </a:r>
          </a:p>
        </p:txBody>
      </p:sp>
      <p:sp>
        <p:nvSpPr>
          <p:cNvPr id="3" name="Content Placeholder 2">
            <a:extLst>
              <a:ext uri="{FF2B5EF4-FFF2-40B4-BE49-F238E27FC236}">
                <a16:creationId xmlns:a16="http://schemas.microsoft.com/office/drawing/2014/main" id="{4253CE3C-1036-0A9A-1877-33D929668326}"/>
              </a:ext>
            </a:extLst>
          </p:cNvPr>
          <p:cNvSpPr>
            <a:spLocks noGrp="1"/>
          </p:cNvSpPr>
          <p:nvPr>
            <p:ph idx="1"/>
          </p:nvPr>
        </p:nvSpPr>
        <p:spPr/>
        <p:txBody>
          <a:bodyPr/>
          <a:lstStyle/>
          <a:p>
            <a:r>
              <a:rPr lang="en-US" dirty="0"/>
              <a:t>Let us assume that there are only two groups A and B for simplicity. Let I</a:t>
            </a:r>
            <a:r>
              <a:rPr lang="en-US" baseline="-25000" dirty="0"/>
              <a:t>A</a:t>
            </a:r>
            <a:r>
              <a:rPr lang="en-US" dirty="0"/>
              <a:t> and I</a:t>
            </a:r>
            <a:r>
              <a:rPr lang="en-US" baseline="-25000" dirty="0"/>
              <a:t>B</a:t>
            </a:r>
            <a:r>
              <a:rPr lang="en-US" dirty="0"/>
              <a:t> be the expected total number of influenced nodes belonging to groups A and B, respectively. We say a spreading process is fair if, by the end of it, we have: </a:t>
            </a:r>
          </a:p>
          <a:p>
            <a:pPr marL="0" indent="0">
              <a:buNone/>
            </a:pPr>
            <a:endParaRPr lang="en-IN" dirty="0"/>
          </a:p>
        </p:txBody>
      </p:sp>
      <p:pic>
        <p:nvPicPr>
          <p:cNvPr id="5" name="Picture 4">
            <a:extLst>
              <a:ext uri="{FF2B5EF4-FFF2-40B4-BE49-F238E27FC236}">
                <a16:creationId xmlns:a16="http://schemas.microsoft.com/office/drawing/2014/main" id="{7B8275B9-3396-7CE1-F173-41B8365E4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309" y="4178710"/>
            <a:ext cx="1598903" cy="875377"/>
          </a:xfrm>
          <a:prstGeom prst="rect">
            <a:avLst/>
          </a:prstGeom>
        </p:spPr>
      </p:pic>
    </p:spTree>
    <p:extLst>
      <p:ext uri="{BB962C8B-B14F-4D97-AF65-F5344CB8AC3E}">
        <p14:creationId xmlns:p14="http://schemas.microsoft.com/office/powerpoint/2010/main" val="407065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9C38-C5AC-72CD-016F-7A1AF874EE56}"/>
              </a:ext>
            </a:extLst>
          </p:cNvPr>
          <p:cNvSpPr>
            <a:spLocks noGrp="1"/>
          </p:cNvSpPr>
          <p:nvPr>
            <p:ph type="title"/>
          </p:nvPr>
        </p:nvSpPr>
        <p:spPr/>
        <p:txBody>
          <a:bodyPr/>
          <a:lstStyle/>
          <a:p>
            <a:r>
              <a:rPr lang="en-IN" dirty="0"/>
              <a:t>Architecture of our model</a:t>
            </a:r>
          </a:p>
        </p:txBody>
      </p:sp>
      <p:pic>
        <p:nvPicPr>
          <p:cNvPr id="5" name="Picture 4">
            <a:extLst>
              <a:ext uri="{FF2B5EF4-FFF2-40B4-BE49-F238E27FC236}">
                <a16:creationId xmlns:a16="http://schemas.microsoft.com/office/drawing/2014/main" id="{F36C9B95-752C-1F35-B637-FAE657551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8" y="2057400"/>
            <a:ext cx="9429142" cy="4435099"/>
          </a:xfrm>
          <a:prstGeom prst="rect">
            <a:avLst/>
          </a:prstGeom>
        </p:spPr>
      </p:pic>
    </p:spTree>
    <p:extLst>
      <p:ext uri="{BB962C8B-B14F-4D97-AF65-F5344CB8AC3E}">
        <p14:creationId xmlns:p14="http://schemas.microsoft.com/office/powerpoint/2010/main" val="300278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9307-904F-EAD2-D606-AEDBDB3A9CA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9DC2A80C-92D9-15C6-E2C3-96BAA653F044}"/>
              </a:ext>
            </a:extLst>
          </p:cNvPr>
          <p:cNvSpPr>
            <a:spLocks noGrp="1"/>
          </p:cNvSpPr>
          <p:nvPr>
            <p:ph idx="1"/>
          </p:nvPr>
        </p:nvSpPr>
        <p:spPr/>
        <p:txBody>
          <a:bodyPr/>
          <a:lstStyle/>
          <a:p>
            <a:r>
              <a:rPr lang="en-US" dirty="0"/>
              <a:t>Now we design an adversarial setting in which the embedder plays against a discriminator.</a:t>
            </a:r>
          </a:p>
          <a:p>
            <a:r>
              <a:rPr lang="en-US" dirty="0"/>
              <a:t>In this setting, the discriminator distinguishes between the embeddings of the two communities. Concurrently the embedder tries to generate embeddings that are indistinguishable by the discriminator.</a:t>
            </a:r>
          </a:p>
          <a:p>
            <a:r>
              <a:rPr lang="en-US" dirty="0"/>
              <a:t>In other words, the discriminator forces the embedder to generate embeddings for the two communities that are coming from distributions which are as similar as possible.</a:t>
            </a:r>
            <a:endParaRPr lang="en-IN" dirty="0"/>
          </a:p>
        </p:txBody>
      </p:sp>
    </p:spTree>
    <p:extLst>
      <p:ext uri="{BB962C8B-B14F-4D97-AF65-F5344CB8AC3E}">
        <p14:creationId xmlns:p14="http://schemas.microsoft.com/office/powerpoint/2010/main" val="420891935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921</TotalTime>
  <Words>1532</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Gill Sans MT</vt:lpstr>
      <vt:lpstr>Wingdings 2</vt:lpstr>
      <vt:lpstr>Dividend</vt:lpstr>
      <vt:lpstr>PowerPoint Presentation</vt:lpstr>
      <vt:lpstr>Adversarial Graph Embeddings for Fair Influence Maximization over Social Networks</vt:lpstr>
      <vt:lpstr>Problem Statement</vt:lpstr>
      <vt:lpstr>Literature review:</vt:lpstr>
      <vt:lpstr>PowerPoint Presentation</vt:lpstr>
      <vt:lpstr>Previous work</vt:lpstr>
      <vt:lpstr>Fairness (balance)</vt:lpstr>
      <vt:lpstr>Architecture of our model</vt:lpstr>
      <vt:lpstr>Methodology</vt:lpstr>
      <vt:lpstr>PowerPoint Presentation</vt:lpstr>
      <vt:lpstr>Multiple attributes</vt:lpstr>
      <vt:lpstr>Autoencoder</vt:lpstr>
      <vt:lpstr>Embedding generation</vt:lpstr>
      <vt:lpstr>Seed nodes selection</vt:lpstr>
      <vt:lpstr>Seed node selection</vt:lpstr>
      <vt:lpstr> K-means clustering example</vt:lpstr>
      <vt:lpstr>Independent Cascade Model</vt:lpstr>
      <vt:lpstr>Independent Cascade Model:</vt:lpstr>
      <vt:lpstr>Influence estimation</vt:lpstr>
      <vt:lpstr>Rice – Facebook dataset</vt:lpstr>
      <vt:lpstr>result</vt:lpstr>
      <vt:lpstr>Affinity propAgation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Influence Maximization using Graph Adversarial Network</dc:title>
  <dc:creator>Krish Vedagiri</dc:creator>
  <cp:lastModifiedBy>adiseshu matta</cp:lastModifiedBy>
  <cp:revision>8</cp:revision>
  <dcterms:created xsi:type="dcterms:W3CDTF">2024-02-22T13:25:15Z</dcterms:created>
  <dcterms:modified xsi:type="dcterms:W3CDTF">2024-03-10T19:29:17Z</dcterms:modified>
</cp:coreProperties>
</file>