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notesMasterIdLst>
    <p:notesMasterId r:id="rId29"/>
  </p:notesMasterIdLst>
  <p:sldIdLst>
    <p:sldId id="256" r:id="rId2"/>
    <p:sldId id="257" r:id="rId3"/>
    <p:sldId id="325" r:id="rId4"/>
    <p:sldId id="343" r:id="rId5"/>
    <p:sldId id="321" r:id="rId6"/>
    <p:sldId id="276" r:id="rId7"/>
    <p:sldId id="259" r:id="rId8"/>
    <p:sldId id="264" r:id="rId9"/>
    <p:sldId id="342" r:id="rId10"/>
    <p:sldId id="318" r:id="rId11"/>
    <p:sldId id="267" r:id="rId12"/>
    <p:sldId id="354" r:id="rId13"/>
    <p:sldId id="324" r:id="rId14"/>
    <p:sldId id="355" r:id="rId15"/>
    <p:sldId id="335" r:id="rId16"/>
    <p:sldId id="337" r:id="rId17"/>
    <p:sldId id="340" r:id="rId18"/>
    <p:sldId id="329" r:id="rId19"/>
    <p:sldId id="331" r:id="rId20"/>
    <p:sldId id="353" r:id="rId21"/>
    <p:sldId id="345" r:id="rId22"/>
    <p:sldId id="347" r:id="rId23"/>
    <p:sldId id="348" r:id="rId24"/>
    <p:sldId id="349" r:id="rId25"/>
    <p:sldId id="350" r:id="rId26"/>
    <p:sldId id="351" r:id="rId27"/>
    <p:sldId id="35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EE37-A194-419B-8DD6-115A2207C237}" type="datetimeFigureOut">
              <a:rPr lang="en-IN" smtClean="0"/>
              <a:t>11-12-2023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66561-0503-4E6F-BD6A-860EE0072D0F}" type="slidenum">
              <a:rPr lang="en-IN" smtClean="0"/>
              <a:t>‹#›</a:t>
            </a:fld>
            <a:endParaRPr lang="en-IN"/>
          </a:p>
        </p:txBody>
      </p:sp>
    </p:spTree>
    <p:extLst>
      <p:ext uri="{BB962C8B-B14F-4D97-AF65-F5344CB8AC3E}">
        <p14:creationId xmlns:p14="http://schemas.microsoft.com/office/powerpoint/2010/main" val="333731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22024" y="2366849"/>
            <a:ext cx="4547953" cy="1107996"/>
          </a:xfrm>
          <a:prstGeom prst="rect">
            <a:avLst/>
          </a:prstGeom>
        </p:spPr>
        <p:txBody>
          <a:bodyPr wrap="square" lIns="0" tIns="0" rIns="0" bIns="0">
            <a:spAutoFit/>
          </a:bodyPr>
          <a:lstStyle>
            <a:lvl1pPr>
              <a:defRPr sz="3600" b="0" i="0">
                <a:solidFill>
                  <a:srgbClr val="DEF5F9"/>
                </a:solidFill>
                <a:latin typeface="Microsoft Sans Serif"/>
                <a:cs typeface="Microsoft Sans Serif"/>
              </a:defRPr>
            </a:lvl1pPr>
          </a:lstStyle>
          <a:p>
            <a:r>
              <a:rPr lang="en-US"/>
              <a:t>Click to edit Master title style</a:t>
            </a:r>
            <a:endParaRPr/>
          </a:p>
        </p:txBody>
      </p:sp>
      <p:sp>
        <p:nvSpPr>
          <p:cNvPr id="3" name="Holder 3"/>
          <p:cNvSpPr>
            <a:spLocks noGrp="1"/>
          </p:cNvSpPr>
          <p:nvPr>
            <p:ph type="subTitle" idx="4"/>
          </p:nvPr>
        </p:nvSpPr>
        <p:spPr>
          <a:xfrm>
            <a:off x="1828800" y="3840480"/>
            <a:ext cx="8534400" cy="40011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38865A0-7433-4D26-985C-3BF0B2A6978A}" type="datetimeFigureOut">
              <a:rPr lang="en-IN" smtClean="0"/>
              <a:t>11-12-2023</a:t>
            </a:fld>
            <a:endParaRPr lang="en-IN"/>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8B7B1C35-F24B-46A4-966A-57321DE73472}" type="slidenum">
              <a:rPr lang="en-IN" smtClean="0"/>
              <a:t>‹#›</a:t>
            </a:fld>
            <a:endParaRPr lang="en-IN"/>
          </a:p>
        </p:txBody>
      </p:sp>
    </p:spTree>
    <p:extLst>
      <p:ext uri="{BB962C8B-B14F-4D97-AF65-F5344CB8AC3E}">
        <p14:creationId xmlns:p14="http://schemas.microsoft.com/office/powerpoint/2010/main" val="305313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64646"/>
                </a:solidFill>
                <a:latin typeface="Microsoft Sans Serif"/>
                <a:cs typeface="Microsoft Sans Serif"/>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600" b="0" i="0">
                <a:solidFill>
                  <a:schemeClr val="tx1"/>
                </a:solidFill>
                <a:latin typeface="Microsoft Sans Serif"/>
                <a:cs typeface="Microsoft Sans Serif"/>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58369C0-EDAE-493D-9D93-0237DB4D4DA6}" type="datetimeFigureOut">
              <a:rPr lang="en-IN" smtClean="0"/>
              <a:t>11-12-2023</a:t>
            </a:fld>
            <a:endParaRPr lang="en-IN"/>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8B7B1C35-F24B-46A4-966A-57321DE73472}" type="slidenum">
              <a:rPr lang="en-IN" smtClean="0"/>
              <a:t>‹#›</a:t>
            </a:fld>
            <a:endParaRPr lang="en-IN"/>
          </a:p>
        </p:txBody>
      </p:sp>
    </p:spTree>
    <p:extLst>
      <p:ext uri="{BB962C8B-B14F-4D97-AF65-F5344CB8AC3E}">
        <p14:creationId xmlns:p14="http://schemas.microsoft.com/office/powerpoint/2010/main" val="142824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64646"/>
                </a:solidFill>
                <a:latin typeface="Microsoft Sans Serif"/>
                <a:cs typeface="Microsoft Sans Serif"/>
              </a:defRPr>
            </a:lvl1pPr>
          </a:lstStyle>
          <a:p>
            <a:r>
              <a:rPr lang="en-US"/>
              <a:t>Click to edit Master title style</a:t>
            </a:r>
            <a:endParaRPr/>
          </a:p>
        </p:txBody>
      </p:sp>
      <p:sp>
        <p:nvSpPr>
          <p:cNvPr id="3" name="Holder 3"/>
          <p:cNvSpPr>
            <a:spLocks noGrp="1"/>
          </p:cNvSpPr>
          <p:nvPr>
            <p:ph sz="half" idx="2"/>
          </p:nvPr>
        </p:nvSpPr>
        <p:spPr>
          <a:xfrm>
            <a:off x="609600" y="1577340"/>
            <a:ext cx="5303520" cy="40011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0011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38865A0-7433-4D26-985C-3BF0B2A6978A}" type="datetimeFigureOut">
              <a:rPr lang="en-IN" smtClean="0"/>
              <a:t>11-12-2023</a:t>
            </a:fld>
            <a:endParaRPr lang="en-IN"/>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8B7B1C35-F24B-46A4-966A-57321DE73472}" type="slidenum">
              <a:rPr lang="en-IN" smtClean="0"/>
              <a:t>‹#›</a:t>
            </a:fld>
            <a:endParaRPr lang="en-IN"/>
          </a:p>
        </p:txBody>
      </p:sp>
    </p:spTree>
    <p:extLst>
      <p:ext uri="{BB962C8B-B14F-4D97-AF65-F5344CB8AC3E}">
        <p14:creationId xmlns:p14="http://schemas.microsoft.com/office/powerpoint/2010/main" val="136036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64646"/>
                </a:solidFill>
                <a:latin typeface="Microsoft Sans Serif"/>
                <a:cs typeface="Microsoft Sans Serif"/>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38865A0-7433-4D26-985C-3BF0B2A6978A}" type="datetimeFigureOut">
              <a:rPr lang="en-IN" smtClean="0"/>
              <a:t>11-12-2023</a:t>
            </a:fld>
            <a:endParaRPr lang="en-IN"/>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8B7B1C35-F24B-46A4-966A-57321DE73472}" type="slidenum">
              <a:rPr lang="en-IN" smtClean="0"/>
              <a:t>‹#›</a:t>
            </a:fld>
            <a:endParaRPr lang="en-IN"/>
          </a:p>
        </p:txBody>
      </p:sp>
    </p:spTree>
    <p:extLst>
      <p:ext uri="{BB962C8B-B14F-4D97-AF65-F5344CB8AC3E}">
        <p14:creationId xmlns:p14="http://schemas.microsoft.com/office/powerpoint/2010/main" val="366278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38865A0-7433-4D26-985C-3BF0B2A6978A}" type="datetimeFigureOut">
              <a:rPr lang="en-IN" smtClean="0"/>
              <a:t>11-12-2023</a:t>
            </a:fld>
            <a:endParaRPr lang="en-IN"/>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8B7B1C35-F24B-46A4-966A-57321DE73472}" type="slidenum">
              <a:rPr lang="en-IN" smtClean="0"/>
              <a:t>‹#›</a:t>
            </a:fld>
            <a:endParaRPr lang="en-IN"/>
          </a:p>
        </p:txBody>
      </p:sp>
    </p:spTree>
    <p:extLst>
      <p:ext uri="{BB962C8B-B14F-4D97-AF65-F5344CB8AC3E}">
        <p14:creationId xmlns:p14="http://schemas.microsoft.com/office/powerpoint/2010/main" val="281663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EFBC-8D4F-41DA-9651-5684878BAC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7EAAB9-13EC-42D0-AD39-910D0D5C7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E6C90C-86FD-40F4-A471-7A16BF981A32}"/>
              </a:ext>
            </a:extLst>
          </p:cNvPr>
          <p:cNvSpPr>
            <a:spLocks noGrp="1"/>
          </p:cNvSpPr>
          <p:nvPr>
            <p:ph type="dt" sz="half" idx="10"/>
          </p:nvPr>
        </p:nvSpPr>
        <p:spPr/>
        <p:txBody>
          <a:bodyPr/>
          <a:lstStyle/>
          <a:p>
            <a:fld id="{A58369C0-EDAE-493D-9D93-0237DB4D4DA6}" type="datetimeFigureOut">
              <a:rPr lang="en-IN" smtClean="0"/>
              <a:t>11-12-2023</a:t>
            </a:fld>
            <a:endParaRPr lang="en-IN"/>
          </a:p>
        </p:txBody>
      </p:sp>
      <p:sp>
        <p:nvSpPr>
          <p:cNvPr id="5" name="Footer Placeholder 4">
            <a:extLst>
              <a:ext uri="{FF2B5EF4-FFF2-40B4-BE49-F238E27FC236}">
                <a16:creationId xmlns:a16="http://schemas.microsoft.com/office/drawing/2014/main" id="{25455328-C8D4-4BAE-8AEB-6B9D345A3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7D2B1-113F-42EC-B39B-CE6023E86286}"/>
              </a:ext>
            </a:extLst>
          </p:cNvPr>
          <p:cNvSpPr>
            <a:spLocks noGrp="1"/>
          </p:cNvSpPr>
          <p:nvPr>
            <p:ph type="sldNum" sz="quarter" idx="12"/>
          </p:nvPr>
        </p:nvSpPr>
        <p:spPr/>
        <p:txBody>
          <a:bodyPr/>
          <a:lstStyle/>
          <a:p>
            <a:fld id="{8B7B1C35-F24B-46A4-966A-57321DE73472}" type="slidenum">
              <a:rPr lang="en-IN" smtClean="0"/>
              <a:t>‹#›</a:t>
            </a:fld>
            <a:endParaRPr lang="en-IN"/>
          </a:p>
        </p:txBody>
      </p:sp>
    </p:spTree>
    <p:extLst>
      <p:ext uri="{BB962C8B-B14F-4D97-AF65-F5344CB8AC3E}">
        <p14:creationId xmlns:p14="http://schemas.microsoft.com/office/powerpoint/2010/main" val="22871788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7112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A1F28"/>
          </a:solidFill>
        </p:spPr>
        <p:txBody>
          <a:bodyPr wrap="square" lIns="0" tIns="0" rIns="0" bIns="0" rtlCol="0"/>
          <a:lstStyle/>
          <a:p>
            <a:endParaRPr sz="1800"/>
          </a:p>
        </p:txBody>
      </p:sp>
      <p:sp>
        <p:nvSpPr>
          <p:cNvPr id="17" name="bg object 17"/>
          <p:cNvSpPr/>
          <p:nvPr/>
        </p:nvSpPr>
        <p:spPr>
          <a:xfrm>
            <a:off x="788417" y="1280160"/>
            <a:ext cx="11403753" cy="228600"/>
          </a:xfrm>
          <a:custGeom>
            <a:avLst/>
            <a:gdLst/>
            <a:ahLst/>
            <a:cxnLst/>
            <a:rect l="l" t="t" r="r" b="b"/>
            <a:pathLst>
              <a:path w="8552815" h="228600">
                <a:moveTo>
                  <a:pt x="8552688" y="0"/>
                </a:moveTo>
                <a:lnTo>
                  <a:pt x="0" y="0"/>
                </a:lnTo>
                <a:lnTo>
                  <a:pt x="0" y="228600"/>
                </a:lnTo>
                <a:lnTo>
                  <a:pt x="8552688" y="228600"/>
                </a:lnTo>
                <a:lnTo>
                  <a:pt x="8552688" y="0"/>
                </a:lnTo>
                <a:close/>
              </a:path>
            </a:pathLst>
          </a:custGeom>
          <a:solidFill>
            <a:srgbClr val="2CA1BE"/>
          </a:solidFill>
        </p:spPr>
        <p:txBody>
          <a:bodyPr wrap="square" lIns="0" tIns="0" rIns="0" bIns="0" rtlCol="0"/>
          <a:lstStyle/>
          <a:p>
            <a:endParaRPr sz="1800"/>
          </a:p>
        </p:txBody>
      </p:sp>
      <p:sp>
        <p:nvSpPr>
          <p:cNvPr id="2" name="Holder 2"/>
          <p:cNvSpPr>
            <a:spLocks noGrp="1"/>
          </p:cNvSpPr>
          <p:nvPr>
            <p:ph type="title"/>
          </p:nvPr>
        </p:nvSpPr>
        <p:spPr>
          <a:xfrm>
            <a:off x="308188" y="444754"/>
            <a:ext cx="11575625" cy="492443"/>
          </a:xfrm>
          <a:prstGeom prst="rect">
            <a:avLst/>
          </a:prstGeom>
        </p:spPr>
        <p:txBody>
          <a:bodyPr wrap="square" lIns="0" tIns="0" rIns="0" bIns="0">
            <a:spAutoFit/>
          </a:bodyPr>
          <a:lstStyle>
            <a:lvl1pPr>
              <a:defRPr sz="3200" b="0" i="0">
                <a:solidFill>
                  <a:srgbClr val="464646"/>
                </a:solidFill>
                <a:latin typeface="Microsoft Sans Serif"/>
                <a:cs typeface="Microsoft Sans Serif"/>
              </a:defRPr>
            </a:lvl1pPr>
          </a:lstStyle>
          <a:p>
            <a:endParaRPr/>
          </a:p>
        </p:txBody>
      </p:sp>
      <p:sp>
        <p:nvSpPr>
          <p:cNvPr id="3" name="Holder 3"/>
          <p:cNvSpPr>
            <a:spLocks noGrp="1"/>
          </p:cNvSpPr>
          <p:nvPr>
            <p:ph type="body" idx="1"/>
          </p:nvPr>
        </p:nvSpPr>
        <p:spPr>
          <a:xfrm>
            <a:off x="367588" y="1780769"/>
            <a:ext cx="11456821" cy="400110"/>
          </a:xfrm>
          <a:prstGeom prst="rect">
            <a:avLst/>
          </a:prstGeom>
        </p:spPr>
        <p:txBody>
          <a:bodyPr wrap="square" lIns="0" tIns="0" rIns="0" bIns="0">
            <a:spAutoFit/>
          </a:bodyPr>
          <a:lstStyle>
            <a:lvl1pPr>
              <a:defRPr sz="26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738865A0-7433-4D26-985C-3BF0B2A6978A}" type="datetimeFigureOut">
              <a:rPr lang="en-IN" smtClean="0"/>
              <a:t>11-12-2023</a:t>
            </a:fld>
            <a:endParaRPr lang="en-IN"/>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8B7B1C35-F24B-46A4-966A-57321DE73472}" type="slidenum">
              <a:rPr lang="en-IN" smtClean="0"/>
              <a:t>‹#›</a:t>
            </a:fld>
            <a:endParaRPr lang="en-IN"/>
          </a:p>
        </p:txBody>
      </p:sp>
    </p:spTree>
    <p:extLst>
      <p:ext uri="{BB962C8B-B14F-4D97-AF65-F5344CB8AC3E}">
        <p14:creationId xmlns:p14="http://schemas.microsoft.com/office/powerpoint/2010/main" val="3330885408"/>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Lst>
  <p:transition>
    <p:fade thruBlk="1"/>
  </p:transition>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7CE08DD7-9079-CB19-B8A2-4C22833FA0C5}"/>
              </a:ext>
            </a:extLst>
          </p:cNvPr>
          <p:cNvSpPr/>
          <p:nvPr/>
        </p:nvSpPr>
        <p:spPr>
          <a:xfrm>
            <a:off x="0" y="-46559"/>
            <a:ext cx="12192000" cy="5979459"/>
          </a:xfrm>
          <a:custGeom>
            <a:avLst/>
            <a:gdLst/>
            <a:ahLst/>
            <a:cxnLst/>
            <a:rect l="l" t="t" r="r" b="b"/>
            <a:pathLst>
              <a:path w="9144000" h="5971540">
                <a:moveTo>
                  <a:pt x="0" y="5971032"/>
                </a:moveTo>
                <a:lnTo>
                  <a:pt x="9144000" y="5971032"/>
                </a:lnTo>
                <a:lnTo>
                  <a:pt x="9144000" y="0"/>
                </a:lnTo>
                <a:lnTo>
                  <a:pt x="0" y="0"/>
                </a:lnTo>
                <a:lnTo>
                  <a:pt x="0" y="5971032"/>
                </a:lnTo>
                <a:close/>
              </a:path>
            </a:pathLst>
          </a:custGeom>
          <a:solidFill>
            <a:srgbClr val="464646"/>
          </a:solidFill>
        </p:spPr>
        <p:txBody>
          <a:bodyPr wrap="square" lIns="0" tIns="0" rIns="0" bIns="0" rtlCol="0"/>
          <a:lstStyle/>
          <a:p>
            <a:endParaRPr dirty="0"/>
          </a:p>
        </p:txBody>
      </p:sp>
      <p:sp>
        <p:nvSpPr>
          <p:cNvPr id="2" name="Title 1">
            <a:extLst>
              <a:ext uri="{FF2B5EF4-FFF2-40B4-BE49-F238E27FC236}">
                <a16:creationId xmlns:a16="http://schemas.microsoft.com/office/drawing/2014/main" id="{D8A1DA8A-F7E3-7C3C-9C1B-90E8CF94D746}"/>
              </a:ext>
            </a:extLst>
          </p:cNvPr>
          <p:cNvSpPr>
            <a:spLocks noGrp="1"/>
          </p:cNvSpPr>
          <p:nvPr>
            <p:ph type="ctrTitle"/>
          </p:nvPr>
        </p:nvSpPr>
        <p:spPr>
          <a:xfrm>
            <a:off x="1041143" y="1955906"/>
            <a:ext cx="9860437" cy="1341798"/>
          </a:xfrm>
        </p:spPr>
        <p:txBody>
          <a:bodyPr>
            <a:noAutofit/>
          </a:bodyPr>
          <a:lstStyle/>
          <a:p>
            <a:r>
              <a:rPr lang="en-US" sz="4800" b="1" i="0" u="none" strike="noStrike" baseline="0" dirty="0">
                <a:solidFill>
                  <a:schemeClr val="bg1"/>
                </a:solidFill>
                <a:latin typeface="+mn-lt"/>
              </a:rPr>
              <a:t>Influence Maximization</a:t>
            </a:r>
            <a:endParaRPr lang="en-IN" sz="4800" b="1" dirty="0">
              <a:solidFill>
                <a:schemeClr val="bg1"/>
              </a:solidFill>
              <a:latin typeface="+mn-lt"/>
            </a:endParaRPr>
          </a:p>
        </p:txBody>
      </p:sp>
      <p:sp>
        <p:nvSpPr>
          <p:cNvPr id="4" name="TextBox 3">
            <a:extLst>
              <a:ext uri="{FF2B5EF4-FFF2-40B4-BE49-F238E27FC236}">
                <a16:creationId xmlns:a16="http://schemas.microsoft.com/office/drawing/2014/main" id="{99065007-A28C-FB33-8C5B-FA4E03546C1A}"/>
              </a:ext>
            </a:extLst>
          </p:cNvPr>
          <p:cNvSpPr txBox="1"/>
          <p:nvPr/>
        </p:nvSpPr>
        <p:spPr>
          <a:xfrm>
            <a:off x="7628966" y="4039399"/>
            <a:ext cx="4482352" cy="2031325"/>
          </a:xfrm>
          <a:prstGeom prst="rect">
            <a:avLst/>
          </a:prstGeom>
          <a:noFill/>
        </p:spPr>
        <p:txBody>
          <a:bodyPr wrap="square" rtlCol="0">
            <a:spAutoFit/>
          </a:bodyPr>
          <a:lstStyle/>
          <a:p>
            <a:pPr>
              <a:lnSpc>
                <a:spcPct val="150000"/>
              </a:lnSpc>
            </a:pPr>
            <a:r>
              <a:rPr lang="en-IN" dirty="0">
                <a:solidFill>
                  <a:schemeClr val="bg1"/>
                </a:solidFill>
              </a:rPr>
              <a:t>Team:</a:t>
            </a:r>
            <a:br>
              <a:rPr lang="en-IN" dirty="0">
                <a:solidFill>
                  <a:schemeClr val="bg1"/>
                </a:solidFill>
              </a:rPr>
            </a:br>
            <a:r>
              <a:rPr lang="en-IN" dirty="0">
                <a:solidFill>
                  <a:schemeClr val="bg1"/>
                </a:solidFill>
              </a:rPr>
              <a:t>Mr. Seedella Sai Vikas(420233)</a:t>
            </a:r>
          </a:p>
          <a:p>
            <a:pPr>
              <a:lnSpc>
                <a:spcPct val="150000"/>
              </a:lnSpc>
            </a:pPr>
            <a:r>
              <a:rPr lang="en-IN" dirty="0">
                <a:solidFill>
                  <a:schemeClr val="bg1"/>
                </a:solidFill>
              </a:rPr>
              <a:t>Mr. Vedagiri Krishna Sandeep(420247)</a:t>
            </a:r>
          </a:p>
          <a:p>
            <a:pPr>
              <a:lnSpc>
                <a:spcPct val="150000"/>
              </a:lnSpc>
            </a:pPr>
            <a:r>
              <a:rPr lang="en-IN" dirty="0">
                <a:solidFill>
                  <a:schemeClr val="bg1"/>
                </a:solidFill>
              </a:rPr>
              <a:t>Mr. Matta Rahul(420206)</a:t>
            </a:r>
          </a:p>
          <a:p>
            <a:endParaRPr lang="en-IN" dirty="0">
              <a:solidFill>
                <a:schemeClr val="bg1"/>
              </a:solidFill>
            </a:endParaRPr>
          </a:p>
        </p:txBody>
      </p:sp>
      <p:grpSp>
        <p:nvGrpSpPr>
          <p:cNvPr id="5" name="object 3">
            <a:extLst>
              <a:ext uri="{FF2B5EF4-FFF2-40B4-BE49-F238E27FC236}">
                <a16:creationId xmlns:a16="http://schemas.microsoft.com/office/drawing/2014/main" id="{AD8C6B60-A449-7BC2-1CF2-0FC39896433A}"/>
              </a:ext>
            </a:extLst>
          </p:cNvPr>
          <p:cNvGrpSpPr/>
          <p:nvPr/>
        </p:nvGrpSpPr>
        <p:grpSpPr>
          <a:xfrm>
            <a:off x="0" y="5988427"/>
            <a:ext cx="12192000" cy="887094"/>
            <a:chOff x="0" y="5971031"/>
            <a:chExt cx="9144000" cy="887094"/>
          </a:xfrm>
        </p:grpSpPr>
        <p:sp>
          <p:nvSpPr>
            <p:cNvPr id="6" name="object 4">
              <a:extLst>
                <a:ext uri="{FF2B5EF4-FFF2-40B4-BE49-F238E27FC236}">
                  <a16:creationId xmlns:a16="http://schemas.microsoft.com/office/drawing/2014/main" id="{0E5AFDF2-6DAC-28F8-2A74-95A24D033A78}"/>
                </a:ext>
              </a:extLst>
            </p:cNvPr>
            <p:cNvSpPr/>
            <p:nvPr/>
          </p:nvSpPr>
          <p:spPr>
            <a:xfrm>
              <a:off x="0" y="5971031"/>
              <a:ext cx="9144000" cy="887094"/>
            </a:xfrm>
            <a:custGeom>
              <a:avLst/>
              <a:gdLst/>
              <a:ahLst/>
              <a:cxnLst/>
              <a:rect l="l" t="t" r="r" b="b"/>
              <a:pathLst>
                <a:path w="9144000" h="887095">
                  <a:moveTo>
                    <a:pt x="9144000" y="0"/>
                  </a:moveTo>
                  <a:lnTo>
                    <a:pt x="0" y="0"/>
                  </a:lnTo>
                  <a:lnTo>
                    <a:pt x="0" y="886968"/>
                  </a:lnTo>
                  <a:lnTo>
                    <a:pt x="9144000" y="886968"/>
                  </a:lnTo>
                  <a:lnTo>
                    <a:pt x="9144000" y="0"/>
                  </a:lnTo>
                  <a:close/>
                </a:path>
              </a:pathLst>
            </a:custGeom>
            <a:solidFill>
              <a:srgbClr val="FFFFFF"/>
            </a:solidFill>
          </p:spPr>
          <p:txBody>
            <a:bodyPr wrap="square" lIns="0" tIns="0" rIns="0" bIns="0" rtlCol="0"/>
            <a:lstStyle/>
            <a:p>
              <a:endParaRPr/>
            </a:p>
          </p:txBody>
        </p:sp>
        <p:sp>
          <p:nvSpPr>
            <p:cNvPr id="7" name="object 5">
              <a:extLst>
                <a:ext uri="{FF2B5EF4-FFF2-40B4-BE49-F238E27FC236}">
                  <a16:creationId xmlns:a16="http://schemas.microsoft.com/office/drawing/2014/main" id="{AA3D31DD-7189-BB4F-665D-0C3148E42C10}"/>
                </a:ext>
              </a:extLst>
            </p:cNvPr>
            <p:cNvSpPr/>
            <p:nvPr/>
          </p:nvSpPr>
          <p:spPr>
            <a:xfrm>
              <a:off x="0" y="6053328"/>
              <a:ext cx="2240280" cy="713740"/>
            </a:xfrm>
            <a:custGeom>
              <a:avLst/>
              <a:gdLst/>
              <a:ahLst/>
              <a:cxnLst/>
              <a:rect l="l" t="t" r="r" b="b"/>
              <a:pathLst>
                <a:path w="2240280" h="713740">
                  <a:moveTo>
                    <a:pt x="2240280" y="0"/>
                  </a:moveTo>
                  <a:lnTo>
                    <a:pt x="0" y="0"/>
                  </a:lnTo>
                  <a:lnTo>
                    <a:pt x="0" y="713232"/>
                  </a:lnTo>
                  <a:lnTo>
                    <a:pt x="2240280" y="713232"/>
                  </a:lnTo>
                  <a:lnTo>
                    <a:pt x="2240280" y="0"/>
                  </a:lnTo>
                  <a:close/>
                </a:path>
              </a:pathLst>
            </a:custGeom>
            <a:solidFill>
              <a:srgbClr val="DA1F28"/>
            </a:solidFill>
          </p:spPr>
          <p:txBody>
            <a:bodyPr wrap="square" lIns="0" tIns="0" rIns="0" bIns="0" rtlCol="0"/>
            <a:lstStyle/>
            <a:p>
              <a:endParaRPr/>
            </a:p>
          </p:txBody>
        </p:sp>
        <p:sp>
          <p:nvSpPr>
            <p:cNvPr id="8" name="object 6">
              <a:extLst>
                <a:ext uri="{FF2B5EF4-FFF2-40B4-BE49-F238E27FC236}">
                  <a16:creationId xmlns:a16="http://schemas.microsoft.com/office/drawing/2014/main" id="{AEF099BA-49E5-0194-35C3-83959E129C49}"/>
                </a:ext>
              </a:extLst>
            </p:cNvPr>
            <p:cNvSpPr/>
            <p:nvPr/>
          </p:nvSpPr>
          <p:spPr>
            <a:xfrm>
              <a:off x="2359151" y="6044184"/>
              <a:ext cx="6784975" cy="713740"/>
            </a:xfrm>
            <a:custGeom>
              <a:avLst/>
              <a:gdLst/>
              <a:ahLst/>
              <a:cxnLst/>
              <a:rect l="l" t="t" r="r" b="b"/>
              <a:pathLst>
                <a:path w="6784975" h="713740">
                  <a:moveTo>
                    <a:pt x="6784848" y="0"/>
                  </a:moveTo>
                  <a:lnTo>
                    <a:pt x="0" y="0"/>
                  </a:lnTo>
                  <a:lnTo>
                    <a:pt x="0" y="713231"/>
                  </a:lnTo>
                  <a:lnTo>
                    <a:pt x="6784848" y="713231"/>
                  </a:lnTo>
                  <a:lnTo>
                    <a:pt x="6784848" y="0"/>
                  </a:lnTo>
                  <a:close/>
                </a:path>
              </a:pathLst>
            </a:custGeom>
            <a:solidFill>
              <a:srgbClr val="2CA1BE"/>
            </a:solidFill>
          </p:spPr>
          <p:txBody>
            <a:bodyPr wrap="square" lIns="0" tIns="0" rIns="0" bIns="0" rtlCol="0"/>
            <a:lstStyle/>
            <a:p>
              <a:endParaRPr/>
            </a:p>
          </p:txBody>
        </p:sp>
      </p:grpSp>
      <p:sp>
        <p:nvSpPr>
          <p:cNvPr id="9" name="TextBox 8">
            <a:extLst>
              <a:ext uri="{FF2B5EF4-FFF2-40B4-BE49-F238E27FC236}">
                <a16:creationId xmlns:a16="http://schemas.microsoft.com/office/drawing/2014/main" id="{8B77D173-086C-CBE6-A354-1CC1D15B3904}"/>
              </a:ext>
            </a:extLst>
          </p:cNvPr>
          <p:cNvSpPr txBox="1"/>
          <p:nvPr/>
        </p:nvSpPr>
        <p:spPr>
          <a:xfrm>
            <a:off x="783770" y="4347175"/>
            <a:ext cx="3779265" cy="707886"/>
          </a:xfrm>
          <a:prstGeom prst="rect">
            <a:avLst/>
          </a:prstGeom>
          <a:noFill/>
        </p:spPr>
        <p:txBody>
          <a:bodyPr wrap="square" rtlCol="0">
            <a:spAutoFit/>
          </a:bodyPr>
          <a:lstStyle/>
          <a:p>
            <a:r>
              <a:rPr lang="en-IN" sz="2000" b="1" dirty="0">
                <a:solidFill>
                  <a:schemeClr val="bg1"/>
                </a:solidFill>
              </a:rPr>
              <a:t>Mentor:</a:t>
            </a:r>
          </a:p>
          <a:p>
            <a:r>
              <a:rPr lang="en-IN" sz="2000" b="1" dirty="0">
                <a:solidFill>
                  <a:schemeClr val="bg1"/>
                </a:solidFill>
              </a:rPr>
              <a:t>Mrs. B.S.S.S. MONICA BANDARU</a:t>
            </a:r>
          </a:p>
        </p:txBody>
      </p:sp>
    </p:spTree>
    <p:extLst>
      <p:ext uri="{BB962C8B-B14F-4D97-AF65-F5344CB8AC3E}">
        <p14:creationId xmlns:p14="http://schemas.microsoft.com/office/powerpoint/2010/main" val="122635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2059-662D-4263-726F-3F89B9BCED7D}"/>
              </a:ext>
            </a:extLst>
          </p:cNvPr>
          <p:cNvSpPr>
            <a:spLocks noGrp="1"/>
          </p:cNvSpPr>
          <p:nvPr>
            <p:ph type="title"/>
          </p:nvPr>
        </p:nvSpPr>
        <p:spPr>
          <a:xfrm>
            <a:off x="609600" y="533723"/>
            <a:ext cx="10972800" cy="677108"/>
          </a:xfrm>
        </p:spPr>
        <p:txBody>
          <a:bodyPr/>
          <a:lstStyle/>
          <a:p>
            <a:r>
              <a:rPr lang="en-IN" sz="4400" dirty="0">
                <a:solidFill>
                  <a:schemeClr val="tx1"/>
                </a:solidFill>
                <a:latin typeface="+mn-lt"/>
              </a:rPr>
              <a:t>Independent Cascade Model</a:t>
            </a:r>
          </a:p>
        </p:txBody>
      </p:sp>
      <p:sp>
        <p:nvSpPr>
          <p:cNvPr id="4" name="object 3">
            <a:extLst>
              <a:ext uri="{FF2B5EF4-FFF2-40B4-BE49-F238E27FC236}">
                <a16:creationId xmlns:a16="http://schemas.microsoft.com/office/drawing/2014/main" id="{5B4AC4BE-31C6-882A-8E5E-F2C29F2621B4}"/>
              </a:ext>
            </a:extLst>
          </p:cNvPr>
          <p:cNvSpPr txBox="1">
            <a:spLocks noGrp="1"/>
          </p:cNvSpPr>
          <p:nvPr>
            <p:ph type="body" idx="1"/>
          </p:nvPr>
        </p:nvSpPr>
        <p:spPr>
          <a:xfrm>
            <a:off x="609600" y="1899702"/>
            <a:ext cx="10515600" cy="3810016"/>
          </a:xfrm>
          <a:prstGeom prst="rect">
            <a:avLst/>
          </a:prstGeom>
        </p:spPr>
        <p:txBody>
          <a:bodyPr vert="horz" wrap="square" lIns="0" tIns="64769" rIns="0" bIns="0" rtlCol="0">
            <a:spAutoFit/>
          </a:bodyPr>
          <a:lstStyle/>
          <a:p>
            <a:pPr marL="833120" lvl="1" indent="-457200">
              <a:spcBef>
                <a:spcPts val="360"/>
              </a:spcBef>
              <a:buClr>
                <a:schemeClr val="tx1"/>
              </a:buClr>
              <a:buFont typeface="Arial" panose="020B0604020202020204" pitchFamily="34" charset="0"/>
              <a:buChar char="•"/>
              <a:tabLst>
                <a:tab pos="650875" algn="l"/>
              </a:tabLst>
            </a:pPr>
            <a:r>
              <a:rPr sz="2800" dirty="0">
                <a:latin typeface="Calibri"/>
                <a:cs typeface="Calibri"/>
              </a:rPr>
              <a:t>D</a:t>
            </a:r>
            <a:r>
              <a:rPr sz="2800" spc="-5" dirty="0">
                <a:latin typeface="Calibri"/>
                <a:cs typeface="Calibri"/>
              </a:rPr>
              <a:t>i</a:t>
            </a:r>
            <a:r>
              <a:rPr sz="2800" spc="-40" dirty="0">
                <a:latin typeface="Calibri"/>
                <a:cs typeface="Calibri"/>
              </a:rPr>
              <a:t>r</a:t>
            </a:r>
            <a:r>
              <a:rPr sz="2800" spc="-10" dirty="0">
                <a:latin typeface="Calibri"/>
                <a:cs typeface="Calibri"/>
              </a:rPr>
              <a:t>e</a:t>
            </a:r>
            <a:r>
              <a:rPr sz="2800" dirty="0">
                <a:latin typeface="Calibri"/>
                <a:cs typeface="Calibri"/>
              </a:rPr>
              <a:t>c</a:t>
            </a:r>
            <a:r>
              <a:rPr sz="2800" spc="-35" dirty="0">
                <a:latin typeface="Calibri"/>
                <a:cs typeface="Calibri"/>
              </a:rPr>
              <a:t>t</a:t>
            </a:r>
            <a:r>
              <a:rPr sz="2800" spc="-10" dirty="0">
                <a:latin typeface="Calibri"/>
                <a:cs typeface="Calibri"/>
              </a:rPr>
              <a:t>e</a:t>
            </a:r>
            <a:r>
              <a:rPr sz="2800" dirty="0">
                <a:latin typeface="Calibri"/>
                <a:cs typeface="Calibri"/>
              </a:rPr>
              <a:t>d</a:t>
            </a:r>
            <a:r>
              <a:rPr sz="2800" spc="10" dirty="0">
                <a:latin typeface="Calibri"/>
                <a:cs typeface="Calibri"/>
              </a:rPr>
              <a:t> </a:t>
            </a:r>
            <a:r>
              <a:rPr sz="2800" spc="-10" dirty="0">
                <a:latin typeface="Calibri"/>
                <a:cs typeface="Calibri"/>
              </a:rPr>
              <a:t>f</a:t>
            </a:r>
            <a:r>
              <a:rPr sz="2800" spc="-5" dirty="0">
                <a:latin typeface="Calibri"/>
                <a:cs typeface="Calibri"/>
              </a:rPr>
              <a:t>i</a:t>
            </a:r>
            <a:r>
              <a:rPr sz="2800" dirty="0">
                <a:latin typeface="Calibri"/>
                <a:cs typeface="Calibri"/>
              </a:rPr>
              <a:t>n</a:t>
            </a:r>
            <a:r>
              <a:rPr sz="2800" spc="-5" dirty="0">
                <a:latin typeface="Calibri"/>
                <a:cs typeface="Calibri"/>
              </a:rPr>
              <a:t>i</a:t>
            </a:r>
            <a:r>
              <a:rPr sz="2800" spc="-35" dirty="0">
                <a:latin typeface="Calibri"/>
                <a:cs typeface="Calibri"/>
              </a:rPr>
              <a:t>t</a:t>
            </a:r>
            <a:r>
              <a:rPr sz="2800" dirty="0">
                <a:latin typeface="Calibri"/>
                <a:cs typeface="Calibri"/>
              </a:rPr>
              <a:t>e</a:t>
            </a:r>
            <a:r>
              <a:rPr sz="2800" spc="-10" dirty="0">
                <a:latin typeface="Calibri"/>
                <a:cs typeface="Calibri"/>
              </a:rPr>
              <a:t> </a:t>
            </a:r>
            <a:r>
              <a:rPr lang="en-IN" sz="2800" spc="-10" dirty="0">
                <a:latin typeface="Calibri"/>
                <a:cs typeface="Calibri"/>
              </a:rPr>
              <a:t>G = (V,E)</a:t>
            </a:r>
          </a:p>
          <a:p>
            <a:pPr marL="833120" lvl="1" indent="-457200">
              <a:spcBef>
                <a:spcPts val="360"/>
              </a:spcBef>
              <a:buClr>
                <a:schemeClr val="tx1"/>
              </a:buClr>
              <a:buFont typeface="Arial" panose="020B0604020202020204" pitchFamily="34" charset="0"/>
              <a:buChar char="•"/>
              <a:tabLst>
                <a:tab pos="650875" algn="l"/>
              </a:tabLst>
            </a:pPr>
            <a:r>
              <a:rPr lang="en-IN" sz="2800" spc="-10" dirty="0">
                <a:latin typeface="Calibri"/>
                <a:cs typeface="Calibri"/>
              </a:rPr>
              <a:t>“</a:t>
            </a:r>
            <a:r>
              <a:rPr sz="2800" spc="-10" dirty="0">
                <a:latin typeface="Calibri"/>
                <a:cs typeface="Calibri"/>
              </a:rPr>
              <a:t>Set</a:t>
            </a:r>
            <a:r>
              <a:rPr sz="2800" spc="-5" dirty="0">
                <a:latin typeface="Calibri"/>
                <a:cs typeface="Calibri"/>
              </a:rPr>
              <a:t> </a:t>
            </a:r>
            <a:r>
              <a:rPr lang="en-IN" sz="2800" spc="-5" dirty="0">
                <a:latin typeface="Calibri"/>
                <a:cs typeface="Calibri"/>
              </a:rPr>
              <a:t>S”</a:t>
            </a:r>
            <a:r>
              <a:rPr sz="2800" spc="5" dirty="0">
                <a:latin typeface="Cambria Math"/>
                <a:cs typeface="Cambria Math"/>
              </a:rPr>
              <a:t> </a:t>
            </a:r>
            <a:r>
              <a:rPr sz="2800" spc="-15" dirty="0">
                <a:latin typeface="Calibri"/>
                <a:cs typeface="Calibri"/>
              </a:rPr>
              <a:t>starts</a:t>
            </a:r>
            <a:r>
              <a:rPr sz="2800" spc="-5" dirty="0">
                <a:latin typeface="Calibri"/>
                <a:cs typeface="Calibri"/>
              </a:rPr>
              <a:t> out with </a:t>
            </a:r>
            <a:r>
              <a:rPr sz="2800" spc="-10" dirty="0">
                <a:latin typeface="Calibri"/>
                <a:cs typeface="Calibri"/>
              </a:rPr>
              <a:t>new behavior</a:t>
            </a:r>
            <a:endParaRPr sz="2800" dirty="0">
              <a:latin typeface="Calibri"/>
              <a:cs typeface="Calibri"/>
            </a:endParaRPr>
          </a:p>
          <a:p>
            <a:pPr marL="1029970" lvl="2" indent="-342900">
              <a:spcBef>
                <a:spcPts val="375"/>
              </a:spcBef>
              <a:buClr>
                <a:schemeClr val="tx1"/>
              </a:buClr>
              <a:buFont typeface="Arial" panose="020B0604020202020204" pitchFamily="34" charset="0"/>
              <a:buChar char="•"/>
              <a:tabLst>
                <a:tab pos="916305" algn="l"/>
              </a:tabLst>
            </a:pPr>
            <a:r>
              <a:rPr sz="2400" spc="-20" dirty="0">
                <a:latin typeface="Calibri"/>
                <a:cs typeface="Calibri"/>
              </a:rPr>
              <a:t>Say</a:t>
            </a:r>
            <a:r>
              <a:rPr sz="2400" spc="-10" dirty="0">
                <a:latin typeface="Calibri"/>
                <a:cs typeface="Calibri"/>
              </a:rPr>
              <a:t> </a:t>
            </a:r>
            <a:r>
              <a:rPr sz="2400" dirty="0">
                <a:latin typeface="Calibri"/>
                <a:cs typeface="Calibri"/>
              </a:rPr>
              <a:t>nodes</a:t>
            </a:r>
            <a:r>
              <a:rPr sz="2400" spc="-15" dirty="0">
                <a:latin typeface="Calibri"/>
                <a:cs typeface="Calibri"/>
              </a:rPr>
              <a:t> </a:t>
            </a:r>
            <a:r>
              <a:rPr sz="2400" spc="-5" dirty="0">
                <a:latin typeface="Calibri"/>
                <a:cs typeface="Calibri"/>
              </a:rPr>
              <a:t>with this</a:t>
            </a:r>
            <a:r>
              <a:rPr sz="2400" spc="-15" dirty="0">
                <a:latin typeface="Calibri"/>
                <a:cs typeface="Calibri"/>
              </a:rPr>
              <a:t> </a:t>
            </a:r>
            <a:r>
              <a:rPr sz="2400" spc="-10" dirty="0">
                <a:latin typeface="Calibri"/>
                <a:cs typeface="Calibri"/>
              </a:rPr>
              <a:t>behavior</a:t>
            </a:r>
            <a:r>
              <a:rPr sz="2400" spc="-5" dirty="0">
                <a:latin typeface="Calibri"/>
                <a:cs typeface="Calibri"/>
              </a:rPr>
              <a:t> </a:t>
            </a:r>
            <a:r>
              <a:rPr sz="2400" spc="-15" dirty="0">
                <a:latin typeface="Calibri"/>
                <a:cs typeface="Calibri"/>
              </a:rPr>
              <a:t>are</a:t>
            </a:r>
            <a:r>
              <a:rPr sz="2400" spc="-5" dirty="0">
                <a:latin typeface="Calibri"/>
                <a:cs typeface="Calibri"/>
              </a:rPr>
              <a:t> “</a:t>
            </a:r>
            <a:r>
              <a:rPr sz="2400" spc="-5" dirty="0">
                <a:solidFill>
                  <a:schemeClr val="tx1"/>
                </a:solidFill>
                <a:latin typeface="Calibri"/>
                <a:cs typeface="Calibri"/>
              </a:rPr>
              <a:t>active</a:t>
            </a:r>
            <a:r>
              <a:rPr sz="2400" spc="-5" dirty="0">
                <a:latin typeface="Calibri"/>
                <a:cs typeface="Calibri"/>
              </a:rPr>
              <a:t>”</a:t>
            </a:r>
            <a:endParaRPr sz="2400" dirty="0">
              <a:latin typeface="Calibri"/>
              <a:cs typeface="Calibri"/>
            </a:endParaRPr>
          </a:p>
          <a:p>
            <a:pPr marL="833120" lvl="1" indent="-457200">
              <a:spcBef>
                <a:spcPts val="320"/>
              </a:spcBef>
              <a:buClr>
                <a:schemeClr val="tx1"/>
              </a:buClr>
              <a:buFont typeface="Arial" panose="020B0604020202020204" pitchFamily="34" charset="0"/>
              <a:buChar char="•"/>
              <a:tabLst>
                <a:tab pos="650875" algn="l"/>
              </a:tabLst>
            </a:pPr>
            <a:r>
              <a:rPr sz="2800" spc="-55" dirty="0">
                <a:latin typeface="Calibri"/>
                <a:cs typeface="Calibri"/>
              </a:rPr>
              <a:t>E</a:t>
            </a:r>
            <a:r>
              <a:rPr sz="2800" spc="-5" dirty="0">
                <a:latin typeface="Calibri"/>
                <a:cs typeface="Calibri"/>
              </a:rPr>
              <a:t>a</a:t>
            </a:r>
            <a:r>
              <a:rPr sz="2800" dirty="0">
                <a:latin typeface="Calibri"/>
                <a:cs typeface="Calibri"/>
              </a:rPr>
              <a:t>ch</a:t>
            </a:r>
            <a:r>
              <a:rPr sz="2800" spc="5" dirty="0">
                <a:latin typeface="Calibri"/>
                <a:cs typeface="Calibri"/>
              </a:rPr>
              <a:t> </a:t>
            </a:r>
            <a:r>
              <a:rPr sz="2800" spc="-5" dirty="0">
                <a:latin typeface="Calibri"/>
                <a:cs typeface="Calibri"/>
              </a:rPr>
              <a:t>e</a:t>
            </a:r>
            <a:r>
              <a:rPr sz="2800" dirty="0">
                <a:latin typeface="Calibri"/>
                <a:cs typeface="Calibri"/>
              </a:rPr>
              <a:t>d</a:t>
            </a:r>
            <a:r>
              <a:rPr sz="2800" spc="-30" dirty="0">
                <a:latin typeface="Calibri"/>
                <a:cs typeface="Calibri"/>
              </a:rPr>
              <a:t>g</a:t>
            </a:r>
            <a:r>
              <a:rPr sz="2800" dirty="0">
                <a:latin typeface="Calibri"/>
                <a:cs typeface="Calibri"/>
              </a:rPr>
              <a:t>e</a:t>
            </a:r>
            <a:r>
              <a:rPr sz="2800" spc="-10" dirty="0">
                <a:latin typeface="Calibri"/>
                <a:cs typeface="Calibri"/>
              </a:rPr>
              <a:t> </a:t>
            </a:r>
            <a:r>
              <a:rPr sz="2800" dirty="0">
                <a:latin typeface="Cambria Math"/>
                <a:cs typeface="Cambria Math"/>
              </a:rPr>
              <a:t>(</a:t>
            </a:r>
            <a:r>
              <a:rPr lang="en-IN" sz="2800" spc="-10" dirty="0">
                <a:latin typeface="Cambria Math"/>
                <a:cs typeface="Cambria Math"/>
              </a:rPr>
              <a:t>v, w</a:t>
            </a:r>
            <a:r>
              <a:rPr sz="2800" dirty="0">
                <a:latin typeface="Cambria Math"/>
                <a:cs typeface="Cambria Math"/>
              </a:rPr>
              <a:t>)</a:t>
            </a:r>
            <a:r>
              <a:rPr sz="2800" spc="20" dirty="0">
                <a:latin typeface="Cambria Math"/>
                <a:cs typeface="Cambria Math"/>
              </a:rPr>
              <a:t> </a:t>
            </a:r>
            <a:r>
              <a:rPr sz="2800" dirty="0">
                <a:latin typeface="Calibri"/>
                <a:cs typeface="Calibri"/>
              </a:rPr>
              <a:t>h</a:t>
            </a:r>
            <a:r>
              <a:rPr sz="2800" spc="-5" dirty="0">
                <a:latin typeface="Calibri"/>
                <a:cs typeface="Calibri"/>
              </a:rPr>
              <a:t>a</a:t>
            </a:r>
            <a:r>
              <a:rPr sz="2800" dirty="0">
                <a:latin typeface="Calibri"/>
                <a:cs typeface="Calibri"/>
              </a:rPr>
              <a:t>s</a:t>
            </a:r>
            <a:r>
              <a:rPr sz="2800" spc="5" dirty="0">
                <a:latin typeface="Calibri"/>
                <a:cs typeface="Calibri"/>
              </a:rPr>
              <a:t> </a:t>
            </a:r>
            <a:r>
              <a:rPr sz="2800" dirty="0">
                <a:latin typeface="Calibri"/>
                <a:cs typeface="Calibri"/>
              </a:rPr>
              <a:t>a p</a:t>
            </a:r>
            <a:r>
              <a:rPr sz="2800" spc="-50" dirty="0">
                <a:latin typeface="Calibri"/>
                <a:cs typeface="Calibri"/>
              </a:rPr>
              <a:t>r</a:t>
            </a:r>
            <a:r>
              <a:rPr sz="2800" spc="-5" dirty="0">
                <a:latin typeface="Calibri"/>
                <a:cs typeface="Calibri"/>
              </a:rPr>
              <a:t>o</a:t>
            </a:r>
            <a:r>
              <a:rPr sz="2800" dirty="0">
                <a:latin typeface="Calibri"/>
                <a:cs typeface="Calibri"/>
              </a:rPr>
              <a:t>b</a:t>
            </a:r>
            <a:r>
              <a:rPr sz="2800" spc="-5" dirty="0">
                <a:latin typeface="Calibri"/>
                <a:cs typeface="Calibri"/>
              </a:rPr>
              <a:t>a</a:t>
            </a:r>
            <a:r>
              <a:rPr sz="2800" dirty="0">
                <a:latin typeface="Calibri"/>
                <a:cs typeface="Calibri"/>
              </a:rPr>
              <a:t>b</a:t>
            </a:r>
            <a:r>
              <a:rPr sz="2800" spc="-5" dirty="0">
                <a:latin typeface="Calibri"/>
                <a:cs typeface="Calibri"/>
              </a:rPr>
              <a:t>ilit</a:t>
            </a:r>
            <a:r>
              <a:rPr sz="2800" dirty="0">
                <a:latin typeface="Calibri"/>
                <a:cs typeface="Calibri"/>
              </a:rPr>
              <a:t>y </a:t>
            </a:r>
            <a:r>
              <a:rPr sz="2800" spc="-5" dirty="0">
                <a:latin typeface="Cambria Math"/>
                <a:cs typeface="Cambria Math"/>
              </a:rPr>
              <a:t>𝒑</a:t>
            </a:r>
            <a:r>
              <a:rPr sz="2850" spc="-30" baseline="-17543" dirty="0">
                <a:latin typeface="Cambria Math"/>
                <a:cs typeface="Cambria Math"/>
              </a:rPr>
              <a:t>𝒗𝒘</a:t>
            </a:r>
            <a:endParaRPr lang="en-IN" sz="2850" spc="-30" baseline="-17543" dirty="0">
              <a:latin typeface="Cambria Math"/>
              <a:cs typeface="Cambria Math"/>
            </a:endParaRPr>
          </a:p>
          <a:p>
            <a:pPr marL="833755" marR="1607185" lvl="1" indent="-457200">
              <a:spcBef>
                <a:spcPts val="705"/>
              </a:spcBef>
              <a:buClr>
                <a:schemeClr val="tx1"/>
              </a:buClr>
              <a:buFont typeface="Arial" panose="020B0604020202020204" pitchFamily="34" charset="0"/>
              <a:buChar char="•"/>
              <a:tabLst>
                <a:tab pos="650875" algn="l"/>
              </a:tabLst>
            </a:pPr>
            <a:r>
              <a:rPr sz="2800" spc="-5" dirty="0">
                <a:latin typeface="Calibri"/>
                <a:cs typeface="Calibri"/>
              </a:rPr>
              <a:t>If</a:t>
            </a:r>
            <a:r>
              <a:rPr sz="2800" spc="-10" dirty="0">
                <a:latin typeface="Calibri"/>
                <a:cs typeface="Calibri"/>
              </a:rPr>
              <a:t> </a:t>
            </a:r>
            <a:r>
              <a:rPr sz="2800" spc="-5" dirty="0">
                <a:latin typeface="Calibri"/>
                <a:cs typeface="Calibri"/>
              </a:rPr>
              <a:t>node</a:t>
            </a:r>
            <a:r>
              <a:rPr sz="2800" spc="-15" dirty="0">
                <a:latin typeface="Calibri"/>
                <a:cs typeface="Calibri"/>
              </a:rPr>
              <a:t> </a:t>
            </a:r>
            <a:r>
              <a:rPr sz="2800" dirty="0">
                <a:latin typeface="Cambria Math"/>
                <a:cs typeface="Cambria Math"/>
              </a:rPr>
              <a:t>𝒗</a:t>
            </a:r>
            <a:r>
              <a:rPr sz="2800" spc="10" dirty="0">
                <a:latin typeface="Cambria Math"/>
                <a:cs typeface="Cambria Math"/>
              </a:rPr>
              <a:t> </a:t>
            </a:r>
            <a:r>
              <a:rPr sz="2800" spc="-5" dirty="0">
                <a:latin typeface="Calibri"/>
                <a:cs typeface="Calibri"/>
              </a:rPr>
              <a:t>is </a:t>
            </a:r>
            <a:r>
              <a:rPr sz="2800" spc="-10" dirty="0">
                <a:latin typeface="Calibri"/>
                <a:cs typeface="Calibri"/>
              </a:rPr>
              <a:t>active,</a:t>
            </a:r>
            <a:r>
              <a:rPr sz="2800" dirty="0">
                <a:latin typeface="Calibri"/>
                <a:cs typeface="Calibri"/>
              </a:rPr>
              <a:t> </a:t>
            </a:r>
            <a:r>
              <a:rPr sz="2800" spc="-5" dirty="0">
                <a:latin typeface="Calibri"/>
                <a:cs typeface="Calibri"/>
              </a:rPr>
              <a:t>it </a:t>
            </a:r>
            <a:r>
              <a:rPr sz="2800" spc="-15" dirty="0">
                <a:latin typeface="Calibri"/>
                <a:cs typeface="Calibri"/>
              </a:rPr>
              <a:t>gets</a:t>
            </a:r>
            <a:r>
              <a:rPr sz="2800" spc="-5" dirty="0">
                <a:latin typeface="Calibri"/>
                <a:cs typeface="Calibri"/>
              </a:rPr>
              <a:t> </a:t>
            </a:r>
            <a:r>
              <a:rPr sz="2800" spc="-5" dirty="0">
                <a:uFill>
                  <a:solidFill>
                    <a:srgbClr val="000000"/>
                  </a:solidFill>
                </a:uFill>
                <a:latin typeface="Calibri"/>
                <a:cs typeface="Calibri"/>
              </a:rPr>
              <a:t>one</a:t>
            </a:r>
            <a:r>
              <a:rPr sz="2800" dirty="0">
                <a:latin typeface="Calibri"/>
                <a:cs typeface="Calibri"/>
              </a:rPr>
              <a:t> chance</a:t>
            </a:r>
            <a:r>
              <a:rPr sz="2800" spc="-10" dirty="0">
                <a:latin typeface="Calibri"/>
                <a:cs typeface="Calibri"/>
              </a:rPr>
              <a:t> </a:t>
            </a:r>
            <a:r>
              <a:rPr sz="2800" spc="-15" dirty="0">
                <a:latin typeface="Calibri"/>
                <a:cs typeface="Calibri"/>
              </a:rPr>
              <a:t>to </a:t>
            </a:r>
            <a:r>
              <a:rPr sz="2800" spc="-620" dirty="0">
                <a:latin typeface="Calibri"/>
                <a:cs typeface="Calibri"/>
              </a:rPr>
              <a:t> </a:t>
            </a:r>
            <a:r>
              <a:rPr sz="2800" spc="-25" dirty="0">
                <a:latin typeface="Calibri"/>
                <a:cs typeface="Calibri"/>
              </a:rPr>
              <a:t>make</a:t>
            </a:r>
            <a:r>
              <a:rPr sz="2800" spc="-10" dirty="0">
                <a:latin typeface="Calibri"/>
                <a:cs typeface="Calibri"/>
              </a:rPr>
              <a:t> </a:t>
            </a:r>
            <a:r>
              <a:rPr sz="2800" dirty="0">
                <a:latin typeface="Cambria Math"/>
                <a:cs typeface="Cambria Math"/>
              </a:rPr>
              <a:t>𝒘</a:t>
            </a:r>
            <a:r>
              <a:rPr sz="2800" spc="20" dirty="0">
                <a:latin typeface="Cambria Math"/>
                <a:cs typeface="Cambria Math"/>
              </a:rPr>
              <a:t> </a:t>
            </a:r>
            <a:r>
              <a:rPr sz="2800" spc="-10" dirty="0">
                <a:latin typeface="Calibri"/>
                <a:cs typeface="Calibri"/>
              </a:rPr>
              <a:t>active,</a:t>
            </a:r>
            <a:r>
              <a:rPr sz="2800" dirty="0">
                <a:latin typeface="Calibri"/>
                <a:cs typeface="Calibri"/>
              </a:rPr>
              <a:t> </a:t>
            </a:r>
            <a:r>
              <a:rPr sz="2800" spc="-5" dirty="0">
                <a:latin typeface="Calibri"/>
                <a:cs typeface="Calibri"/>
              </a:rPr>
              <a:t>with</a:t>
            </a:r>
            <a:r>
              <a:rPr sz="2800" spc="5" dirty="0">
                <a:latin typeface="Calibri"/>
                <a:cs typeface="Calibri"/>
              </a:rPr>
              <a:t> </a:t>
            </a:r>
            <a:r>
              <a:rPr sz="2800" spc="-10" dirty="0">
                <a:latin typeface="Calibri"/>
                <a:cs typeface="Calibri"/>
              </a:rPr>
              <a:t>probability </a:t>
            </a:r>
            <a:r>
              <a:rPr sz="2800" spc="-15" dirty="0">
                <a:latin typeface="Cambria Math"/>
                <a:cs typeface="Cambria Math"/>
              </a:rPr>
              <a:t>𝒑</a:t>
            </a:r>
            <a:r>
              <a:rPr sz="2850" spc="-22" baseline="-17543" dirty="0">
                <a:latin typeface="Cambria Math"/>
                <a:cs typeface="Cambria Math"/>
              </a:rPr>
              <a:t>𝒗𝒘</a:t>
            </a:r>
            <a:endParaRPr lang="en-IN" sz="2850" spc="-22" baseline="-17543" dirty="0">
              <a:latin typeface="Cambria Math"/>
              <a:cs typeface="Cambria Math"/>
            </a:endParaRPr>
          </a:p>
          <a:p>
            <a:pPr marL="833755" marR="1607185" lvl="1" indent="-457200">
              <a:spcBef>
                <a:spcPts val="705"/>
              </a:spcBef>
              <a:buClr>
                <a:schemeClr val="tx1"/>
              </a:buClr>
              <a:buFont typeface="Arial" panose="020B0604020202020204" pitchFamily="34" charset="0"/>
              <a:buChar char="•"/>
              <a:tabLst>
                <a:tab pos="650875" algn="l"/>
              </a:tabLst>
            </a:pPr>
            <a:r>
              <a:rPr lang="en-US" sz="3200" spc="-5" dirty="0">
                <a:latin typeface="Cambria Math"/>
                <a:cs typeface="Cambria Math"/>
              </a:rPr>
              <a:t>𝒑</a:t>
            </a:r>
            <a:r>
              <a:rPr lang="en-US" sz="3600" spc="-30" baseline="-17543" dirty="0">
                <a:latin typeface="Cambria Math"/>
                <a:cs typeface="Cambria Math"/>
              </a:rPr>
              <a:t>𝒗𝒘 : </a:t>
            </a:r>
            <a:r>
              <a:rPr lang="en-US" sz="2800" dirty="0">
                <a:cs typeface="Calibri"/>
              </a:rPr>
              <a:t>Probability that node </a:t>
            </a:r>
            <a:r>
              <a:rPr lang="en-IN" sz="2800" spc="-10" dirty="0">
                <a:latin typeface="Cambria Math"/>
                <a:cs typeface="Cambria Math"/>
              </a:rPr>
              <a:t>𝒗</a:t>
            </a:r>
            <a:r>
              <a:rPr lang="en-US" sz="2800" dirty="0">
                <a:cs typeface="Calibri"/>
              </a:rPr>
              <a:t> can activate node</a:t>
            </a:r>
            <a:r>
              <a:rPr lang="en-IN" sz="3200" dirty="0">
                <a:latin typeface="Cambria Math"/>
                <a:cs typeface="Cambria Math"/>
              </a:rPr>
              <a:t> 𝒘</a:t>
            </a:r>
            <a:endParaRPr sz="2850" baseline="-17543" dirty="0">
              <a:latin typeface="Cambria Math"/>
              <a:cs typeface="Cambria Math"/>
            </a:endParaRPr>
          </a:p>
          <a:p>
            <a:pPr marL="1029970" lvl="2" indent="-342900">
              <a:spcBef>
                <a:spcPts val="335"/>
              </a:spcBef>
              <a:buClr>
                <a:schemeClr val="tx1"/>
              </a:buClr>
              <a:buFont typeface="Arial" panose="020B0604020202020204" pitchFamily="34" charset="0"/>
              <a:buChar char="•"/>
              <a:tabLst>
                <a:tab pos="916305" algn="l"/>
              </a:tabLst>
            </a:pPr>
            <a:r>
              <a:rPr sz="2400" spc="-15" dirty="0">
                <a:latin typeface="Calibri"/>
                <a:cs typeface="Calibri"/>
              </a:rPr>
              <a:t>Each </a:t>
            </a:r>
            <a:r>
              <a:rPr sz="2400" spc="-5" dirty="0">
                <a:latin typeface="Calibri"/>
                <a:cs typeface="Calibri"/>
              </a:rPr>
              <a:t>edge</a:t>
            </a:r>
            <a:r>
              <a:rPr sz="2400" spc="-10" dirty="0">
                <a:latin typeface="Calibri"/>
                <a:cs typeface="Calibri"/>
              </a:rPr>
              <a:t> fires</a:t>
            </a:r>
            <a:r>
              <a:rPr sz="2400" spc="-20" dirty="0">
                <a:latin typeface="Calibri"/>
                <a:cs typeface="Calibri"/>
              </a:rPr>
              <a:t> </a:t>
            </a:r>
            <a:r>
              <a:rPr sz="2400" spc="-15" dirty="0">
                <a:latin typeface="Calibri"/>
                <a:cs typeface="Calibri"/>
              </a:rPr>
              <a:t>at</a:t>
            </a:r>
            <a:r>
              <a:rPr sz="2400" spc="-25" dirty="0">
                <a:latin typeface="Calibri"/>
                <a:cs typeface="Calibri"/>
              </a:rPr>
              <a:t> </a:t>
            </a:r>
            <a:r>
              <a:rPr sz="2400" spc="-10" dirty="0">
                <a:latin typeface="Calibri"/>
                <a:cs typeface="Calibri"/>
              </a:rPr>
              <a:t>most</a:t>
            </a:r>
            <a:r>
              <a:rPr sz="2400" spc="-25" dirty="0">
                <a:latin typeface="Calibri"/>
                <a:cs typeface="Calibri"/>
              </a:rPr>
              <a:t> </a:t>
            </a:r>
            <a:r>
              <a:rPr sz="2400" spc="-5" dirty="0">
                <a:latin typeface="Calibri"/>
                <a:cs typeface="Calibri"/>
              </a:rPr>
              <a:t>once</a:t>
            </a:r>
            <a:endParaRPr sz="2400" dirty="0">
              <a:latin typeface="Calibri"/>
              <a:cs typeface="Calibri"/>
            </a:endParaRPr>
          </a:p>
        </p:txBody>
      </p:sp>
    </p:spTree>
    <p:extLst>
      <p:ext uri="{BB962C8B-B14F-4D97-AF65-F5344CB8AC3E}">
        <p14:creationId xmlns:p14="http://schemas.microsoft.com/office/powerpoint/2010/main" val="183387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06453" y="1471295"/>
            <a:ext cx="7449820" cy="906144"/>
          </a:xfrm>
          <a:prstGeom prst="rect">
            <a:avLst/>
          </a:prstGeom>
        </p:spPr>
        <p:txBody>
          <a:bodyPr vert="horz" wrap="square" lIns="0" tIns="12700" rIns="0" bIns="0" rtlCol="0">
            <a:spAutoFit/>
          </a:bodyPr>
          <a:lstStyle/>
          <a:p>
            <a:pPr marL="358140" indent="-320040">
              <a:lnSpc>
                <a:spcPts val="3465"/>
              </a:lnSpc>
              <a:spcBef>
                <a:spcPts val="100"/>
              </a:spcBef>
              <a:buClr>
                <a:srgbClr val="F0AD00"/>
              </a:buClr>
              <a:buSzPct val="80000"/>
              <a:buFont typeface="Cambria"/>
              <a:buChar char="◾"/>
              <a:tabLst>
                <a:tab pos="357505" algn="l"/>
                <a:tab pos="358140" algn="l"/>
              </a:tabLst>
            </a:pPr>
            <a:r>
              <a:rPr sz="3000" spc="-5" dirty="0">
                <a:latin typeface="Calibri"/>
                <a:cs typeface="Calibri"/>
              </a:rPr>
              <a:t>Initially</a:t>
            </a:r>
            <a:r>
              <a:rPr sz="3000" spc="-15" dirty="0">
                <a:latin typeface="Calibri"/>
                <a:cs typeface="Calibri"/>
              </a:rPr>
              <a:t> </a:t>
            </a:r>
            <a:r>
              <a:rPr sz="3000" dirty="0">
                <a:latin typeface="Calibri"/>
                <a:cs typeface="Calibri"/>
              </a:rPr>
              <a:t>some</a:t>
            </a:r>
            <a:r>
              <a:rPr sz="3000" spc="-5" dirty="0">
                <a:latin typeface="Calibri"/>
                <a:cs typeface="Calibri"/>
              </a:rPr>
              <a:t> </a:t>
            </a:r>
            <a:r>
              <a:rPr sz="3000" dirty="0">
                <a:latin typeface="Calibri"/>
                <a:cs typeface="Calibri"/>
              </a:rPr>
              <a:t>nodes</a:t>
            </a:r>
            <a:r>
              <a:rPr sz="3000" spc="-20" dirty="0">
                <a:latin typeface="Calibri"/>
                <a:cs typeface="Calibri"/>
              </a:rPr>
              <a:t> </a:t>
            </a:r>
            <a:r>
              <a:rPr sz="3000" i="1" dirty="0">
                <a:latin typeface="Calibri"/>
                <a:cs typeface="Calibri"/>
              </a:rPr>
              <a:t>S</a:t>
            </a:r>
            <a:r>
              <a:rPr sz="3000" i="1" spc="-5" dirty="0">
                <a:latin typeface="Calibri"/>
                <a:cs typeface="Calibri"/>
              </a:rPr>
              <a:t> </a:t>
            </a:r>
            <a:r>
              <a:rPr sz="3000" spc="-20" dirty="0">
                <a:latin typeface="Calibri"/>
                <a:cs typeface="Calibri"/>
              </a:rPr>
              <a:t>are</a:t>
            </a:r>
            <a:r>
              <a:rPr sz="3000" spc="-10" dirty="0">
                <a:latin typeface="Calibri"/>
                <a:cs typeface="Calibri"/>
              </a:rPr>
              <a:t> active</a:t>
            </a:r>
            <a:endParaRPr sz="3000" dirty="0">
              <a:latin typeface="Calibri"/>
              <a:cs typeface="Calibri"/>
            </a:endParaRPr>
          </a:p>
          <a:p>
            <a:pPr marL="358140" indent="-320040">
              <a:lnSpc>
                <a:spcPts val="3465"/>
              </a:lnSpc>
              <a:buClr>
                <a:srgbClr val="F0AD00"/>
              </a:buClr>
              <a:buSzPct val="80000"/>
              <a:buFont typeface="Cambria"/>
              <a:buChar char="◾"/>
              <a:tabLst>
                <a:tab pos="357505" algn="l"/>
                <a:tab pos="358140" algn="l"/>
              </a:tabLst>
            </a:pPr>
            <a:r>
              <a:rPr sz="3000" spc="-55" dirty="0">
                <a:latin typeface="Calibri"/>
                <a:cs typeface="Calibri"/>
              </a:rPr>
              <a:t>E</a:t>
            </a:r>
            <a:r>
              <a:rPr sz="3000" dirty="0">
                <a:latin typeface="Calibri"/>
                <a:cs typeface="Calibri"/>
              </a:rPr>
              <a:t>a</a:t>
            </a:r>
            <a:r>
              <a:rPr sz="3000" spc="-10" dirty="0">
                <a:latin typeface="Calibri"/>
                <a:cs typeface="Calibri"/>
              </a:rPr>
              <a:t>c</a:t>
            </a:r>
            <a:r>
              <a:rPr sz="3000" dirty="0">
                <a:latin typeface="Calibri"/>
                <a:cs typeface="Calibri"/>
              </a:rPr>
              <a:t>h</a:t>
            </a:r>
            <a:r>
              <a:rPr sz="3000" spc="-10" dirty="0">
                <a:latin typeface="Calibri"/>
                <a:cs typeface="Calibri"/>
              </a:rPr>
              <a:t> e</a:t>
            </a:r>
            <a:r>
              <a:rPr sz="3000" spc="-5" dirty="0">
                <a:latin typeface="Calibri"/>
                <a:cs typeface="Calibri"/>
              </a:rPr>
              <a:t>d</a:t>
            </a:r>
            <a:r>
              <a:rPr sz="3000" spc="-30" dirty="0">
                <a:latin typeface="Calibri"/>
                <a:cs typeface="Calibri"/>
              </a:rPr>
              <a:t>g</a:t>
            </a:r>
            <a:r>
              <a:rPr sz="3000" dirty="0">
                <a:latin typeface="Calibri"/>
                <a:cs typeface="Calibri"/>
              </a:rPr>
              <a:t>e</a:t>
            </a:r>
            <a:r>
              <a:rPr sz="3000" spc="-5" dirty="0">
                <a:latin typeface="Calibri"/>
                <a:cs typeface="Calibri"/>
              </a:rPr>
              <a:t> </a:t>
            </a:r>
            <a:r>
              <a:rPr sz="3000" dirty="0">
                <a:latin typeface="Cambria Math"/>
                <a:cs typeface="Cambria Math"/>
              </a:rPr>
              <a:t>(</a:t>
            </a:r>
            <a:r>
              <a:rPr sz="3000" spc="-5" dirty="0">
                <a:latin typeface="Cambria Math"/>
                <a:cs typeface="Cambria Math"/>
              </a:rPr>
              <a:t>𝒗</a:t>
            </a:r>
            <a:r>
              <a:rPr sz="3000" dirty="0">
                <a:latin typeface="Cambria Math"/>
                <a:cs typeface="Cambria Math"/>
              </a:rPr>
              <a:t>,</a:t>
            </a:r>
            <a:r>
              <a:rPr sz="3000" spc="-165" dirty="0">
                <a:latin typeface="Cambria Math"/>
                <a:cs typeface="Cambria Math"/>
              </a:rPr>
              <a:t> </a:t>
            </a:r>
            <a:r>
              <a:rPr sz="3000" spc="-5" dirty="0">
                <a:latin typeface="Cambria Math"/>
                <a:cs typeface="Cambria Math"/>
              </a:rPr>
              <a:t>𝒘</a:t>
            </a:r>
            <a:r>
              <a:rPr sz="3000" dirty="0">
                <a:latin typeface="Cambria Math"/>
                <a:cs typeface="Cambria Math"/>
              </a:rPr>
              <a:t>)</a:t>
            </a:r>
            <a:r>
              <a:rPr sz="3000" spc="15" dirty="0">
                <a:latin typeface="Cambria Math"/>
                <a:cs typeface="Cambria Math"/>
              </a:rPr>
              <a:t> </a:t>
            </a:r>
            <a:r>
              <a:rPr sz="3000" spc="-5" dirty="0">
                <a:latin typeface="Calibri"/>
                <a:cs typeface="Calibri"/>
              </a:rPr>
              <a:t>ha</a:t>
            </a:r>
            <a:r>
              <a:rPr sz="3000" dirty="0">
                <a:latin typeface="Calibri"/>
                <a:cs typeface="Calibri"/>
              </a:rPr>
              <a:t>s</a:t>
            </a:r>
            <a:r>
              <a:rPr sz="3000" spc="-5" dirty="0">
                <a:latin typeface="Calibri"/>
                <a:cs typeface="Calibri"/>
              </a:rPr>
              <a:t> p</a:t>
            </a:r>
            <a:r>
              <a:rPr sz="3000" spc="-50" dirty="0">
                <a:latin typeface="Calibri"/>
                <a:cs typeface="Calibri"/>
              </a:rPr>
              <a:t>r</a:t>
            </a:r>
            <a:r>
              <a:rPr sz="3000" spc="5" dirty="0">
                <a:latin typeface="Calibri"/>
                <a:cs typeface="Calibri"/>
              </a:rPr>
              <a:t>o</a:t>
            </a:r>
            <a:r>
              <a:rPr sz="3000" spc="-5" dirty="0">
                <a:latin typeface="Calibri"/>
                <a:cs typeface="Calibri"/>
              </a:rPr>
              <a:t>babilit</a:t>
            </a:r>
            <a:r>
              <a:rPr sz="3000" dirty="0">
                <a:latin typeface="Calibri"/>
                <a:cs typeface="Calibri"/>
              </a:rPr>
              <a:t>y (</a:t>
            </a:r>
            <a:r>
              <a:rPr sz="3000" spc="-25" dirty="0">
                <a:latin typeface="Calibri"/>
                <a:cs typeface="Calibri"/>
              </a:rPr>
              <a:t>w</a:t>
            </a:r>
            <a:r>
              <a:rPr sz="3000" spc="-10" dirty="0">
                <a:latin typeface="Calibri"/>
                <a:cs typeface="Calibri"/>
              </a:rPr>
              <a:t>e</a:t>
            </a:r>
            <a:r>
              <a:rPr sz="3000" spc="-5" dirty="0">
                <a:latin typeface="Calibri"/>
                <a:cs typeface="Calibri"/>
              </a:rPr>
              <a:t>i</a:t>
            </a:r>
            <a:r>
              <a:rPr sz="3000" dirty="0">
                <a:latin typeface="Calibri"/>
                <a:cs typeface="Calibri"/>
              </a:rPr>
              <a:t>g</a:t>
            </a:r>
            <a:r>
              <a:rPr sz="3000" spc="-30" dirty="0">
                <a:latin typeface="Calibri"/>
                <a:cs typeface="Calibri"/>
              </a:rPr>
              <a:t>h</a:t>
            </a:r>
            <a:r>
              <a:rPr sz="3000" spc="-5" dirty="0">
                <a:latin typeface="Calibri"/>
                <a:cs typeface="Calibri"/>
              </a:rPr>
              <a:t>t</a:t>
            </a:r>
            <a:r>
              <a:rPr sz="3000" dirty="0">
                <a:latin typeface="Calibri"/>
                <a:cs typeface="Calibri"/>
              </a:rPr>
              <a:t>) </a:t>
            </a:r>
            <a:r>
              <a:rPr sz="3000" dirty="0">
                <a:latin typeface="Cambria Math"/>
                <a:cs typeface="Cambria Math"/>
              </a:rPr>
              <a:t>𝒑</a:t>
            </a:r>
            <a:r>
              <a:rPr sz="3000" spc="-7" baseline="-18055" dirty="0">
                <a:latin typeface="Cambria Math"/>
                <a:cs typeface="Cambria Math"/>
              </a:rPr>
              <a:t>𝒗𝒘</a:t>
            </a:r>
            <a:endParaRPr sz="3000" baseline="-18055" dirty="0">
              <a:latin typeface="Cambria Math"/>
              <a:cs typeface="Cambria Math"/>
            </a:endParaRPr>
          </a:p>
        </p:txBody>
      </p:sp>
      <p:sp>
        <p:nvSpPr>
          <p:cNvPr id="4" name="object 4"/>
          <p:cNvSpPr txBox="1"/>
          <p:nvPr/>
        </p:nvSpPr>
        <p:spPr>
          <a:xfrm>
            <a:off x="2249360" y="5207047"/>
            <a:ext cx="7062470" cy="1360170"/>
          </a:xfrm>
          <a:prstGeom prst="rect">
            <a:avLst/>
          </a:prstGeom>
        </p:spPr>
        <p:txBody>
          <a:bodyPr vert="horz" wrap="square" lIns="0" tIns="51435" rIns="0" bIns="0" rtlCol="0">
            <a:spAutoFit/>
          </a:bodyPr>
          <a:lstStyle/>
          <a:p>
            <a:pPr marL="358140" indent="-320040">
              <a:spcBef>
                <a:spcPts val="405"/>
              </a:spcBef>
              <a:buClr>
                <a:srgbClr val="F0AD00"/>
              </a:buClr>
              <a:buSzPct val="80000"/>
              <a:buFont typeface="Cambria"/>
              <a:buChar char="◾"/>
              <a:tabLst>
                <a:tab pos="357505" algn="l"/>
                <a:tab pos="358140" algn="l"/>
              </a:tabLst>
            </a:pPr>
            <a:r>
              <a:rPr sz="3000" dirty="0">
                <a:latin typeface="Calibri"/>
                <a:cs typeface="Calibri"/>
              </a:rPr>
              <a:t>When</a:t>
            </a:r>
            <a:r>
              <a:rPr sz="3000" spc="-20" dirty="0">
                <a:latin typeface="Calibri"/>
                <a:cs typeface="Calibri"/>
              </a:rPr>
              <a:t> </a:t>
            </a:r>
            <a:r>
              <a:rPr sz="3000" spc="-5" dirty="0">
                <a:latin typeface="Calibri"/>
                <a:cs typeface="Calibri"/>
              </a:rPr>
              <a:t>node</a:t>
            </a:r>
            <a:r>
              <a:rPr sz="3000" spc="-10" dirty="0">
                <a:latin typeface="Calibri"/>
                <a:cs typeface="Calibri"/>
              </a:rPr>
              <a:t> </a:t>
            </a:r>
            <a:r>
              <a:rPr sz="3000" i="1" dirty="0">
                <a:latin typeface="Calibri"/>
                <a:cs typeface="Calibri"/>
              </a:rPr>
              <a:t>v</a:t>
            </a:r>
            <a:r>
              <a:rPr sz="3000" i="1" spc="-10" dirty="0">
                <a:latin typeface="Calibri"/>
                <a:cs typeface="Calibri"/>
              </a:rPr>
              <a:t> </a:t>
            </a:r>
            <a:r>
              <a:rPr sz="3000" spc="-5" dirty="0">
                <a:latin typeface="Calibri"/>
                <a:cs typeface="Calibri"/>
              </a:rPr>
              <a:t>becomes</a:t>
            </a:r>
            <a:r>
              <a:rPr sz="3000" spc="-10" dirty="0">
                <a:latin typeface="Calibri"/>
                <a:cs typeface="Calibri"/>
              </a:rPr>
              <a:t> active:</a:t>
            </a:r>
            <a:endParaRPr sz="3000" dirty="0">
              <a:latin typeface="Calibri"/>
              <a:cs typeface="Calibri"/>
            </a:endParaRPr>
          </a:p>
          <a:p>
            <a:pPr marL="650875" lvl="1" indent="-274320">
              <a:lnSpc>
                <a:spcPts val="2925"/>
              </a:lnSpc>
              <a:spcBef>
                <a:spcPts val="270"/>
              </a:spcBef>
              <a:buClr>
                <a:srgbClr val="60B5CC"/>
              </a:buClr>
              <a:buFont typeface="Wingdings"/>
              <a:buChar char=""/>
              <a:tabLst>
                <a:tab pos="650875" algn="l"/>
              </a:tabLst>
            </a:pPr>
            <a:r>
              <a:rPr sz="2600" spc="-5" dirty="0">
                <a:latin typeface="Calibri"/>
                <a:cs typeface="Calibri"/>
              </a:rPr>
              <a:t>It </a:t>
            </a:r>
            <a:r>
              <a:rPr sz="2600" spc="-15" dirty="0">
                <a:latin typeface="Calibri"/>
                <a:cs typeface="Calibri"/>
              </a:rPr>
              <a:t>activates</a:t>
            </a:r>
            <a:r>
              <a:rPr sz="2600" spc="-10" dirty="0">
                <a:latin typeface="Calibri"/>
                <a:cs typeface="Calibri"/>
              </a:rPr>
              <a:t> </a:t>
            </a:r>
            <a:r>
              <a:rPr sz="2600" spc="-5" dirty="0">
                <a:latin typeface="Calibri"/>
                <a:cs typeface="Calibri"/>
              </a:rPr>
              <a:t>each</a:t>
            </a:r>
            <a:r>
              <a:rPr sz="2600" spc="-10" dirty="0">
                <a:latin typeface="Calibri"/>
                <a:cs typeface="Calibri"/>
              </a:rPr>
              <a:t> out-neighbor</a:t>
            </a:r>
            <a:r>
              <a:rPr sz="2600" dirty="0">
                <a:latin typeface="Calibri"/>
                <a:cs typeface="Calibri"/>
              </a:rPr>
              <a:t> </a:t>
            </a:r>
            <a:r>
              <a:rPr sz="2600" dirty="0">
                <a:latin typeface="Cambria Math"/>
                <a:cs typeface="Cambria Math"/>
              </a:rPr>
              <a:t>𝒘</a:t>
            </a:r>
            <a:r>
              <a:rPr sz="2600" spc="10" dirty="0">
                <a:latin typeface="Cambria Math"/>
                <a:cs typeface="Cambria Math"/>
              </a:rPr>
              <a:t> </a:t>
            </a:r>
            <a:r>
              <a:rPr sz="2600" dirty="0">
                <a:latin typeface="Calibri"/>
                <a:cs typeface="Calibri"/>
              </a:rPr>
              <a:t>with</a:t>
            </a:r>
            <a:r>
              <a:rPr sz="2600" spc="-10" dirty="0">
                <a:latin typeface="Calibri"/>
                <a:cs typeface="Calibri"/>
              </a:rPr>
              <a:t> prob.</a:t>
            </a:r>
            <a:r>
              <a:rPr sz="2600" dirty="0">
                <a:latin typeface="Calibri"/>
                <a:cs typeface="Calibri"/>
              </a:rPr>
              <a:t> </a:t>
            </a:r>
            <a:r>
              <a:rPr sz="2600" dirty="0">
                <a:latin typeface="Cambria Math"/>
                <a:cs typeface="Cambria Math"/>
              </a:rPr>
              <a:t>𝒑</a:t>
            </a:r>
            <a:r>
              <a:rPr sz="2550" baseline="-17973" dirty="0">
                <a:latin typeface="Cambria Math"/>
                <a:cs typeface="Cambria Math"/>
              </a:rPr>
              <a:t>𝒗𝒘</a:t>
            </a:r>
          </a:p>
          <a:p>
            <a:pPr marL="358140" indent="-320040">
              <a:lnSpc>
                <a:spcPts val="3404"/>
              </a:lnSpc>
              <a:buClr>
                <a:srgbClr val="F0AD00"/>
              </a:buClr>
              <a:buSzPct val="80000"/>
              <a:buFont typeface="Cambria"/>
              <a:buChar char="◾"/>
              <a:tabLst>
                <a:tab pos="357505" algn="l"/>
                <a:tab pos="358140" algn="l"/>
              </a:tabLst>
            </a:pPr>
            <a:r>
              <a:rPr sz="3000" spc="-10" dirty="0">
                <a:latin typeface="Calibri"/>
                <a:cs typeface="Calibri"/>
              </a:rPr>
              <a:t>Activations spread through</a:t>
            </a:r>
            <a:r>
              <a:rPr sz="3000" spc="-15" dirty="0">
                <a:latin typeface="Calibri"/>
                <a:cs typeface="Calibri"/>
              </a:rPr>
              <a:t> </a:t>
            </a:r>
            <a:r>
              <a:rPr sz="3000" spc="-5" dirty="0">
                <a:latin typeface="Calibri"/>
                <a:cs typeface="Calibri"/>
              </a:rPr>
              <a:t>the</a:t>
            </a:r>
            <a:r>
              <a:rPr sz="3000" spc="-10" dirty="0">
                <a:latin typeface="Calibri"/>
                <a:cs typeface="Calibri"/>
              </a:rPr>
              <a:t> network</a:t>
            </a:r>
            <a:endParaRPr sz="3000" dirty="0">
              <a:latin typeface="Calibri"/>
              <a:cs typeface="Calibri"/>
            </a:endParaRPr>
          </a:p>
        </p:txBody>
      </p:sp>
      <p:pic>
        <p:nvPicPr>
          <p:cNvPr id="5" name="object 5"/>
          <p:cNvPicPr/>
          <p:nvPr/>
        </p:nvPicPr>
        <p:blipFill>
          <a:blip r:embed="rId2" cstate="print"/>
          <a:stretch>
            <a:fillRect/>
          </a:stretch>
        </p:blipFill>
        <p:spPr>
          <a:xfrm>
            <a:off x="4082055" y="2444479"/>
            <a:ext cx="3690345" cy="2584720"/>
          </a:xfrm>
          <a:prstGeom prst="rect">
            <a:avLst/>
          </a:prstGeom>
        </p:spPr>
      </p:pic>
      <p:sp>
        <p:nvSpPr>
          <p:cNvPr id="6" name="object 6"/>
          <p:cNvSpPr txBox="1"/>
          <p:nvPr/>
        </p:nvSpPr>
        <p:spPr>
          <a:xfrm>
            <a:off x="6005967" y="2408766"/>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4</a:t>
            </a:r>
            <a:endParaRPr sz="1600">
              <a:latin typeface="Arial MT"/>
              <a:cs typeface="Arial MT"/>
            </a:endParaRPr>
          </a:p>
        </p:txBody>
      </p:sp>
      <p:sp>
        <p:nvSpPr>
          <p:cNvPr id="30" name="object 30"/>
          <p:cNvSpPr txBox="1"/>
          <p:nvPr/>
        </p:nvSpPr>
        <p:spPr>
          <a:xfrm>
            <a:off x="10218297" y="6702604"/>
            <a:ext cx="191770" cy="145553"/>
          </a:xfrm>
          <a:prstGeom prst="rect">
            <a:avLst/>
          </a:prstGeom>
        </p:spPr>
        <p:txBody>
          <a:bodyPr vert="horz" wrap="square" lIns="0" tIns="6985" rIns="0" bIns="0" rtlCol="0">
            <a:spAutoFit/>
          </a:bodyPr>
          <a:lstStyle/>
          <a:p>
            <a:pPr marL="38100">
              <a:spcBef>
                <a:spcPts val="55"/>
              </a:spcBef>
            </a:pPr>
            <a:fld id="{81D60167-4931-47E6-BA6A-407CBD079E47}" type="slidenum">
              <a:rPr sz="900" dirty="0">
                <a:solidFill>
                  <a:srgbClr val="3F3F3F"/>
                </a:solidFill>
                <a:latin typeface="Calibri"/>
                <a:cs typeface="Calibri"/>
              </a:rPr>
              <a:pPr marL="38100">
                <a:spcBef>
                  <a:spcPts val="55"/>
                </a:spcBef>
              </a:pPr>
              <a:t>11</a:t>
            </a:fld>
            <a:endParaRPr sz="900">
              <a:latin typeface="Calibri"/>
              <a:cs typeface="Calibri"/>
            </a:endParaRPr>
          </a:p>
        </p:txBody>
      </p:sp>
      <p:sp>
        <p:nvSpPr>
          <p:cNvPr id="7" name="object 7"/>
          <p:cNvSpPr txBox="1"/>
          <p:nvPr/>
        </p:nvSpPr>
        <p:spPr>
          <a:xfrm>
            <a:off x="6005967" y="4643966"/>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4</a:t>
            </a:r>
            <a:endParaRPr sz="1600">
              <a:latin typeface="Arial MT"/>
              <a:cs typeface="Arial MT"/>
            </a:endParaRPr>
          </a:p>
        </p:txBody>
      </p:sp>
      <p:sp>
        <p:nvSpPr>
          <p:cNvPr id="8" name="object 8"/>
          <p:cNvSpPr txBox="1"/>
          <p:nvPr/>
        </p:nvSpPr>
        <p:spPr>
          <a:xfrm>
            <a:off x="4041139" y="3992033"/>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4</a:t>
            </a:r>
            <a:endParaRPr sz="1600">
              <a:latin typeface="Arial MT"/>
              <a:cs typeface="Arial MT"/>
            </a:endParaRPr>
          </a:p>
        </p:txBody>
      </p:sp>
      <p:sp>
        <p:nvSpPr>
          <p:cNvPr id="9" name="object 9"/>
          <p:cNvSpPr txBox="1"/>
          <p:nvPr/>
        </p:nvSpPr>
        <p:spPr>
          <a:xfrm>
            <a:off x="4496280" y="2815166"/>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4</a:t>
            </a:r>
            <a:endParaRPr sz="1600">
              <a:latin typeface="Arial MT"/>
              <a:cs typeface="Arial MT"/>
            </a:endParaRPr>
          </a:p>
        </p:txBody>
      </p:sp>
      <p:sp>
        <p:nvSpPr>
          <p:cNvPr id="10" name="object 10"/>
          <p:cNvSpPr txBox="1"/>
          <p:nvPr/>
        </p:nvSpPr>
        <p:spPr>
          <a:xfrm>
            <a:off x="5841582" y="2908299"/>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2</a:t>
            </a:r>
            <a:endParaRPr sz="1600">
              <a:latin typeface="Arial MT"/>
              <a:cs typeface="Arial MT"/>
            </a:endParaRPr>
          </a:p>
        </p:txBody>
      </p:sp>
      <p:sp>
        <p:nvSpPr>
          <p:cNvPr id="11" name="object 11"/>
          <p:cNvSpPr txBox="1"/>
          <p:nvPr/>
        </p:nvSpPr>
        <p:spPr>
          <a:xfrm>
            <a:off x="4684154" y="3611033"/>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2</a:t>
            </a:r>
            <a:endParaRPr sz="1600">
              <a:latin typeface="Arial MT"/>
              <a:cs typeface="Arial MT"/>
            </a:endParaRPr>
          </a:p>
        </p:txBody>
      </p:sp>
      <p:sp>
        <p:nvSpPr>
          <p:cNvPr id="12" name="object 12"/>
          <p:cNvSpPr txBox="1"/>
          <p:nvPr/>
        </p:nvSpPr>
        <p:spPr>
          <a:xfrm>
            <a:off x="5471985" y="3932766"/>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4</a:t>
            </a:r>
          </a:p>
        </p:txBody>
      </p:sp>
      <p:sp>
        <p:nvSpPr>
          <p:cNvPr id="13" name="object 13"/>
          <p:cNvSpPr txBox="1"/>
          <p:nvPr/>
        </p:nvSpPr>
        <p:spPr>
          <a:xfrm>
            <a:off x="6593066" y="4059766"/>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3</a:t>
            </a:r>
          </a:p>
        </p:txBody>
      </p:sp>
      <p:sp>
        <p:nvSpPr>
          <p:cNvPr id="14" name="object 14"/>
          <p:cNvSpPr txBox="1"/>
          <p:nvPr/>
        </p:nvSpPr>
        <p:spPr>
          <a:xfrm>
            <a:off x="7242892" y="4322233"/>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3</a:t>
            </a:r>
            <a:endParaRPr sz="1600">
              <a:latin typeface="Arial MT"/>
              <a:cs typeface="Arial MT"/>
            </a:endParaRPr>
          </a:p>
        </p:txBody>
      </p:sp>
      <p:sp>
        <p:nvSpPr>
          <p:cNvPr id="15" name="object 15"/>
          <p:cNvSpPr txBox="1"/>
          <p:nvPr/>
        </p:nvSpPr>
        <p:spPr>
          <a:xfrm>
            <a:off x="6806103" y="3145366"/>
            <a:ext cx="829310" cy="269240"/>
          </a:xfrm>
          <a:prstGeom prst="rect">
            <a:avLst/>
          </a:prstGeom>
        </p:spPr>
        <p:txBody>
          <a:bodyPr vert="horz" wrap="square" lIns="0" tIns="12700" rIns="0" bIns="0" rtlCol="0">
            <a:spAutoFit/>
          </a:bodyPr>
          <a:lstStyle/>
          <a:p>
            <a:pPr marL="12700">
              <a:spcBef>
                <a:spcPts val="100"/>
              </a:spcBef>
              <a:tabLst>
                <a:tab pos="532765" algn="l"/>
              </a:tabLst>
            </a:pPr>
            <a:r>
              <a:rPr sz="1600" spc="-5" dirty="0">
                <a:latin typeface="Arial MT"/>
                <a:cs typeface="Arial MT"/>
              </a:rPr>
              <a:t>0</a:t>
            </a:r>
            <a:r>
              <a:rPr sz="1600" spc="5" dirty="0">
                <a:latin typeface="Arial MT"/>
                <a:cs typeface="Arial MT"/>
              </a:rPr>
              <a:t>.</a:t>
            </a:r>
            <a:r>
              <a:rPr sz="1600" dirty="0">
                <a:latin typeface="Arial MT"/>
                <a:cs typeface="Arial MT"/>
              </a:rPr>
              <a:t>3	</a:t>
            </a:r>
            <a:r>
              <a:rPr sz="1600" spc="-5" dirty="0">
                <a:latin typeface="Arial MT"/>
                <a:cs typeface="Arial MT"/>
              </a:rPr>
              <a:t>0</a:t>
            </a:r>
            <a:r>
              <a:rPr sz="1600" spc="5" dirty="0">
                <a:latin typeface="Arial MT"/>
                <a:cs typeface="Arial MT"/>
              </a:rPr>
              <a:t>.</a:t>
            </a:r>
            <a:r>
              <a:rPr sz="1600" dirty="0">
                <a:latin typeface="Arial MT"/>
                <a:cs typeface="Arial MT"/>
              </a:rPr>
              <a:t>2</a:t>
            </a:r>
            <a:endParaRPr sz="1600">
              <a:latin typeface="Arial MT"/>
              <a:cs typeface="Arial MT"/>
            </a:endParaRPr>
          </a:p>
        </p:txBody>
      </p:sp>
      <p:sp>
        <p:nvSpPr>
          <p:cNvPr id="16" name="object 16"/>
          <p:cNvSpPr txBox="1"/>
          <p:nvPr/>
        </p:nvSpPr>
        <p:spPr>
          <a:xfrm>
            <a:off x="4877058" y="4229099"/>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3</a:t>
            </a:r>
            <a:endParaRPr sz="1600">
              <a:latin typeface="Arial MT"/>
              <a:cs typeface="Arial MT"/>
            </a:endParaRPr>
          </a:p>
        </p:txBody>
      </p:sp>
      <p:sp>
        <p:nvSpPr>
          <p:cNvPr id="17" name="object 17"/>
          <p:cNvSpPr txBox="1"/>
          <p:nvPr/>
        </p:nvSpPr>
        <p:spPr>
          <a:xfrm>
            <a:off x="5649334" y="3390899"/>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3</a:t>
            </a:r>
            <a:endParaRPr sz="1600">
              <a:latin typeface="Arial MT"/>
              <a:cs typeface="Arial MT"/>
            </a:endParaRPr>
          </a:p>
        </p:txBody>
      </p:sp>
      <p:sp>
        <p:nvSpPr>
          <p:cNvPr id="18" name="object 18"/>
          <p:cNvSpPr txBox="1"/>
          <p:nvPr/>
        </p:nvSpPr>
        <p:spPr>
          <a:xfrm>
            <a:off x="5391471" y="3060699"/>
            <a:ext cx="308610" cy="269240"/>
          </a:xfrm>
          <a:prstGeom prst="rect">
            <a:avLst/>
          </a:prstGeom>
        </p:spPr>
        <p:txBody>
          <a:bodyPr vert="horz" wrap="square" lIns="0" tIns="12700" rIns="0" bIns="0" rtlCol="0">
            <a:spAutoFit/>
          </a:bodyPr>
          <a:lstStyle/>
          <a:p>
            <a:pPr marL="12700">
              <a:spcBef>
                <a:spcPts val="100"/>
              </a:spcBef>
            </a:pPr>
            <a:r>
              <a:rPr sz="1600" spc="-5" dirty="0">
                <a:latin typeface="Arial MT"/>
                <a:cs typeface="Arial MT"/>
              </a:rPr>
              <a:t>0</a:t>
            </a:r>
            <a:r>
              <a:rPr sz="1600" spc="5" dirty="0">
                <a:latin typeface="Arial MT"/>
                <a:cs typeface="Arial MT"/>
              </a:rPr>
              <a:t>.</a:t>
            </a:r>
            <a:r>
              <a:rPr sz="1600" dirty="0">
                <a:latin typeface="Arial MT"/>
                <a:cs typeface="Arial MT"/>
              </a:rPr>
              <a:t>3</a:t>
            </a:r>
            <a:endParaRPr sz="1600">
              <a:latin typeface="Arial MT"/>
              <a:cs typeface="Arial MT"/>
            </a:endParaRPr>
          </a:p>
        </p:txBody>
      </p:sp>
      <p:sp>
        <p:nvSpPr>
          <p:cNvPr id="19" name="object 19"/>
          <p:cNvSpPr txBox="1"/>
          <p:nvPr/>
        </p:nvSpPr>
        <p:spPr>
          <a:xfrm>
            <a:off x="4376132" y="4643966"/>
            <a:ext cx="167005" cy="330200"/>
          </a:xfrm>
          <a:prstGeom prst="rect">
            <a:avLst/>
          </a:prstGeom>
        </p:spPr>
        <p:txBody>
          <a:bodyPr vert="horz" wrap="square" lIns="0" tIns="12700" rIns="0" bIns="0" rtlCol="0">
            <a:spAutoFit/>
          </a:bodyPr>
          <a:lstStyle/>
          <a:p>
            <a:pPr marL="12700">
              <a:spcBef>
                <a:spcPts val="100"/>
              </a:spcBef>
            </a:pPr>
            <a:r>
              <a:rPr sz="2000" b="1" dirty="0">
                <a:solidFill>
                  <a:srgbClr val="FFFFFF"/>
                </a:solidFill>
                <a:latin typeface="Arial"/>
                <a:cs typeface="Arial"/>
              </a:rPr>
              <a:t>c</a:t>
            </a:r>
            <a:endParaRPr sz="2000">
              <a:latin typeface="Arial"/>
              <a:cs typeface="Arial"/>
            </a:endParaRPr>
          </a:p>
        </p:txBody>
      </p:sp>
      <p:sp>
        <p:nvSpPr>
          <p:cNvPr id="20" name="object 20"/>
          <p:cNvSpPr txBox="1"/>
          <p:nvPr/>
        </p:nvSpPr>
        <p:spPr>
          <a:xfrm>
            <a:off x="4201246" y="3390899"/>
            <a:ext cx="180975" cy="330200"/>
          </a:xfrm>
          <a:prstGeom prst="rect">
            <a:avLst/>
          </a:prstGeom>
        </p:spPr>
        <p:txBody>
          <a:bodyPr vert="horz" wrap="square" lIns="0" tIns="12700" rIns="0" bIns="0" rtlCol="0">
            <a:spAutoFit/>
          </a:bodyPr>
          <a:lstStyle/>
          <a:p>
            <a:pPr marL="12700">
              <a:spcBef>
                <a:spcPts val="100"/>
              </a:spcBef>
            </a:pPr>
            <a:r>
              <a:rPr sz="2000" b="1" dirty="0">
                <a:solidFill>
                  <a:srgbClr val="FFFFFF"/>
                </a:solidFill>
                <a:latin typeface="Arial"/>
                <a:cs typeface="Arial"/>
              </a:rPr>
              <a:t>b</a:t>
            </a:r>
            <a:endParaRPr sz="2000">
              <a:latin typeface="Arial"/>
              <a:cs typeface="Arial"/>
            </a:endParaRPr>
          </a:p>
        </p:txBody>
      </p:sp>
      <p:sp>
        <p:nvSpPr>
          <p:cNvPr id="21" name="object 21"/>
          <p:cNvSpPr txBox="1"/>
          <p:nvPr/>
        </p:nvSpPr>
        <p:spPr>
          <a:xfrm>
            <a:off x="5298720" y="2476499"/>
            <a:ext cx="167005" cy="330200"/>
          </a:xfrm>
          <a:prstGeom prst="rect">
            <a:avLst/>
          </a:prstGeom>
        </p:spPr>
        <p:txBody>
          <a:bodyPr vert="horz" wrap="square" lIns="0" tIns="12700" rIns="0" bIns="0" rtlCol="0">
            <a:spAutoFit/>
          </a:bodyPr>
          <a:lstStyle/>
          <a:p>
            <a:pPr marL="12700">
              <a:spcBef>
                <a:spcPts val="100"/>
              </a:spcBef>
            </a:pPr>
            <a:r>
              <a:rPr sz="2000" b="1" dirty="0">
                <a:solidFill>
                  <a:srgbClr val="FFFFFF"/>
                </a:solidFill>
                <a:latin typeface="Arial"/>
                <a:cs typeface="Arial"/>
              </a:rPr>
              <a:t>a</a:t>
            </a:r>
            <a:endParaRPr sz="2000">
              <a:latin typeface="Arial"/>
              <a:cs typeface="Arial"/>
            </a:endParaRPr>
          </a:p>
        </p:txBody>
      </p:sp>
      <p:sp>
        <p:nvSpPr>
          <p:cNvPr id="22" name="object 22"/>
          <p:cNvSpPr txBox="1"/>
          <p:nvPr/>
        </p:nvSpPr>
        <p:spPr>
          <a:xfrm>
            <a:off x="7052877" y="2561166"/>
            <a:ext cx="180975" cy="330200"/>
          </a:xfrm>
          <a:prstGeom prst="rect">
            <a:avLst/>
          </a:prstGeom>
        </p:spPr>
        <p:txBody>
          <a:bodyPr vert="horz" wrap="square" lIns="0" tIns="12700" rIns="0" bIns="0" rtlCol="0">
            <a:spAutoFit/>
          </a:bodyPr>
          <a:lstStyle/>
          <a:p>
            <a:pPr marL="12700">
              <a:spcBef>
                <a:spcPts val="100"/>
              </a:spcBef>
            </a:pPr>
            <a:r>
              <a:rPr sz="2000" b="1" dirty="0">
                <a:solidFill>
                  <a:srgbClr val="FFFFFF"/>
                </a:solidFill>
                <a:latin typeface="Arial"/>
                <a:cs typeface="Arial"/>
              </a:rPr>
              <a:t>d</a:t>
            </a:r>
            <a:endParaRPr sz="2000">
              <a:latin typeface="Arial"/>
              <a:cs typeface="Arial"/>
            </a:endParaRPr>
          </a:p>
        </p:txBody>
      </p:sp>
      <p:sp>
        <p:nvSpPr>
          <p:cNvPr id="23" name="object 23"/>
          <p:cNvSpPr txBox="1"/>
          <p:nvPr/>
        </p:nvSpPr>
        <p:spPr>
          <a:xfrm>
            <a:off x="7472234" y="3729566"/>
            <a:ext cx="180975" cy="330200"/>
          </a:xfrm>
          <a:prstGeom prst="rect">
            <a:avLst/>
          </a:prstGeom>
        </p:spPr>
        <p:txBody>
          <a:bodyPr vert="horz" wrap="square" lIns="0" tIns="12700" rIns="0" bIns="0" rtlCol="0">
            <a:spAutoFit/>
          </a:bodyPr>
          <a:lstStyle/>
          <a:p>
            <a:pPr marL="12700">
              <a:spcBef>
                <a:spcPts val="100"/>
              </a:spcBef>
            </a:pPr>
            <a:r>
              <a:rPr sz="2000" b="1" dirty="0">
                <a:solidFill>
                  <a:srgbClr val="FFFFFF"/>
                </a:solidFill>
                <a:latin typeface="Arial"/>
                <a:cs typeface="Arial"/>
              </a:rPr>
              <a:t>h</a:t>
            </a:r>
            <a:endParaRPr sz="2000">
              <a:latin typeface="Arial"/>
              <a:cs typeface="Arial"/>
            </a:endParaRPr>
          </a:p>
        </p:txBody>
      </p:sp>
      <p:sp>
        <p:nvSpPr>
          <p:cNvPr id="24" name="object 24"/>
          <p:cNvSpPr txBox="1"/>
          <p:nvPr/>
        </p:nvSpPr>
        <p:spPr>
          <a:xfrm>
            <a:off x="6760253" y="4559299"/>
            <a:ext cx="96520" cy="330200"/>
          </a:xfrm>
          <a:prstGeom prst="rect">
            <a:avLst/>
          </a:prstGeom>
        </p:spPr>
        <p:txBody>
          <a:bodyPr vert="horz" wrap="square" lIns="0" tIns="12700" rIns="0" bIns="0" rtlCol="0">
            <a:spAutoFit/>
          </a:bodyPr>
          <a:lstStyle/>
          <a:p>
            <a:pPr marL="12700">
              <a:spcBef>
                <a:spcPts val="100"/>
              </a:spcBef>
            </a:pPr>
            <a:r>
              <a:rPr sz="2000" b="1" dirty="0">
                <a:solidFill>
                  <a:srgbClr val="FFFFFF"/>
                </a:solidFill>
                <a:latin typeface="Arial"/>
                <a:cs typeface="Arial"/>
              </a:rPr>
              <a:t>i</a:t>
            </a:r>
            <a:endParaRPr sz="2000">
              <a:latin typeface="Arial"/>
              <a:cs typeface="Arial"/>
            </a:endParaRPr>
          </a:p>
        </p:txBody>
      </p:sp>
      <p:sp>
        <p:nvSpPr>
          <p:cNvPr id="25" name="object 25"/>
          <p:cNvSpPr txBox="1"/>
          <p:nvPr/>
        </p:nvSpPr>
        <p:spPr>
          <a:xfrm>
            <a:off x="5255818" y="3467099"/>
            <a:ext cx="110489" cy="330200"/>
          </a:xfrm>
          <a:prstGeom prst="rect">
            <a:avLst/>
          </a:prstGeom>
        </p:spPr>
        <p:txBody>
          <a:bodyPr vert="horz" wrap="square" lIns="0" tIns="12700" rIns="0" bIns="0" rtlCol="0">
            <a:spAutoFit/>
          </a:bodyPr>
          <a:lstStyle/>
          <a:p>
            <a:pPr marL="12700">
              <a:spcBef>
                <a:spcPts val="100"/>
              </a:spcBef>
            </a:pPr>
            <a:r>
              <a:rPr sz="2000" b="1" dirty="0">
                <a:solidFill>
                  <a:srgbClr val="FFFFFF"/>
                </a:solidFill>
                <a:latin typeface="Arial"/>
                <a:cs typeface="Arial"/>
              </a:rPr>
              <a:t>f</a:t>
            </a:r>
            <a:endParaRPr sz="2000">
              <a:latin typeface="Arial"/>
              <a:cs typeface="Arial"/>
            </a:endParaRPr>
          </a:p>
        </p:txBody>
      </p:sp>
      <p:sp>
        <p:nvSpPr>
          <p:cNvPr id="26" name="object 26"/>
          <p:cNvSpPr txBox="1"/>
          <p:nvPr/>
        </p:nvSpPr>
        <p:spPr>
          <a:xfrm>
            <a:off x="5634290" y="4381499"/>
            <a:ext cx="180975" cy="330200"/>
          </a:xfrm>
          <a:prstGeom prst="rect">
            <a:avLst/>
          </a:prstGeom>
        </p:spPr>
        <p:txBody>
          <a:bodyPr vert="horz" wrap="square" lIns="0" tIns="12700" rIns="0" bIns="0" rtlCol="0">
            <a:spAutoFit/>
          </a:bodyPr>
          <a:lstStyle/>
          <a:p>
            <a:pPr marL="12700">
              <a:spcBef>
                <a:spcPts val="100"/>
              </a:spcBef>
            </a:pPr>
            <a:r>
              <a:rPr sz="2000" b="1" dirty="0">
                <a:solidFill>
                  <a:srgbClr val="FFFFFF"/>
                </a:solidFill>
                <a:latin typeface="Arial"/>
                <a:cs typeface="Arial"/>
              </a:rPr>
              <a:t>g</a:t>
            </a:r>
            <a:endParaRPr sz="2000">
              <a:latin typeface="Arial"/>
              <a:cs typeface="Arial"/>
            </a:endParaRPr>
          </a:p>
        </p:txBody>
      </p:sp>
      <p:sp>
        <p:nvSpPr>
          <p:cNvPr id="27" name="object 27"/>
          <p:cNvSpPr txBox="1"/>
          <p:nvPr/>
        </p:nvSpPr>
        <p:spPr>
          <a:xfrm>
            <a:off x="6050698" y="3594100"/>
            <a:ext cx="414655" cy="794385"/>
          </a:xfrm>
          <a:prstGeom prst="rect">
            <a:avLst/>
          </a:prstGeom>
        </p:spPr>
        <p:txBody>
          <a:bodyPr vert="horz" wrap="square" lIns="0" tIns="12700" rIns="0" bIns="0" rtlCol="0">
            <a:spAutoFit/>
          </a:bodyPr>
          <a:lstStyle/>
          <a:p>
            <a:pPr marL="260350">
              <a:spcBef>
                <a:spcPts val="100"/>
              </a:spcBef>
            </a:pPr>
            <a:r>
              <a:rPr sz="2000" b="1" dirty="0">
                <a:solidFill>
                  <a:srgbClr val="FFFFFF"/>
                </a:solidFill>
                <a:latin typeface="Arial"/>
                <a:cs typeface="Arial"/>
              </a:rPr>
              <a:t>e</a:t>
            </a:r>
            <a:endParaRPr sz="2000" dirty="0">
              <a:latin typeface="Arial"/>
              <a:cs typeface="Arial"/>
            </a:endParaRPr>
          </a:p>
          <a:p>
            <a:pPr marL="12700">
              <a:spcBef>
                <a:spcPts val="1730"/>
              </a:spcBef>
            </a:pPr>
            <a:r>
              <a:rPr sz="1600" dirty="0">
                <a:latin typeface="Arial MT"/>
                <a:cs typeface="Arial MT"/>
              </a:rPr>
              <a:t>0.2</a:t>
            </a:r>
          </a:p>
        </p:txBody>
      </p:sp>
      <p:sp>
        <p:nvSpPr>
          <p:cNvPr id="31" name="TextBox 30">
            <a:extLst>
              <a:ext uri="{FF2B5EF4-FFF2-40B4-BE49-F238E27FC236}">
                <a16:creationId xmlns:a16="http://schemas.microsoft.com/office/drawing/2014/main" id="{7CC2E7B0-08C1-8D0D-5916-DABA5B202011}"/>
              </a:ext>
            </a:extLst>
          </p:cNvPr>
          <p:cNvSpPr txBox="1"/>
          <p:nvPr/>
        </p:nvSpPr>
        <p:spPr>
          <a:xfrm>
            <a:off x="676258" y="501440"/>
            <a:ext cx="8633011" cy="830997"/>
          </a:xfrm>
          <a:prstGeom prst="rect">
            <a:avLst/>
          </a:prstGeom>
          <a:noFill/>
        </p:spPr>
        <p:txBody>
          <a:bodyPr wrap="square" rtlCol="0">
            <a:spAutoFit/>
          </a:bodyPr>
          <a:lstStyle/>
          <a:p>
            <a:r>
              <a:rPr lang="en-IN" sz="4800" dirty="0"/>
              <a:t>Independent</a:t>
            </a:r>
            <a:r>
              <a:rPr lang="en-IN" sz="4400" dirty="0"/>
              <a:t> Cascade Model:</a:t>
            </a:r>
          </a:p>
        </p:txBody>
      </p:sp>
      <p:sp>
        <p:nvSpPr>
          <p:cNvPr id="2" name="TextBox 1">
            <a:extLst>
              <a:ext uri="{FF2B5EF4-FFF2-40B4-BE49-F238E27FC236}">
                <a16:creationId xmlns:a16="http://schemas.microsoft.com/office/drawing/2014/main" id="{F86AF449-713B-477F-BEFC-72C3102D66A0}"/>
              </a:ext>
            </a:extLst>
          </p:cNvPr>
          <p:cNvSpPr txBox="1"/>
          <p:nvPr/>
        </p:nvSpPr>
        <p:spPr>
          <a:xfrm>
            <a:off x="3914138" y="6615422"/>
            <a:ext cx="8621486" cy="307777"/>
          </a:xfrm>
          <a:prstGeom prst="rect">
            <a:avLst/>
          </a:prstGeom>
          <a:noFill/>
        </p:spPr>
        <p:txBody>
          <a:bodyPr wrap="square" rtlCol="0">
            <a:spAutoFit/>
          </a:bodyPr>
          <a:lstStyle/>
          <a:p>
            <a:r>
              <a:rPr lang="en-IN" sz="1400" dirty="0"/>
              <a:t>Pic Credits: https://snap.stanford.edu/class/cs224w-2019/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DAABEA-549D-B89B-6AB6-66D1CBB758B7}"/>
              </a:ext>
            </a:extLst>
          </p:cNvPr>
          <p:cNvSpPr txBox="1"/>
          <p:nvPr/>
        </p:nvSpPr>
        <p:spPr>
          <a:xfrm>
            <a:off x="895738" y="1539552"/>
            <a:ext cx="10786187" cy="5122941"/>
          </a:xfrm>
          <a:prstGeom prst="rect">
            <a:avLst/>
          </a:prstGeom>
          <a:noFill/>
        </p:spPr>
        <p:txBody>
          <a:bodyPr wrap="square">
            <a:spAutoFit/>
          </a:bodyPr>
          <a:lstStyle/>
          <a:p>
            <a:pPr>
              <a:lnSpc>
                <a:spcPct val="150000"/>
              </a:lnSpc>
            </a:pPr>
            <a:r>
              <a:rPr lang="en-IN" sz="2000" dirty="0"/>
              <a:t>Algorithm : Greedy Algorithm for Influence Maximization</a:t>
            </a:r>
          </a:p>
          <a:p>
            <a:pPr>
              <a:lnSpc>
                <a:spcPct val="150000"/>
              </a:lnSpc>
            </a:pPr>
            <a:r>
              <a:rPr lang="en-IN" sz="2000" dirty="0"/>
              <a:t>Input: Graph G, Seed Set size K</a:t>
            </a:r>
          </a:p>
          <a:p>
            <a:pPr>
              <a:lnSpc>
                <a:spcPct val="150000"/>
              </a:lnSpc>
            </a:pPr>
            <a:r>
              <a:rPr lang="en-IN" sz="2000" dirty="0"/>
              <a:t>Output: Seed Set S</a:t>
            </a:r>
          </a:p>
          <a:p>
            <a:pPr>
              <a:lnSpc>
                <a:spcPct val="150000"/>
              </a:lnSpc>
            </a:pPr>
            <a:r>
              <a:rPr lang="en-IN" sz="2000" dirty="0"/>
              <a:t>1: Start by selecting a small set of seed nodes S.</a:t>
            </a:r>
          </a:p>
          <a:p>
            <a:pPr>
              <a:lnSpc>
                <a:spcPct val="150000"/>
              </a:lnSpc>
            </a:pPr>
            <a:r>
              <a:rPr lang="en-IN" sz="2000" dirty="0"/>
              <a:t>2: while |S| &lt; K do</a:t>
            </a:r>
          </a:p>
          <a:p>
            <a:pPr>
              <a:lnSpc>
                <a:spcPct val="150000"/>
              </a:lnSpc>
            </a:pPr>
            <a:r>
              <a:rPr lang="en-IN" sz="2000" dirty="0"/>
              <a:t>3: for each node u not in S do</a:t>
            </a:r>
          </a:p>
          <a:p>
            <a:pPr>
              <a:lnSpc>
                <a:spcPct val="150000"/>
              </a:lnSpc>
            </a:pPr>
            <a:r>
              <a:rPr lang="en-IN" sz="2000" dirty="0"/>
              <a:t>4: Estimate the expected number of nodes that would be influenced if u is added to </a:t>
            </a:r>
            <a:r>
              <a:rPr lang="en-IN" sz="2000" dirty="0" err="1"/>
              <a:t>S,denoted</a:t>
            </a:r>
            <a:r>
              <a:rPr lang="en-IN" sz="2000" dirty="0"/>
              <a:t> by f (u).</a:t>
            </a:r>
          </a:p>
          <a:p>
            <a:pPr>
              <a:lnSpc>
                <a:spcPct val="150000"/>
              </a:lnSpc>
            </a:pPr>
            <a:r>
              <a:rPr lang="en-IN" sz="2000" dirty="0"/>
              <a:t>5: end for</a:t>
            </a:r>
          </a:p>
          <a:p>
            <a:pPr>
              <a:lnSpc>
                <a:spcPct val="150000"/>
              </a:lnSpc>
            </a:pPr>
            <a:r>
              <a:rPr lang="en-IN" sz="2000" dirty="0"/>
              <a:t>6: Select the node u with the highest value of f (u) and add it to S.</a:t>
            </a:r>
          </a:p>
          <a:p>
            <a:pPr>
              <a:lnSpc>
                <a:spcPct val="150000"/>
              </a:lnSpc>
            </a:pPr>
            <a:r>
              <a:rPr lang="en-IN" sz="2000" dirty="0"/>
              <a:t>7: end while</a:t>
            </a:r>
          </a:p>
          <a:p>
            <a:pPr>
              <a:lnSpc>
                <a:spcPct val="150000"/>
              </a:lnSpc>
            </a:pPr>
            <a:r>
              <a:rPr lang="en-IN" sz="2000" dirty="0"/>
              <a:t>8: Return Seed Set S.</a:t>
            </a:r>
          </a:p>
        </p:txBody>
      </p:sp>
      <p:sp>
        <p:nvSpPr>
          <p:cNvPr id="4" name="TextBox 3">
            <a:extLst>
              <a:ext uri="{FF2B5EF4-FFF2-40B4-BE49-F238E27FC236}">
                <a16:creationId xmlns:a16="http://schemas.microsoft.com/office/drawing/2014/main" id="{AE211D25-C7E3-8904-0703-E43C6B4D09E2}"/>
              </a:ext>
            </a:extLst>
          </p:cNvPr>
          <p:cNvSpPr txBox="1"/>
          <p:nvPr/>
        </p:nvSpPr>
        <p:spPr>
          <a:xfrm>
            <a:off x="587828" y="478380"/>
            <a:ext cx="8388221" cy="646331"/>
          </a:xfrm>
          <a:prstGeom prst="rect">
            <a:avLst/>
          </a:prstGeom>
          <a:noFill/>
        </p:spPr>
        <p:txBody>
          <a:bodyPr wrap="square" rtlCol="0">
            <a:spAutoFit/>
          </a:bodyPr>
          <a:lstStyle/>
          <a:p>
            <a:r>
              <a:rPr lang="en-IN" sz="3600" b="1" dirty="0"/>
              <a:t>Greedy Algorithm</a:t>
            </a:r>
          </a:p>
        </p:txBody>
      </p:sp>
    </p:spTree>
    <p:extLst>
      <p:ext uri="{BB962C8B-B14F-4D97-AF65-F5344CB8AC3E}">
        <p14:creationId xmlns:p14="http://schemas.microsoft.com/office/powerpoint/2010/main" val="275690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E21F06-0EFF-6AF5-3B15-0EC5053D61A7}"/>
              </a:ext>
            </a:extLst>
          </p:cNvPr>
          <p:cNvPicPr>
            <a:picLocks noChangeAspect="1"/>
          </p:cNvPicPr>
          <p:nvPr/>
        </p:nvPicPr>
        <p:blipFill rotWithShape="1">
          <a:blip r:embed="rId2"/>
          <a:srcRect l="23342" t="46394" r="12066" b="37687"/>
          <a:stretch/>
        </p:blipFill>
        <p:spPr>
          <a:xfrm>
            <a:off x="1884783" y="3439647"/>
            <a:ext cx="7875036" cy="1091682"/>
          </a:xfrm>
          <a:prstGeom prst="rect">
            <a:avLst/>
          </a:prstGeom>
        </p:spPr>
      </p:pic>
      <p:sp>
        <p:nvSpPr>
          <p:cNvPr id="2" name="Title 1">
            <a:extLst>
              <a:ext uri="{FF2B5EF4-FFF2-40B4-BE49-F238E27FC236}">
                <a16:creationId xmlns:a16="http://schemas.microsoft.com/office/drawing/2014/main" id="{277939BC-D9A8-D792-00E4-24C082B293E8}"/>
              </a:ext>
            </a:extLst>
          </p:cNvPr>
          <p:cNvSpPr>
            <a:spLocks noGrp="1"/>
          </p:cNvSpPr>
          <p:nvPr>
            <p:ph type="title"/>
          </p:nvPr>
        </p:nvSpPr>
        <p:spPr>
          <a:xfrm>
            <a:off x="609600" y="444111"/>
            <a:ext cx="10972800" cy="677108"/>
          </a:xfrm>
        </p:spPr>
        <p:txBody>
          <a:bodyPr/>
          <a:lstStyle/>
          <a:p>
            <a:r>
              <a:rPr lang="en-IN" sz="4400" dirty="0">
                <a:solidFill>
                  <a:schemeClr val="tx1"/>
                </a:solidFill>
                <a:latin typeface="+mn-lt"/>
              </a:rPr>
              <a:t>Structural Homophily</a:t>
            </a:r>
          </a:p>
        </p:txBody>
      </p:sp>
      <p:sp>
        <p:nvSpPr>
          <p:cNvPr id="3" name="Content Placeholder 2">
            <a:extLst>
              <a:ext uri="{FF2B5EF4-FFF2-40B4-BE49-F238E27FC236}">
                <a16:creationId xmlns:a16="http://schemas.microsoft.com/office/drawing/2014/main" id="{ECF65FE6-C2FD-E45F-A5AB-F234F5EFFA91}"/>
              </a:ext>
            </a:extLst>
          </p:cNvPr>
          <p:cNvSpPr>
            <a:spLocks noGrp="1"/>
          </p:cNvSpPr>
          <p:nvPr>
            <p:ph type="body" idx="1"/>
          </p:nvPr>
        </p:nvSpPr>
        <p:spPr>
          <a:xfrm>
            <a:off x="820132" y="1676758"/>
            <a:ext cx="10539167" cy="1815882"/>
          </a:xfrm>
        </p:spPr>
        <p:txBody>
          <a:bodyPr/>
          <a:lstStyle/>
          <a:p>
            <a:r>
              <a:rPr lang="en-US" dirty="0">
                <a:latin typeface="+mn-lt"/>
              </a:rPr>
              <a:t> A social network phenomenon where individuals who share similar network attributes or structural positions are more likely to form connections or ties with each other. </a:t>
            </a:r>
          </a:p>
          <a:p>
            <a:endParaRPr lang="en-US" sz="1100" dirty="0">
              <a:latin typeface="+mn-lt"/>
            </a:endParaRPr>
          </a:p>
          <a:p>
            <a:r>
              <a:rPr lang="en-US" b="1" dirty="0">
                <a:latin typeface="+mn-lt"/>
              </a:rPr>
              <a:t>Network generation model :</a:t>
            </a:r>
            <a:endParaRPr lang="en-IN" b="1" dirty="0">
              <a:latin typeface="+mn-lt"/>
            </a:endParaRPr>
          </a:p>
        </p:txBody>
      </p:sp>
      <p:sp>
        <p:nvSpPr>
          <p:cNvPr id="6" name="TextBox 5">
            <a:extLst>
              <a:ext uri="{FF2B5EF4-FFF2-40B4-BE49-F238E27FC236}">
                <a16:creationId xmlns:a16="http://schemas.microsoft.com/office/drawing/2014/main" id="{1690814E-7411-C9DD-70E4-37CC45933781}"/>
              </a:ext>
            </a:extLst>
          </p:cNvPr>
          <p:cNvSpPr txBox="1"/>
          <p:nvPr/>
        </p:nvSpPr>
        <p:spPr>
          <a:xfrm>
            <a:off x="708581" y="4755392"/>
            <a:ext cx="10762268" cy="1000274"/>
          </a:xfrm>
          <a:prstGeom prst="rect">
            <a:avLst/>
          </a:prstGeom>
          <a:noFill/>
        </p:spPr>
        <p:txBody>
          <a:bodyPr wrap="square" rtlCol="0">
            <a:spAutoFit/>
          </a:bodyPr>
          <a:lstStyle/>
          <a:p>
            <a:r>
              <a:rPr lang="en-IN" sz="2400" b="1" dirty="0"/>
              <a:t>Diffusion model:</a:t>
            </a:r>
          </a:p>
          <a:p>
            <a:endParaRPr lang="en-IN" sz="1000" b="1" dirty="0"/>
          </a:p>
          <a:p>
            <a:r>
              <a:rPr lang="en-IN" sz="2400" dirty="0"/>
              <a:t>	We use the simple independent cascade model for the influence propagation </a:t>
            </a:r>
          </a:p>
        </p:txBody>
      </p:sp>
    </p:spTree>
    <p:extLst>
      <p:ext uri="{BB962C8B-B14F-4D97-AF65-F5344CB8AC3E}">
        <p14:creationId xmlns:p14="http://schemas.microsoft.com/office/powerpoint/2010/main" val="374596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3DB6-04A5-F599-7E4F-DFECE0FFB149}"/>
              </a:ext>
            </a:extLst>
          </p:cNvPr>
          <p:cNvSpPr>
            <a:spLocks noGrp="1"/>
          </p:cNvSpPr>
          <p:nvPr>
            <p:ph type="title"/>
          </p:nvPr>
        </p:nvSpPr>
        <p:spPr/>
        <p:txBody>
          <a:bodyPr/>
          <a:lstStyle/>
          <a:p>
            <a:r>
              <a:rPr lang="en-IN" dirty="0"/>
              <a:t>How to measure Homophily</a:t>
            </a:r>
          </a:p>
        </p:txBody>
      </p:sp>
      <p:sp>
        <p:nvSpPr>
          <p:cNvPr id="3" name="Text Placeholder 2">
            <a:extLst>
              <a:ext uri="{FF2B5EF4-FFF2-40B4-BE49-F238E27FC236}">
                <a16:creationId xmlns:a16="http://schemas.microsoft.com/office/drawing/2014/main" id="{E2384B02-29EC-ECCB-96A5-4BEAB867EBCC}"/>
              </a:ext>
            </a:extLst>
          </p:cNvPr>
          <p:cNvSpPr>
            <a:spLocks noGrp="1"/>
          </p:cNvSpPr>
          <p:nvPr>
            <p:ph type="body" idx="1"/>
          </p:nvPr>
        </p:nvSpPr>
        <p:spPr>
          <a:xfrm>
            <a:off x="1138335" y="1866122"/>
            <a:ext cx="10686074" cy="3200876"/>
          </a:xfrm>
        </p:spPr>
        <p:txBody>
          <a:bodyPr/>
          <a:lstStyle/>
          <a:p>
            <a:r>
              <a:rPr lang="en-US" dirty="0">
                <a:latin typeface="+mn-lt"/>
              </a:rPr>
              <a:t>Homophily index directly measures the homophily of edges in the network. It is calculated as the ratio of the number of homophilic edges (edges connecting nodes with the same attribute) to the total number of edges.</a:t>
            </a:r>
          </a:p>
          <a:p>
            <a:endParaRPr lang="en-US" dirty="0">
              <a:latin typeface="+mn-lt"/>
            </a:endParaRPr>
          </a:p>
          <a:p>
            <a:r>
              <a:rPr lang="en-US" dirty="0">
                <a:latin typeface="+mn-lt"/>
              </a:rPr>
              <a:t>     Homophily Index (h) = 1 – (Sum of edges in similar groups)/(Total Edges)</a:t>
            </a:r>
          </a:p>
          <a:p>
            <a:br>
              <a:rPr lang="en-US" dirty="0">
                <a:latin typeface="+mn-lt"/>
              </a:rPr>
            </a:br>
            <a:r>
              <a:rPr lang="en-US" dirty="0">
                <a:latin typeface="+mn-lt"/>
              </a:rPr>
              <a:t>If h &gt; 1/2 , then we can say that the graph is </a:t>
            </a:r>
            <a:r>
              <a:rPr lang="en-US" dirty="0" err="1">
                <a:latin typeface="+mn-lt"/>
              </a:rPr>
              <a:t>homphilic</a:t>
            </a:r>
            <a:endParaRPr lang="en-US" dirty="0">
              <a:latin typeface="+mn-lt"/>
            </a:endParaRPr>
          </a:p>
          <a:p>
            <a:r>
              <a:rPr lang="en-US" dirty="0">
                <a:latin typeface="+mn-lt"/>
              </a:rPr>
              <a:t>h &lt; 1/2 , then we can say that the graph doesn’t contain homophily.</a:t>
            </a:r>
            <a:endParaRPr lang="en-IN" dirty="0">
              <a:latin typeface="+mn-lt"/>
            </a:endParaRPr>
          </a:p>
        </p:txBody>
      </p:sp>
    </p:spTree>
    <p:extLst>
      <p:ext uri="{BB962C8B-B14F-4D97-AF65-F5344CB8AC3E}">
        <p14:creationId xmlns:p14="http://schemas.microsoft.com/office/powerpoint/2010/main" val="1749928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7F0A-865C-6D3D-7FD7-F5DF902F4820}"/>
              </a:ext>
            </a:extLst>
          </p:cNvPr>
          <p:cNvSpPr>
            <a:spLocks noGrp="1"/>
          </p:cNvSpPr>
          <p:nvPr>
            <p:ph type="title"/>
          </p:nvPr>
        </p:nvSpPr>
        <p:spPr/>
        <p:txBody>
          <a:bodyPr>
            <a:noAutofit/>
          </a:bodyPr>
          <a:lstStyle/>
          <a:p>
            <a:r>
              <a:rPr lang="en-IN" sz="4400" dirty="0">
                <a:solidFill>
                  <a:schemeClr val="tx1"/>
                </a:solidFill>
                <a:latin typeface="+mj-lt"/>
              </a:rPr>
              <a:t>Trade off between Balance and Pm</a:t>
            </a:r>
          </a:p>
        </p:txBody>
      </p:sp>
      <p:pic>
        <p:nvPicPr>
          <p:cNvPr id="4" name="Content Placeholder 3">
            <a:extLst>
              <a:ext uri="{FF2B5EF4-FFF2-40B4-BE49-F238E27FC236}">
                <a16:creationId xmlns:a16="http://schemas.microsoft.com/office/drawing/2014/main" id="{B2DCBFDF-F340-B932-F464-F994A73E5C63}"/>
              </a:ext>
            </a:extLst>
          </p:cNvPr>
          <p:cNvPicPr>
            <a:picLocks noGrp="1" noChangeAspect="1"/>
          </p:cNvPicPr>
          <p:nvPr>
            <p:ph idx="4294967295"/>
          </p:nvPr>
        </p:nvPicPr>
        <p:blipFill rotWithShape="1">
          <a:blip r:embed="rId2"/>
          <a:srcRect l="10735" t="29412" r="57557" b="31544"/>
          <a:stretch/>
        </p:blipFill>
        <p:spPr>
          <a:xfrm>
            <a:off x="7697278" y="2925514"/>
            <a:ext cx="3265488" cy="2262187"/>
          </a:xfrm>
          <a:prstGeom prst="rect">
            <a:avLst/>
          </a:prstGeom>
        </p:spPr>
      </p:pic>
      <p:pic>
        <p:nvPicPr>
          <p:cNvPr id="5" name="Picture 4">
            <a:extLst>
              <a:ext uri="{FF2B5EF4-FFF2-40B4-BE49-F238E27FC236}">
                <a16:creationId xmlns:a16="http://schemas.microsoft.com/office/drawing/2014/main" id="{7C899519-647B-30B3-7866-8CD7DAAE4F25}"/>
              </a:ext>
            </a:extLst>
          </p:cNvPr>
          <p:cNvPicPr>
            <a:picLocks noChangeAspect="1"/>
          </p:cNvPicPr>
          <p:nvPr/>
        </p:nvPicPr>
        <p:blipFill rotWithShape="1">
          <a:blip r:embed="rId2"/>
          <a:srcRect l="32720" t="68220" r="47427" b="26667"/>
          <a:stretch/>
        </p:blipFill>
        <p:spPr>
          <a:xfrm>
            <a:off x="8828314" y="5311822"/>
            <a:ext cx="1873625" cy="271441"/>
          </a:xfrm>
          <a:prstGeom prst="rect">
            <a:avLst/>
          </a:prstGeom>
        </p:spPr>
      </p:pic>
      <p:pic>
        <p:nvPicPr>
          <p:cNvPr id="7" name="Picture 6">
            <a:extLst>
              <a:ext uri="{FF2B5EF4-FFF2-40B4-BE49-F238E27FC236}">
                <a16:creationId xmlns:a16="http://schemas.microsoft.com/office/drawing/2014/main" id="{7DFF9758-30D2-543D-89B8-54225E3FB106}"/>
              </a:ext>
            </a:extLst>
          </p:cNvPr>
          <p:cNvPicPr>
            <a:picLocks noChangeAspect="1"/>
          </p:cNvPicPr>
          <p:nvPr/>
        </p:nvPicPr>
        <p:blipFill rotWithShape="1">
          <a:blip r:embed="rId3"/>
          <a:srcRect l="5000" t="37647" r="45000" b="50000"/>
          <a:stretch/>
        </p:blipFill>
        <p:spPr>
          <a:xfrm>
            <a:off x="783588" y="4153944"/>
            <a:ext cx="5172636" cy="718845"/>
          </a:xfrm>
          <a:prstGeom prst="rect">
            <a:avLst/>
          </a:prstGeom>
        </p:spPr>
      </p:pic>
      <p:pic>
        <p:nvPicPr>
          <p:cNvPr id="9" name="Picture 8">
            <a:extLst>
              <a:ext uri="{FF2B5EF4-FFF2-40B4-BE49-F238E27FC236}">
                <a16:creationId xmlns:a16="http://schemas.microsoft.com/office/drawing/2014/main" id="{0A732573-FFC1-2BF5-8A25-A4E84BDE4EC5}"/>
              </a:ext>
            </a:extLst>
          </p:cNvPr>
          <p:cNvPicPr>
            <a:picLocks noChangeAspect="1"/>
          </p:cNvPicPr>
          <p:nvPr/>
        </p:nvPicPr>
        <p:blipFill rotWithShape="1">
          <a:blip r:embed="rId3"/>
          <a:srcRect l="91322" t="38039" r="3971" b="49608"/>
          <a:stretch/>
        </p:blipFill>
        <p:spPr>
          <a:xfrm>
            <a:off x="5956224" y="4153944"/>
            <a:ext cx="486837" cy="718845"/>
          </a:xfrm>
          <a:prstGeom prst="rect">
            <a:avLst/>
          </a:prstGeom>
        </p:spPr>
      </p:pic>
      <p:sp>
        <p:nvSpPr>
          <p:cNvPr id="3" name="TextBox 2">
            <a:extLst>
              <a:ext uri="{FF2B5EF4-FFF2-40B4-BE49-F238E27FC236}">
                <a16:creationId xmlns:a16="http://schemas.microsoft.com/office/drawing/2014/main" id="{F8EF3667-9F33-C79A-CDBD-FCBD637B325A}"/>
              </a:ext>
            </a:extLst>
          </p:cNvPr>
          <p:cNvSpPr txBox="1"/>
          <p:nvPr/>
        </p:nvSpPr>
        <p:spPr>
          <a:xfrm>
            <a:off x="1240971" y="2052735"/>
            <a:ext cx="4954556" cy="492443"/>
          </a:xfrm>
          <a:prstGeom prst="rect">
            <a:avLst/>
          </a:prstGeom>
          <a:noFill/>
        </p:spPr>
        <p:txBody>
          <a:bodyPr wrap="square" rtlCol="0">
            <a:spAutoFit/>
          </a:bodyPr>
          <a:lstStyle/>
          <a:p>
            <a:r>
              <a:rPr lang="en-IN" sz="2600" dirty="0">
                <a:cs typeface="Microsoft Sans Serif"/>
              </a:rPr>
              <a:t>When can we say it is balanced?</a:t>
            </a:r>
          </a:p>
        </p:txBody>
      </p:sp>
    </p:spTree>
    <p:extLst>
      <p:ext uri="{BB962C8B-B14F-4D97-AF65-F5344CB8AC3E}">
        <p14:creationId xmlns:p14="http://schemas.microsoft.com/office/powerpoint/2010/main" val="122573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6551-B445-5508-1C13-A1ECEE5F1D66}"/>
              </a:ext>
            </a:extLst>
          </p:cNvPr>
          <p:cNvSpPr>
            <a:spLocks noGrp="1"/>
          </p:cNvSpPr>
          <p:nvPr>
            <p:ph type="title"/>
          </p:nvPr>
        </p:nvSpPr>
        <p:spPr>
          <a:xfrm>
            <a:off x="308188" y="444754"/>
            <a:ext cx="11575625" cy="615553"/>
          </a:xfrm>
        </p:spPr>
        <p:txBody>
          <a:bodyPr/>
          <a:lstStyle/>
          <a:p>
            <a:r>
              <a:rPr lang="en-IN" sz="4000" dirty="0">
                <a:solidFill>
                  <a:schemeClr val="tx1"/>
                </a:solidFill>
                <a:latin typeface="+mj-lt"/>
              </a:rPr>
              <a:t>Homophily Vs </a:t>
            </a:r>
          </a:p>
        </p:txBody>
      </p:sp>
      <p:pic>
        <p:nvPicPr>
          <p:cNvPr id="4" name="Picture 3">
            <a:extLst>
              <a:ext uri="{FF2B5EF4-FFF2-40B4-BE49-F238E27FC236}">
                <a16:creationId xmlns:a16="http://schemas.microsoft.com/office/drawing/2014/main" id="{FA20B7DE-C210-C449-EEFE-EDC85FAA3570}"/>
              </a:ext>
            </a:extLst>
          </p:cNvPr>
          <p:cNvPicPr>
            <a:picLocks noChangeAspect="1"/>
          </p:cNvPicPr>
          <p:nvPr/>
        </p:nvPicPr>
        <p:blipFill rotWithShape="1">
          <a:blip r:embed="rId2"/>
          <a:srcRect l="8970" t="31765" r="69044" b="27451"/>
          <a:stretch/>
        </p:blipFill>
        <p:spPr>
          <a:xfrm>
            <a:off x="114894" y="1699845"/>
            <a:ext cx="3682665" cy="3842781"/>
          </a:xfrm>
          <a:prstGeom prst="rect">
            <a:avLst/>
          </a:prstGeom>
        </p:spPr>
      </p:pic>
      <p:pic>
        <p:nvPicPr>
          <p:cNvPr id="6" name="Picture 5">
            <a:extLst>
              <a:ext uri="{FF2B5EF4-FFF2-40B4-BE49-F238E27FC236}">
                <a16:creationId xmlns:a16="http://schemas.microsoft.com/office/drawing/2014/main" id="{02D30F1C-1470-F596-1993-CB83BACACC5F}"/>
              </a:ext>
            </a:extLst>
          </p:cNvPr>
          <p:cNvPicPr>
            <a:picLocks noChangeAspect="1"/>
          </p:cNvPicPr>
          <p:nvPr/>
        </p:nvPicPr>
        <p:blipFill rotWithShape="1">
          <a:blip r:embed="rId2"/>
          <a:srcRect l="39485" t="67582" r="42794" b="27582"/>
          <a:stretch/>
        </p:blipFill>
        <p:spPr>
          <a:xfrm>
            <a:off x="1408280" y="5291855"/>
            <a:ext cx="2160494" cy="331695"/>
          </a:xfrm>
          <a:prstGeom prst="rect">
            <a:avLst/>
          </a:prstGeom>
        </p:spPr>
      </p:pic>
      <p:pic>
        <p:nvPicPr>
          <p:cNvPr id="12" name="Picture 11">
            <a:extLst>
              <a:ext uri="{FF2B5EF4-FFF2-40B4-BE49-F238E27FC236}">
                <a16:creationId xmlns:a16="http://schemas.microsoft.com/office/drawing/2014/main" id="{7AE16312-FA6C-086E-73BD-BE8964F1E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390" y="394321"/>
            <a:ext cx="7073794" cy="6069358"/>
          </a:xfrm>
          <a:prstGeom prst="rect">
            <a:avLst/>
          </a:prstGeom>
        </p:spPr>
      </p:pic>
      <p:pic>
        <p:nvPicPr>
          <p:cNvPr id="13" name="Picture 12">
            <a:extLst>
              <a:ext uri="{FF2B5EF4-FFF2-40B4-BE49-F238E27FC236}">
                <a16:creationId xmlns:a16="http://schemas.microsoft.com/office/drawing/2014/main" id="{55550C03-8EC2-BE1B-72AB-B2F248A4A056}"/>
              </a:ext>
            </a:extLst>
          </p:cNvPr>
          <p:cNvPicPr>
            <a:picLocks noChangeAspect="1"/>
          </p:cNvPicPr>
          <p:nvPr/>
        </p:nvPicPr>
        <p:blipFill rotWithShape="1">
          <a:blip r:embed="rId4"/>
          <a:srcRect l="5000" t="37647" r="84085" b="50000"/>
          <a:stretch/>
        </p:blipFill>
        <p:spPr>
          <a:xfrm>
            <a:off x="3321515" y="393107"/>
            <a:ext cx="1129187" cy="718845"/>
          </a:xfrm>
          <a:prstGeom prst="rect">
            <a:avLst/>
          </a:prstGeom>
        </p:spPr>
      </p:pic>
    </p:spTree>
    <p:extLst>
      <p:ext uri="{BB962C8B-B14F-4D97-AF65-F5344CB8AC3E}">
        <p14:creationId xmlns:p14="http://schemas.microsoft.com/office/powerpoint/2010/main" val="838755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03CACD-1776-DFDF-573A-8DF3619A5F6F}"/>
              </a:ext>
            </a:extLst>
          </p:cNvPr>
          <p:cNvPicPr>
            <a:picLocks noChangeAspect="1"/>
          </p:cNvPicPr>
          <p:nvPr/>
        </p:nvPicPr>
        <p:blipFill rotWithShape="1">
          <a:blip r:embed="rId2"/>
          <a:srcRect l="11756" t="36787" r="85180" b="34423"/>
          <a:stretch/>
        </p:blipFill>
        <p:spPr>
          <a:xfrm>
            <a:off x="519582" y="2277294"/>
            <a:ext cx="538249" cy="2845214"/>
          </a:xfrm>
          <a:prstGeom prst="rect">
            <a:avLst/>
          </a:prstGeom>
        </p:spPr>
      </p:pic>
      <p:sp>
        <p:nvSpPr>
          <p:cNvPr id="2" name="Title 1">
            <a:extLst>
              <a:ext uri="{FF2B5EF4-FFF2-40B4-BE49-F238E27FC236}">
                <a16:creationId xmlns:a16="http://schemas.microsoft.com/office/drawing/2014/main" id="{357BAD36-0367-FCC0-378B-8ECF66134168}"/>
              </a:ext>
            </a:extLst>
          </p:cNvPr>
          <p:cNvSpPr>
            <a:spLocks noGrp="1"/>
          </p:cNvSpPr>
          <p:nvPr>
            <p:ph type="title"/>
          </p:nvPr>
        </p:nvSpPr>
        <p:spPr/>
        <p:txBody>
          <a:bodyPr/>
          <a:lstStyle/>
          <a:p>
            <a:r>
              <a:rPr lang="en-IN" sz="3200" dirty="0">
                <a:solidFill>
                  <a:schemeClr val="tx1"/>
                </a:solidFill>
                <a:latin typeface="+mj-lt"/>
              </a:rPr>
              <a:t>Homophily Vs </a:t>
            </a:r>
            <a:endParaRPr lang="en-IN" dirty="0"/>
          </a:p>
        </p:txBody>
      </p:sp>
      <p:pic>
        <p:nvPicPr>
          <p:cNvPr id="4" name="Picture 3">
            <a:extLst>
              <a:ext uri="{FF2B5EF4-FFF2-40B4-BE49-F238E27FC236}">
                <a16:creationId xmlns:a16="http://schemas.microsoft.com/office/drawing/2014/main" id="{270B575F-739E-10DA-C8A6-675AFEC75866}"/>
              </a:ext>
            </a:extLst>
          </p:cNvPr>
          <p:cNvPicPr>
            <a:picLocks noChangeAspect="1"/>
          </p:cNvPicPr>
          <p:nvPr/>
        </p:nvPicPr>
        <p:blipFill rotWithShape="1">
          <a:blip r:embed="rId2"/>
          <a:srcRect l="64265" t="31896" r="17353" b="31503"/>
          <a:stretch/>
        </p:blipFill>
        <p:spPr>
          <a:xfrm>
            <a:off x="949617" y="1793682"/>
            <a:ext cx="3222904" cy="3609649"/>
          </a:xfrm>
          <a:prstGeom prst="rect">
            <a:avLst/>
          </a:prstGeom>
        </p:spPr>
      </p:pic>
      <p:pic>
        <p:nvPicPr>
          <p:cNvPr id="6" name="Picture 5">
            <a:extLst>
              <a:ext uri="{FF2B5EF4-FFF2-40B4-BE49-F238E27FC236}">
                <a16:creationId xmlns:a16="http://schemas.microsoft.com/office/drawing/2014/main" id="{D0669619-C223-A9CE-191B-B5E85EE61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950" y="461769"/>
            <a:ext cx="7010459" cy="5951477"/>
          </a:xfrm>
          <a:prstGeom prst="rect">
            <a:avLst/>
          </a:prstGeom>
        </p:spPr>
      </p:pic>
      <p:pic>
        <p:nvPicPr>
          <p:cNvPr id="7" name="Picture 6">
            <a:extLst>
              <a:ext uri="{FF2B5EF4-FFF2-40B4-BE49-F238E27FC236}">
                <a16:creationId xmlns:a16="http://schemas.microsoft.com/office/drawing/2014/main" id="{05DD2D40-E8B8-D1E0-B045-1D788A2DA4F2}"/>
              </a:ext>
            </a:extLst>
          </p:cNvPr>
          <p:cNvPicPr>
            <a:picLocks noChangeAspect="1"/>
          </p:cNvPicPr>
          <p:nvPr/>
        </p:nvPicPr>
        <p:blipFill rotWithShape="1">
          <a:blip r:embed="rId2"/>
          <a:srcRect l="8971" t="47651" r="87815" b="45021"/>
          <a:stretch/>
        </p:blipFill>
        <p:spPr>
          <a:xfrm>
            <a:off x="90653" y="3329989"/>
            <a:ext cx="538249" cy="690465"/>
          </a:xfrm>
          <a:prstGeom prst="rect">
            <a:avLst/>
          </a:prstGeom>
        </p:spPr>
      </p:pic>
      <p:pic>
        <p:nvPicPr>
          <p:cNvPr id="3" name="Picture 2">
            <a:extLst>
              <a:ext uri="{FF2B5EF4-FFF2-40B4-BE49-F238E27FC236}">
                <a16:creationId xmlns:a16="http://schemas.microsoft.com/office/drawing/2014/main" id="{66ED35E1-28E3-30FA-3528-532A212AB06E}"/>
              </a:ext>
            </a:extLst>
          </p:cNvPr>
          <p:cNvPicPr>
            <a:picLocks noChangeAspect="1"/>
          </p:cNvPicPr>
          <p:nvPr/>
        </p:nvPicPr>
        <p:blipFill rotWithShape="1">
          <a:blip r:embed="rId4"/>
          <a:srcRect l="5000" t="37647" r="84085" b="50000"/>
          <a:stretch/>
        </p:blipFill>
        <p:spPr>
          <a:xfrm>
            <a:off x="2711915" y="331552"/>
            <a:ext cx="1129187" cy="718845"/>
          </a:xfrm>
          <a:prstGeom prst="rect">
            <a:avLst/>
          </a:prstGeom>
        </p:spPr>
      </p:pic>
    </p:spTree>
    <p:extLst>
      <p:ext uri="{BB962C8B-B14F-4D97-AF65-F5344CB8AC3E}">
        <p14:creationId xmlns:p14="http://schemas.microsoft.com/office/powerpoint/2010/main" val="284790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8265-7D9D-D188-6449-2DF1C0631B88}"/>
              </a:ext>
            </a:extLst>
          </p:cNvPr>
          <p:cNvSpPr>
            <a:spLocks noGrp="1"/>
          </p:cNvSpPr>
          <p:nvPr>
            <p:ph type="title"/>
          </p:nvPr>
        </p:nvSpPr>
        <p:spPr>
          <a:xfrm>
            <a:off x="609600" y="525545"/>
            <a:ext cx="10972800" cy="1143000"/>
          </a:xfrm>
        </p:spPr>
        <p:txBody>
          <a:bodyPr>
            <a:normAutofit/>
          </a:bodyPr>
          <a:lstStyle/>
          <a:p>
            <a:r>
              <a:rPr lang="en-US" sz="4400" dirty="0">
                <a:solidFill>
                  <a:schemeClr val="tx1"/>
                </a:solidFill>
                <a:latin typeface="+mn-lt"/>
              </a:rPr>
              <a:t>Balanced Influence Maximization Algorithm</a:t>
            </a:r>
            <a:endParaRPr lang="en-IN" sz="4400" dirty="0">
              <a:solidFill>
                <a:schemeClr val="tx1"/>
              </a:solidFill>
              <a:latin typeface="+mn-lt"/>
            </a:endParaRPr>
          </a:p>
        </p:txBody>
      </p:sp>
      <p:sp>
        <p:nvSpPr>
          <p:cNvPr id="3" name="Content Placeholder 2">
            <a:extLst>
              <a:ext uri="{FF2B5EF4-FFF2-40B4-BE49-F238E27FC236}">
                <a16:creationId xmlns:a16="http://schemas.microsoft.com/office/drawing/2014/main" id="{95B49A3B-5D9E-333F-C1E0-159EEF906D96}"/>
              </a:ext>
            </a:extLst>
          </p:cNvPr>
          <p:cNvSpPr>
            <a:spLocks noGrp="1"/>
          </p:cNvSpPr>
          <p:nvPr>
            <p:ph type="body" idx="1"/>
          </p:nvPr>
        </p:nvSpPr>
        <p:spPr>
          <a:xfrm>
            <a:off x="838200" y="1668545"/>
            <a:ext cx="10515600" cy="4843020"/>
          </a:xfrm>
        </p:spPr>
        <p:txBody>
          <a:bodyPr>
            <a:normAutofit fontScale="70000" lnSpcReduction="20000"/>
          </a:bodyPr>
          <a:lstStyle/>
          <a:p>
            <a:pPr marL="457200" indent="-457200">
              <a:lnSpc>
                <a:spcPct val="150000"/>
              </a:lnSpc>
              <a:spcBef>
                <a:spcPts val="600"/>
              </a:spcBef>
              <a:buFont typeface="Arial" panose="020B0604020202020204" pitchFamily="34" charset="0"/>
              <a:buChar char="•"/>
            </a:pPr>
            <a:r>
              <a:rPr lang="en-US" sz="2700" dirty="0">
                <a:latin typeface="+mj-lt"/>
              </a:rPr>
              <a:t>The algorithm is designed to jointly maximize the influence and balance among nodes while still preserving the attractive theoretical guarantees of traditional influence maximization </a:t>
            </a:r>
            <a:r>
              <a:rPr lang="en-US" sz="2700" dirty="0" err="1">
                <a:latin typeface="+mj-lt"/>
              </a:rPr>
              <a:t>algorithms.In</a:t>
            </a:r>
            <a:r>
              <a:rPr lang="en-US" sz="2700" dirty="0">
                <a:latin typeface="+mj-lt"/>
              </a:rPr>
              <a:t> homophilic networks, where nodes tend to connect with similar others, traditional influence maximization algorithms can lead to imbalanced influence, </a:t>
            </a:r>
            <a:r>
              <a:rPr lang="en-US" sz="2700" dirty="0" err="1">
                <a:latin typeface="+mj-lt"/>
              </a:rPr>
              <a:t>favouring</a:t>
            </a:r>
            <a:r>
              <a:rPr lang="en-US" sz="2700" dirty="0">
                <a:latin typeface="+mj-lt"/>
              </a:rPr>
              <a:t> certain groups over others.</a:t>
            </a:r>
          </a:p>
          <a:p>
            <a:pPr marL="457200" indent="-457200">
              <a:lnSpc>
                <a:spcPct val="150000"/>
              </a:lnSpc>
              <a:spcBef>
                <a:spcPts val="600"/>
              </a:spcBef>
              <a:buFont typeface="Arial" panose="020B0604020202020204" pitchFamily="34" charset="0"/>
              <a:buChar char="•"/>
            </a:pPr>
            <a:r>
              <a:rPr lang="en-US" sz="2700" dirty="0">
                <a:latin typeface="+mj-lt"/>
              </a:rPr>
              <a:t>Balanced influence maximization aims to select seed nodes that spread influence fairly across different groups in the network. This is achieved by considering both structural homophily (how groups are connected) and diffusion homophily (how influence spreads within groups) during the selection process.</a:t>
            </a:r>
          </a:p>
          <a:p>
            <a:pPr marL="457200" indent="-457200">
              <a:lnSpc>
                <a:spcPct val="150000"/>
              </a:lnSpc>
              <a:spcBef>
                <a:spcPts val="600"/>
              </a:spcBef>
              <a:buFont typeface="Arial" panose="020B0604020202020204" pitchFamily="34" charset="0"/>
              <a:buChar char="•"/>
            </a:pPr>
            <a:r>
              <a:rPr lang="en-US" sz="2700" dirty="0">
                <a:latin typeface="+mj-lt"/>
              </a:rPr>
              <a:t>By selecting seeds that maximize influence within and across groups, balanced influence maximization ensures that all parts of the network are reached, leading to fairer and more inclusive outcomes.</a:t>
            </a:r>
          </a:p>
        </p:txBody>
      </p:sp>
    </p:spTree>
    <p:extLst>
      <p:ext uri="{BB962C8B-B14F-4D97-AF65-F5344CB8AC3E}">
        <p14:creationId xmlns:p14="http://schemas.microsoft.com/office/powerpoint/2010/main" val="2185972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023F60-8183-CC3A-ABBB-95D23B80C67D}"/>
              </a:ext>
            </a:extLst>
          </p:cNvPr>
          <p:cNvPicPr>
            <a:picLocks noGrp="1" noChangeAspect="1"/>
          </p:cNvPicPr>
          <p:nvPr>
            <p:ph idx="4294967295"/>
          </p:nvPr>
        </p:nvPicPr>
        <p:blipFill rotWithShape="1">
          <a:blip r:embed="rId2"/>
          <a:srcRect l="10388" t="37909" r="7672" b="27296"/>
          <a:stretch/>
        </p:blipFill>
        <p:spPr>
          <a:xfrm>
            <a:off x="1385740" y="1537570"/>
            <a:ext cx="7843838" cy="1873250"/>
          </a:xfrm>
        </p:spPr>
      </p:pic>
      <p:sp>
        <p:nvSpPr>
          <p:cNvPr id="5" name="TextBox 4">
            <a:extLst>
              <a:ext uri="{FF2B5EF4-FFF2-40B4-BE49-F238E27FC236}">
                <a16:creationId xmlns:a16="http://schemas.microsoft.com/office/drawing/2014/main" id="{0264B6FF-CD08-91BE-67D7-5D5D24B10C55}"/>
              </a:ext>
            </a:extLst>
          </p:cNvPr>
          <p:cNvSpPr txBox="1"/>
          <p:nvPr/>
        </p:nvSpPr>
        <p:spPr>
          <a:xfrm>
            <a:off x="1385740" y="3106453"/>
            <a:ext cx="10381130" cy="3970318"/>
          </a:xfrm>
          <a:prstGeom prst="rect">
            <a:avLst/>
          </a:prstGeom>
          <a:noFill/>
        </p:spPr>
        <p:txBody>
          <a:bodyPr wrap="square" rtlCol="0">
            <a:spAutoFit/>
          </a:bodyPr>
          <a:lstStyle/>
          <a:p>
            <a:r>
              <a:rPr lang="en-IN" dirty="0"/>
              <a:t>               </a:t>
            </a:r>
          </a:p>
          <a:p>
            <a:r>
              <a:rPr lang="en-IN" dirty="0"/>
              <a:t>                     Trade off between Influence and balance              </a:t>
            </a:r>
          </a:p>
          <a:p>
            <a:endParaRPr lang="en-IN" sz="900" dirty="0"/>
          </a:p>
          <a:p>
            <a:r>
              <a:rPr lang="en-IN" dirty="0"/>
              <a:t>      Pm         </a:t>
            </a:r>
            <a:r>
              <a:rPr lang="en-US" dirty="0"/>
              <a:t>The fraction of nodes in the majority group</a:t>
            </a:r>
            <a:endParaRPr lang="en-IN" dirty="0"/>
          </a:p>
          <a:p>
            <a:endParaRPr lang="en-IN" sz="900" dirty="0"/>
          </a:p>
          <a:p>
            <a:r>
              <a:rPr lang="en-IN" dirty="0"/>
              <a:t>      M(S)       </a:t>
            </a:r>
            <a:r>
              <a:rPr lang="en-US" dirty="0"/>
              <a:t>Observed size of the majority in the active set</a:t>
            </a:r>
          </a:p>
          <a:p>
            <a:endParaRPr lang="en-US" sz="900" dirty="0"/>
          </a:p>
          <a:p>
            <a:r>
              <a:rPr lang="en-US" dirty="0"/>
              <a:t>      m(S)       Observed size of the minority in the active set</a:t>
            </a:r>
          </a:p>
          <a:p>
            <a:endParaRPr lang="en-US" sz="900" dirty="0"/>
          </a:p>
          <a:p>
            <a:r>
              <a:rPr lang="en-US" dirty="0"/>
              <a:t>      f(S)         Total number of nodes in the active set</a:t>
            </a:r>
          </a:p>
          <a:p>
            <a:endParaRPr lang="en-US" sz="900" dirty="0"/>
          </a:p>
          <a:p>
            <a:r>
              <a:rPr lang="en-US" dirty="0"/>
              <a:t>      |V|         </a:t>
            </a:r>
            <a:r>
              <a:rPr lang="en-IN" dirty="0"/>
              <a:t>No of vertices</a:t>
            </a:r>
          </a:p>
          <a:p>
            <a:endParaRPr lang="en-IN" sz="900" dirty="0"/>
          </a:p>
          <a:p>
            <a:r>
              <a:rPr lang="en-IN" dirty="0"/>
              <a:t>	    Parameter related to homophily</a:t>
            </a:r>
          </a:p>
          <a:p>
            <a:endParaRPr lang="en-IN" sz="900" dirty="0"/>
          </a:p>
          <a:p>
            <a:r>
              <a:rPr lang="en-IN" dirty="0"/>
              <a:t>       n            Total number of nodes in the network</a:t>
            </a:r>
          </a:p>
          <a:p>
            <a:endParaRPr lang="en-IN" dirty="0"/>
          </a:p>
        </p:txBody>
      </p:sp>
      <p:pic>
        <p:nvPicPr>
          <p:cNvPr id="7" name="Picture 6">
            <a:extLst>
              <a:ext uri="{FF2B5EF4-FFF2-40B4-BE49-F238E27FC236}">
                <a16:creationId xmlns:a16="http://schemas.microsoft.com/office/drawing/2014/main" id="{26F8596A-C52B-DFA5-91E9-E1E1689401F6}"/>
              </a:ext>
            </a:extLst>
          </p:cNvPr>
          <p:cNvPicPr>
            <a:picLocks noChangeAspect="1"/>
          </p:cNvPicPr>
          <p:nvPr/>
        </p:nvPicPr>
        <p:blipFill rotWithShape="1">
          <a:blip r:embed="rId3"/>
          <a:srcRect l="42132" t="30457" r="47868" b="46013"/>
          <a:stretch/>
        </p:blipFill>
        <p:spPr>
          <a:xfrm>
            <a:off x="1776790" y="3410820"/>
            <a:ext cx="216748" cy="286871"/>
          </a:xfrm>
          <a:prstGeom prst="rect">
            <a:avLst/>
          </a:prstGeom>
        </p:spPr>
      </p:pic>
      <p:pic>
        <p:nvPicPr>
          <p:cNvPr id="9" name="Content Placeholder 3">
            <a:extLst>
              <a:ext uri="{FF2B5EF4-FFF2-40B4-BE49-F238E27FC236}">
                <a16:creationId xmlns:a16="http://schemas.microsoft.com/office/drawing/2014/main" id="{7D108DDD-94B5-AB09-4480-66A04EA2EF94}"/>
              </a:ext>
            </a:extLst>
          </p:cNvPr>
          <p:cNvPicPr>
            <a:picLocks noChangeAspect="1"/>
          </p:cNvPicPr>
          <p:nvPr/>
        </p:nvPicPr>
        <p:blipFill rotWithShape="1">
          <a:blip r:embed="rId2"/>
          <a:srcRect l="72756" t="53059" r="24434" b="41614"/>
          <a:stretch/>
        </p:blipFill>
        <p:spPr>
          <a:xfrm>
            <a:off x="1776791" y="5930577"/>
            <a:ext cx="216747" cy="231197"/>
          </a:xfrm>
          <a:prstGeom prst="rect">
            <a:avLst/>
          </a:prstGeom>
        </p:spPr>
      </p:pic>
    </p:spTree>
    <p:extLst>
      <p:ext uri="{BB962C8B-B14F-4D97-AF65-F5344CB8AC3E}">
        <p14:creationId xmlns:p14="http://schemas.microsoft.com/office/powerpoint/2010/main" val="102727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1655-7883-52CD-2218-91653A8B1DBA}"/>
              </a:ext>
            </a:extLst>
          </p:cNvPr>
          <p:cNvSpPr>
            <a:spLocks noGrp="1"/>
          </p:cNvSpPr>
          <p:nvPr>
            <p:ph type="title"/>
          </p:nvPr>
        </p:nvSpPr>
        <p:spPr>
          <a:xfrm>
            <a:off x="766483" y="472844"/>
            <a:ext cx="10515600" cy="677108"/>
          </a:xfrm>
        </p:spPr>
        <p:txBody>
          <a:bodyPr/>
          <a:lstStyle/>
          <a:p>
            <a:r>
              <a:rPr lang="en-IN" sz="4400" dirty="0">
                <a:solidFill>
                  <a:schemeClr val="tx1"/>
                </a:solidFill>
                <a:latin typeface="+mn-lt"/>
              </a:rPr>
              <a:t>Problem Statement</a:t>
            </a:r>
          </a:p>
        </p:txBody>
      </p:sp>
      <p:sp>
        <p:nvSpPr>
          <p:cNvPr id="3" name="Content Placeholder 2">
            <a:extLst>
              <a:ext uri="{FF2B5EF4-FFF2-40B4-BE49-F238E27FC236}">
                <a16:creationId xmlns:a16="http://schemas.microsoft.com/office/drawing/2014/main" id="{28905805-91F0-15A4-3E2A-16F3ED0C8A1F}"/>
              </a:ext>
            </a:extLst>
          </p:cNvPr>
          <p:cNvSpPr>
            <a:spLocks noGrp="1"/>
          </p:cNvSpPr>
          <p:nvPr>
            <p:ph type="body" idx="1"/>
          </p:nvPr>
        </p:nvSpPr>
        <p:spPr>
          <a:xfrm>
            <a:off x="1149038" y="2889562"/>
            <a:ext cx="10687236" cy="1528483"/>
          </a:xfrm>
        </p:spPr>
        <p:txBody>
          <a:bodyPr>
            <a:normAutofit fontScale="92500"/>
          </a:bodyPr>
          <a:lstStyle/>
          <a:p>
            <a:pPr algn="l" rtl="0"/>
            <a:r>
              <a:rPr lang="en-GB" sz="2400" dirty="0">
                <a:latin typeface="+mn-lt"/>
              </a:rPr>
              <a:t>To identify a small set of individual nodes in social network, which can have greatest impact on </a:t>
            </a:r>
            <a:r>
              <a:rPr lang="en-GB" sz="2400" dirty="0" err="1">
                <a:latin typeface="+mn-lt"/>
              </a:rPr>
              <a:t>behavior</a:t>
            </a:r>
            <a:r>
              <a:rPr lang="en-GB" sz="2400" dirty="0">
                <a:latin typeface="+mn-lt"/>
              </a:rPr>
              <a:t> on rest of the network </a:t>
            </a:r>
            <a:r>
              <a:rPr lang="en-GB" sz="2400" dirty="0" err="1">
                <a:latin typeface="+mn-lt"/>
              </a:rPr>
              <a:t>i.e</a:t>
            </a:r>
            <a:r>
              <a:rPr lang="en-GB" sz="2400" dirty="0">
                <a:latin typeface="+mn-lt"/>
              </a:rPr>
              <a:t>, which can maximize the spread of the influence.</a:t>
            </a:r>
            <a:br>
              <a:rPr lang="en-GB" sz="2800" b="0" i="0" dirty="0">
                <a:solidFill>
                  <a:srgbClr val="495365"/>
                </a:solidFill>
                <a:effectLst/>
                <a:latin typeface="Lato" panose="020F0502020204030204" pitchFamily="34" charset="0"/>
              </a:rPr>
            </a:br>
            <a:br>
              <a:rPr lang="en-GB" sz="2800" b="0" i="0" dirty="0">
                <a:solidFill>
                  <a:srgbClr val="495365"/>
                </a:solidFill>
                <a:effectLst/>
                <a:latin typeface="Lato" panose="020F0502020204030204" pitchFamily="34" charset="0"/>
              </a:rPr>
            </a:br>
            <a:endParaRPr lang="en-IN" sz="3200" dirty="0">
              <a:latin typeface="+mj-lt"/>
            </a:endParaRPr>
          </a:p>
        </p:txBody>
      </p:sp>
    </p:spTree>
    <p:extLst>
      <p:ext uri="{BB962C8B-B14F-4D97-AF65-F5344CB8AC3E}">
        <p14:creationId xmlns:p14="http://schemas.microsoft.com/office/powerpoint/2010/main" val="1955892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D0D4-12A1-295C-C98F-ACE40DD3FEF9}"/>
              </a:ext>
            </a:extLst>
          </p:cNvPr>
          <p:cNvSpPr>
            <a:spLocks noGrp="1"/>
          </p:cNvSpPr>
          <p:nvPr>
            <p:ph type="title"/>
          </p:nvPr>
        </p:nvSpPr>
        <p:spPr>
          <a:xfrm>
            <a:off x="308188" y="444754"/>
            <a:ext cx="11575625" cy="553998"/>
          </a:xfrm>
        </p:spPr>
        <p:txBody>
          <a:bodyPr/>
          <a:lstStyle/>
          <a:p>
            <a:r>
              <a:rPr lang="en-IN" sz="3600" b="1" dirty="0">
                <a:solidFill>
                  <a:schemeClr val="tx1"/>
                </a:solidFill>
                <a:latin typeface="+mn-lt"/>
              </a:rPr>
              <a:t>CELF(Cost Effective Lazy Forward)</a:t>
            </a:r>
          </a:p>
        </p:txBody>
      </p:sp>
      <p:sp>
        <p:nvSpPr>
          <p:cNvPr id="3" name="Text Placeholder 2">
            <a:extLst>
              <a:ext uri="{FF2B5EF4-FFF2-40B4-BE49-F238E27FC236}">
                <a16:creationId xmlns:a16="http://schemas.microsoft.com/office/drawing/2014/main" id="{0E4A1924-D4B3-0781-3C20-99B3CD49CF41}"/>
              </a:ext>
            </a:extLst>
          </p:cNvPr>
          <p:cNvSpPr>
            <a:spLocks noGrp="1"/>
          </p:cNvSpPr>
          <p:nvPr>
            <p:ph type="body" idx="1"/>
          </p:nvPr>
        </p:nvSpPr>
        <p:spPr>
          <a:xfrm>
            <a:off x="367588" y="1780769"/>
            <a:ext cx="11456821" cy="4667945"/>
          </a:xfrm>
        </p:spPr>
        <p:txBody>
          <a:bodyPr/>
          <a:lstStyle/>
          <a:p>
            <a:pPr marL="342900" indent="-342900" algn="l">
              <a:buFont typeface="Arial" panose="020B0604020202020204" pitchFamily="34" charset="0"/>
              <a:buChar char="•"/>
            </a:pPr>
            <a:r>
              <a:rPr lang="en-US" b="0" i="0" dirty="0">
                <a:solidFill>
                  <a:srgbClr val="000000"/>
                </a:solidFill>
                <a:effectLst/>
                <a:latin typeface="+mn-lt"/>
              </a:rPr>
              <a:t>CELF exploits the sub-modularity property of the spread function</a:t>
            </a:r>
          </a:p>
          <a:p>
            <a:pPr marL="342900" indent="-342900" algn="l">
              <a:buFont typeface="Arial" panose="020B0604020202020204" pitchFamily="34" charset="0"/>
              <a:buChar char="•"/>
            </a:pPr>
            <a:r>
              <a:rPr lang="en-IN" sz="2400" b="1" dirty="0">
                <a:solidFill>
                  <a:srgbClr val="000000"/>
                </a:solidFill>
                <a:latin typeface="+mn-lt"/>
              </a:rPr>
              <a:t>Intuition:-</a:t>
            </a:r>
          </a:p>
          <a:p>
            <a:pPr algn="l"/>
            <a:r>
              <a:rPr lang="en-IN" dirty="0">
                <a:solidFill>
                  <a:srgbClr val="000000"/>
                </a:solidFill>
                <a:latin typeface="+mn-lt"/>
              </a:rPr>
              <a:t>                 </a:t>
            </a:r>
            <a:r>
              <a:rPr lang="en-US" b="0" i="0" dirty="0">
                <a:solidFill>
                  <a:srgbClr val="000000"/>
                </a:solidFill>
                <a:effectLst/>
                <a:latin typeface="+mn-lt"/>
              </a:rPr>
              <a:t> The Intuition of CELF is that the marginal spread of a given node in one iteration of the Greedy algorithm cannot be any larger than its marginal spread in the previous iteration</a:t>
            </a:r>
          </a:p>
          <a:p>
            <a:pPr algn="l"/>
            <a:r>
              <a:rPr lang="en-IN" sz="2800" b="1" dirty="0">
                <a:latin typeface="+mn-lt"/>
              </a:rPr>
              <a:t>By </a:t>
            </a:r>
            <a:r>
              <a:rPr lang="en-IN" sz="2800" b="1" dirty="0" err="1">
                <a:latin typeface="+mn-lt"/>
              </a:rPr>
              <a:t>submodularity</a:t>
            </a:r>
            <a:r>
              <a:rPr lang="en-IN" sz="2800" b="1" dirty="0">
                <a:latin typeface="+mn-lt"/>
              </a:rPr>
              <a:t> property: </a:t>
            </a:r>
          </a:p>
          <a:p>
            <a:pPr marL="469900">
              <a:lnSpc>
                <a:spcPct val="100000"/>
              </a:lnSpc>
              <a:spcBef>
                <a:spcPts val="540"/>
              </a:spcBef>
              <a:tabLst>
                <a:tab pos="822960" algn="l"/>
                <a:tab pos="1649095" algn="l"/>
                <a:tab pos="2226945" algn="l"/>
                <a:tab pos="2924175" algn="l"/>
                <a:tab pos="3458210" algn="l"/>
                <a:tab pos="4189095" algn="l"/>
                <a:tab pos="5015230" algn="l"/>
                <a:tab pos="5605145" algn="l"/>
                <a:tab pos="6315075" algn="l"/>
              </a:tabLst>
            </a:pPr>
            <a:r>
              <a:rPr lang="en-IN" sz="2400" spc="-50" dirty="0">
                <a:latin typeface="Cambria Math"/>
                <a:cs typeface="Cambria Math"/>
              </a:rPr>
              <a:t>𝑓</a:t>
            </a:r>
            <a:r>
              <a:rPr lang="en-IN" sz="2400" dirty="0">
                <a:latin typeface="Cambria Math"/>
                <a:cs typeface="Cambria Math"/>
              </a:rPr>
              <a:t>	𝑆</a:t>
            </a:r>
            <a:r>
              <a:rPr lang="en-IN" sz="2800" baseline="-15277" dirty="0">
                <a:latin typeface="Cambria Math"/>
                <a:cs typeface="Cambria Math"/>
              </a:rPr>
              <a:t>𝑖</a:t>
            </a:r>
            <a:r>
              <a:rPr lang="en-IN" sz="2800" spc="472" baseline="-15277" dirty="0">
                <a:latin typeface="Cambria Math"/>
                <a:cs typeface="Cambria Math"/>
              </a:rPr>
              <a:t> </a:t>
            </a:r>
            <a:r>
              <a:rPr lang="en-IN" sz="2400" spc="-50" dirty="0">
                <a:latin typeface="Cambria Math"/>
                <a:cs typeface="Cambria Math"/>
              </a:rPr>
              <a:t>∪</a:t>
            </a:r>
            <a:r>
              <a:rPr lang="en-IN" sz="2400" dirty="0">
                <a:latin typeface="Cambria Math"/>
                <a:cs typeface="Cambria Math"/>
              </a:rPr>
              <a:t>	</a:t>
            </a:r>
            <a:r>
              <a:rPr lang="en-IN" sz="2400" spc="-50" dirty="0">
                <a:latin typeface="Cambria Math"/>
                <a:cs typeface="Cambria Math"/>
              </a:rPr>
              <a:t>𝑢</a:t>
            </a:r>
            <a:r>
              <a:rPr lang="en-IN" sz="2400" dirty="0">
                <a:latin typeface="Cambria Math"/>
                <a:cs typeface="Cambria Math"/>
              </a:rPr>
              <a:t>	− </a:t>
            </a:r>
            <a:r>
              <a:rPr lang="en-IN" sz="2400" spc="-50" dirty="0">
                <a:latin typeface="Cambria Math"/>
                <a:cs typeface="Cambria Math"/>
              </a:rPr>
              <a:t>𝑓</a:t>
            </a:r>
            <a:r>
              <a:rPr lang="en-IN" sz="2400" dirty="0">
                <a:latin typeface="Cambria Math"/>
                <a:cs typeface="Cambria Math"/>
              </a:rPr>
              <a:t>	</a:t>
            </a:r>
            <a:r>
              <a:rPr lang="en-IN" sz="2400" spc="-25" dirty="0">
                <a:latin typeface="Cambria Math"/>
                <a:cs typeface="Cambria Math"/>
              </a:rPr>
              <a:t>𝑆</a:t>
            </a:r>
            <a:r>
              <a:rPr lang="en-IN" sz="2800" spc="-37" baseline="-15277" dirty="0">
                <a:latin typeface="Cambria Math"/>
                <a:cs typeface="Cambria Math"/>
              </a:rPr>
              <a:t>𝑖</a:t>
            </a:r>
            <a:r>
              <a:rPr lang="en-IN" sz="2800" baseline="-15277" dirty="0">
                <a:latin typeface="Cambria Math"/>
                <a:cs typeface="Cambria Math"/>
              </a:rPr>
              <a:t>	</a:t>
            </a:r>
            <a:r>
              <a:rPr lang="en-IN" sz="2400" dirty="0">
                <a:latin typeface="Cambria Math"/>
                <a:cs typeface="Cambria Math"/>
              </a:rPr>
              <a:t>≥</a:t>
            </a:r>
            <a:r>
              <a:rPr lang="en-IN" sz="2400" spc="160" dirty="0">
                <a:latin typeface="Cambria Math"/>
                <a:cs typeface="Cambria Math"/>
              </a:rPr>
              <a:t> </a:t>
            </a:r>
            <a:r>
              <a:rPr lang="en-IN" sz="2400" spc="-50" dirty="0">
                <a:latin typeface="Cambria Math"/>
                <a:cs typeface="Cambria Math"/>
              </a:rPr>
              <a:t>𝑓</a:t>
            </a:r>
            <a:r>
              <a:rPr lang="en-IN" sz="2400" dirty="0">
                <a:latin typeface="Cambria Math"/>
                <a:cs typeface="Cambria Math"/>
              </a:rPr>
              <a:t>	𝑆</a:t>
            </a:r>
            <a:r>
              <a:rPr lang="en-IN" sz="2800" baseline="-15277" dirty="0">
                <a:latin typeface="Cambria Math"/>
                <a:cs typeface="Cambria Math"/>
              </a:rPr>
              <a:t>j</a:t>
            </a:r>
            <a:r>
              <a:rPr lang="en-IN" sz="2800" spc="630" baseline="-15277" dirty="0">
                <a:latin typeface="Cambria Math"/>
                <a:cs typeface="Cambria Math"/>
              </a:rPr>
              <a:t> </a:t>
            </a:r>
            <a:r>
              <a:rPr lang="en-IN" sz="2400" spc="-50" dirty="0">
                <a:latin typeface="Cambria Math"/>
                <a:cs typeface="Cambria Math"/>
              </a:rPr>
              <a:t>∪</a:t>
            </a:r>
            <a:r>
              <a:rPr lang="en-IN" sz="2400" dirty="0">
                <a:latin typeface="Cambria Math"/>
                <a:cs typeface="Cambria Math"/>
              </a:rPr>
              <a:t>	</a:t>
            </a:r>
            <a:r>
              <a:rPr lang="en-IN" sz="2400" spc="-50" dirty="0">
                <a:latin typeface="Cambria Math"/>
                <a:cs typeface="Cambria Math"/>
              </a:rPr>
              <a:t>𝑢</a:t>
            </a:r>
            <a:r>
              <a:rPr lang="en-IN" sz="2400" dirty="0">
                <a:latin typeface="Cambria Math"/>
                <a:cs typeface="Cambria Math"/>
              </a:rPr>
              <a:t>	− </a:t>
            </a:r>
            <a:r>
              <a:rPr lang="en-IN" sz="2400" spc="-50" dirty="0">
                <a:latin typeface="Cambria Math"/>
                <a:cs typeface="Cambria Math"/>
              </a:rPr>
              <a:t>𝑓</a:t>
            </a:r>
            <a:r>
              <a:rPr lang="en-IN" sz="2400" dirty="0">
                <a:latin typeface="Cambria Math"/>
                <a:cs typeface="Cambria Math"/>
              </a:rPr>
              <a:t>	</a:t>
            </a:r>
            <a:r>
              <a:rPr lang="en-IN" sz="2400" spc="-25" dirty="0">
                <a:latin typeface="Cambria Math"/>
                <a:cs typeface="Cambria Math"/>
              </a:rPr>
              <a:t>𝑆</a:t>
            </a:r>
            <a:r>
              <a:rPr lang="en-IN" sz="2800" spc="-37" baseline="-15277" dirty="0">
                <a:latin typeface="Cambria Math"/>
                <a:cs typeface="Cambria Math"/>
              </a:rPr>
              <a:t>j</a:t>
            </a:r>
            <a:endParaRPr lang="en-IN" sz="2000" b="1" dirty="0">
              <a:latin typeface="Calibri"/>
              <a:cs typeface="Calibri"/>
            </a:endParaRPr>
          </a:p>
          <a:p>
            <a:pPr marL="393700" indent="-342900">
              <a:lnSpc>
                <a:spcPts val="3485"/>
              </a:lnSpc>
              <a:spcBef>
                <a:spcPts val="509"/>
              </a:spcBef>
              <a:buSzPct val="81250"/>
              <a:buFont typeface="Arial" panose="020B0604020202020204" pitchFamily="34" charset="0"/>
              <a:buChar char="•"/>
              <a:tabLst>
                <a:tab pos="370205" algn="l"/>
                <a:tab pos="370840" algn="l"/>
              </a:tabLst>
            </a:pPr>
            <a:r>
              <a:rPr lang="en-IN" sz="2400" b="1" dirty="0">
                <a:latin typeface="Calibri"/>
                <a:cs typeface="Calibri"/>
              </a:rPr>
              <a:t>Observation:</a:t>
            </a:r>
            <a:r>
              <a:rPr lang="en-IN" sz="2400" b="1" spc="-75" dirty="0">
                <a:latin typeface="Calibri"/>
                <a:cs typeface="Calibri"/>
              </a:rPr>
              <a:t> </a:t>
            </a:r>
            <a:r>
              <a:rPr lang="en-IN" sz="2400" b="1" dirty="0">
                <a:latin typeface="Calibri"/>
                <a:cs typeface="Calibri"/>
              </a:rPr>
              <a:t>By</a:t>
            </a:r>
            <a:r>
              <a:rPr lang="en-IN" sz="2400" b="1" spc="-60" dirty="0">
                <a:latin typeface="Calibri"/>
                <a:cs typeface="Calibri"/>
              </a:rPr>
              <a:t> </a:t>
            </a:r>
            <a:r>
              <a:rPr lang="en-IN" sz="2400" b="1" spc="-10" dirty="0" err="1">
                <a:latin typeface="Calibri"/>
                <a:cs typeface="Calibri"/>
              </a:rPr>
              <a:t>submodularity</a:t>
            </a:r>
            <a:r>
              <a:rPr lang="en-IN" sz="2400" b="1" spc="-10" dirty="0">
                <a:latin typeface="Calibri"/>
                <a:cs typeface="Calibri"/>
              </a:rPr>
              <a:t>:</a:t>
            </a:r>
            <a:endParaRPr lang="en-IN" sz="2400" dirty="0">
              <a:latin typeface="Calibri"/>
              <a:cs typeface="Calibri"/>
            </a:endParaRPr>
          </a:p>
          <a:p>
            <a:pPr marL="370840">
              <a:lnSpc>
                <a:spcPts val="3165"/>
              </a:lnSpc>
            </a:pPr>
            <a:r>
              <a:rPr lang="en-IN" sz="2400" dirty="0">
                <a:latin typeface="Calibri"/>
                <a:cs typeface="Calibri"/>
              </a:rPr>
              <a:t>For</a:t>
            </a:r>
            <a:r>
              <a:rPr lang="en-IN" sz="2400" spc="-55" dirty="0">
                <a:latin typeface="Calibri"/>
                <a:cs typeface="Calibri"/>
              </a:rPr>
              <a:t> </a:t>
            </a:r>
            <a:r>
              <a:rPr lang="en-IN" sz="2400" dirty="0">
                <a:latin typeface="Calibri"/>
                <a:cs typeface="Calibri"/>
              </a:rPr>
              <a:t>every</a:t>
            </a:r>
            <a:r>
              <a:rPr lang="en-IN" sz="2400" spc="-45" dirty="0">
                <a:latin typeface="Calibri"/>
                <a:cs typeface="Calibri"/>
              </a:rPr>
              <a:t> </a:t>
            </a:r>
            <a:r>
              <a:rPr lang="en-IN" sz="2400" spc="-50" dirty="0">
                <a:latin typeface="Cambria Math"/>
                <a:cs typeface="Cambria Math"/>
              </a:rPr>
              <a:t>𝒖</a:t>
            </a:r>
            <a:endParaRPr lang="en-IN" sz="2400" dirty="0">
              <a:latin typeface="Cambria Math"/>
              <a:cs typeface="Cambria Math"/>
            </a:endParaRPr>
          </a:p>
          <a:p>
            <a:pPr marL="370840">
              <a:lnSpc>
                <a:spcPts val="3520"/>
              </a:lnSpc>
              <a:tabLst>
                <a:tab pos="2922270" algn="l"/>
                <a:tab pos="4246245" algn="l"/>
              </a:tabLst>
            </a:pPr>
            <a:r>
              <a:rPr lang="en-IN" sz="2800" spc="55" dirty="0">
                <a:latin typeface="Cambria Math"/>
                <a:cs typeface="Cambria Math"/>
              </a:rPr>
              <a:t> 𝛿</a:t>
            </a:r>
            <a:r>
              <a:rPr lang="en-IN" sz="3200" spc="82" baseline="-15700" dirty="0">
                <a:latin typeface="Cambria Math"/>
                <a:cs typeface="Cambria Math"/>
              </a:rPr>
              <a:t>𝑖</a:t>
            </a:r>
            <a:r>
              <a:rPr lang="en-IN" sz="2800" spc="55" dirty="0">
                <a:latin typeface="Cambria Math"/>
                <a:cs typeface="Cambria Math"/>
              </a:rPr>
              <a:t>(𝑢)</a:t>
            </a:r>
            <a:r>
              <a:rPr lang="en-IN" sz="2800" spc="185" dirty="0">
                <a:latin typeface="Cambria Math"/>
                <a:cs typeface="Cambria Math"/>
              </a:rPr>
              <a:t> </a:t>
            </a:r>
            <a:r>
              <a:rPr lang="en-IN" sz="2800" dirty="0">
                <a:latin typeface="Cambria Math"/>
                <a:cs typeface="Cambria Math"/>
              </a:rPr>
              <a:t>≥</a:t>
            </a:r>
            <a:r>
              <a:rPr lang="en-IN" sz="2800" spc="190" dirty="0">
                <a:latin typeface="Cambria Math"/>
                <a:cs typeface="Cambria Math"/>
              </a:rPr>
              <a:t> </a:t>
            </a:r>
            <a:r>
              <a:rPr lang="en-IN" sz="2800" spc="-290" dirty="0">
                <a:latin typeface="Cambria Math"/>
                <a:cs typeface="Cambria Math"/>
              </a:rPr>
              <a:t>𝛿</a:t>
            </a:r>
            <a:r>
              <a:rPr lang="en-IN" sz="3200" spc="472" baseline="-15700" dirty="0">
                <a:latin typeface="Cambria Math"/>
                <a:cs typeface="Cambria Math"/>
              </a:rPr>
              <a:t>j</a:t>
            </a:r>
            <a:r>
              <a:rPr lang="en-IN" sz="2800" spc="80" dirty="0">
                <a:latin typeface="Cambria Math"/>
                <a:cs typeface="Cambria Math"/>
              </a:rPr>
              <a:t>(</a:t>
            </a:r>
            <a:r>
              <a:rPr lang="en-IN" sz="2800" spc="165" dirty="0">
                <a:latin typeface="Cambria Math"/>
                <a:cs typeface="Cambria Math"/>
              </a:rPr>
              <a:t>𝑢</a:t>
            </a:r>
            <a:r>
              <a:rPr lang="en-IN" sz="2800" spc="85" dirty="0">
                <a:latin typeface="Cambria Math"/>
                <a:cs typeface="Cambria Math"/>
              </a:rPr>
              <a:t>)</a:t>
            </a:r>
            <a:r>
              <a:rPr lang="en-IN" sz="2800" dirty="0">
                <a:latin typeface="Cambria Math"/>
                <a:cs typeface="Cambria Math"/>
              </a:rPr>
              <a:t>	</a:t>
            </a:r>
            <a:r>
              <a:rPr lang="en-IN" sz="2800" dirty="0">
                <a:latin typeface="Calibri"/>
                <a:cs typeface="Calibri"/>
              </a:rPr>
              <a:t>for</a:t>
            </a:r>
            <a:r>
              <a:rPr lang="en-IN" sz="2800" spc="-45" dirty="0">
                <a:latin typeface="Calibri"/>
                <a:cs typeface="Calibri"/>
              </a:rPr>
              <a:t> </a:t>
            </a:r>
            <a:r>
              <a:rPr lang="en-IN" sz="2800" dirty="0">
                <a:latin typeface="Cambria Math"/>
                <a:cs typeface="Cambria Math"/>
              </a:rPr>
              <a:t>𝑖</a:t>
            </a:r>
            <a:r>
              <a:rPr lang="en-IN" sz="2800" spc="240" dirty="0">
                <a:latin typeface="Cambria Math"/>
                <a:cs typeface="Cambria Math"/>
              </a:rPr>
              <a:t> </a:t>
            </a:r>
            <a:r>
              <a:rPr lang="en-IN" sz="2800" spc="-50" dirty="0">
                <a:latin typeface="Cambria Math"/>
                <a:cs typeface="Cambria Math"/>
              </a:rPr>
              <a:t>&lt; </a:t>
            </a:r>
            <a:r>
              <a:rPr lang="en-IN" sz="2800" dirty="0">
                <a:latin typeface="Cambria Math"/>
                <a:cs typeface="Cambria Math"/>
              </a:rPr>
              <a:t>𝑗</a:t>
            </a:r>
            <a:r>
              <a:rPr lang="en-IN" sz="2800" spc="70" dirty="0">
                <a:latin typeface="Cambria Math"/>
                <a:cs typeface="Cambria Math"/>
              </a:rPr>
              <a:t>  </a:t>
            </a:r>
            <a:r>
              <a:rPr lang="en-IN" sz="2800" dirty="0">
                <a:latin typeface="Calibri"/>
                <a:cs typeface="Calibri"/>
              </a:rPr>
              <a:t>since</a:t>
            </a:r>
            <a:r>
              <a:rPr lang="en-IN" sz="2800" spc="-5" dirty="0">
                <a:latin typeface="Calibri"/>
                <a:cs typeface="Calibri"/>
              </a:rPr>
              <a:t> </a:t>
            </a:r>
            <a:r>
              <a:rPr lang="en-IN" sz="2800" dirty="0">
                <a:latin typeface="Cambria Math"/>
                <a:cs typeface="Cambria Math"/>
              </a:rPr>
              <a:t>𝑆</a:t>
            </a:r>
            <a:r>
              <a:rPr lang="en-IN" sz="2800" baseline="-17195" dirty="0">
                <a:latin typeface="Cambria Math"/>
                <a:cs typeface="Cambria Math"/>
              </a:rPr>
              <a:t>𝑖</a:t>
            </a:r>
            <a:r>
              <a:rPr lang="en-IN" sz="2800" spc="52" baseline="-17195" dirty="0">
                <a:latin typeface="Cambria Math"/>
                <a:cs typeface="Cambria Math"/>
              </a:rPr>
              <a:t>  </a:t>
            </a:r>
            <a:r>
              <a:rPr lang="en-IN" sz="2800" dirty="0">
                <a:latin typeface="Cambria Math"/>
                <a:cs typeface="Cambria Math"/>
              </a:rPr>
              <a:t>⊂</a:t>
            </a:r>
            <a:r>
              <a:rPr lang="en-IN" sz="2800" spc="180" dirty="0">
                <a:latin typeface="Cambria Math"/>
                <a:cs typeface="Cambria Math"/>
              </a:rPr>
              <a:t> </a:t>
            </a:r>
            <a:r>
              <a:rPr lang="en-IN" sz="2800" spc="-25" dirty="0">
                <a:latin typeface="Cambria Math"/>
                <a:cs typeface="Cambria Math"/>
              </a:rPr>
              <a:t>𝑆𝑗</a:t>
            </a:r>
            <a:endParaRPr lang="en-IN" sz="2800" dirty="0">
              <a:latin typeface="Cambria Math"/>
              <a:cs typeface="Cambria Math"/>
            </a:endParaRPr>
          </a:p>
          <a:p>
            <a:endParaRPr lang="en-IN" dirty="0">
              <a:latin typeface="+mn-lt"/>
            </a:endParaRPr>
          </a:p>
        </p:txBody>
      </p:sp>
      <p:sp>
        <p:nvSpPr>
          <p:cNvPr id="4" name="object 5">
            <a:extLst>
              <a:ext uri="{FF2B5EF4-FFF2-40B4-BE49-F238E27FC236}">
                <a16:creationId xmlns:a16="http://schemas.microsoft.com/office/drawing/2014/main" id="{BDE2D816-C84B-1CE1-5AD8-8947CE4CB2B9}"/>
              </a:ext>
            </a:extLst>
          </p:cNvPr>
          <p:cNvSpPr/>
          <p:nvPr/>
        </p:nvSpPr>
        <p:spPr>
          <a:xfrm>
            <a:off x="1048386" y="4304648"/>
            <a:ext cx="1410335" cy="331470"/>
          </a:xfrm>
          <a:custGeom>
            <a:avLst/>
            <a:gdLst/>
            <a:ahLst/>
            <a:cxnLst/>
            <a:rect l="l" t="t" r="r" b="b"/>
            <a:pathLst>
              <a:path w="1410335" h="331470">
                <a:moveTo>
                  <a:pt x="109740" y="14249"/>
                </a:moveTo>
                <a:lnTo>
                  <a:pt x="105054" y="889"/>
                </a:lnTo>
                <a:lnTo>
                  <a:pt x="81178" y="9512"/>
                </a:lnTo>
                <a:lnTo>
                  <a:pt x="60236" y="22009"/>
                </a:lnTo>
                <a:lnTo>
                  <a:pt x="27178" y="58610"/>
                </a:lnTo>
                <a:lnTo>
                  <a:pt x="6794" y="107556"/>
                </a:lnTo>
                <a:lnTo>
                  <a:pt x="0" y="165658"/>
                </a:lnTo>
                <a:lnTo>
                  <a:pt x="1701" y="195922"/>
                </a:lnTo>
                <a:lnTo>
                  <a:pt x="15240" y="249440"/>
                </a:lnTo>
                <a:lnTo>
                  <a:pt x="42125" y="292874"/>
                </a:lnTo>
                <a:lnTo>
                  <a:pt x="81102" y="321652"/>
                </a:lnTo>
                <a:lnTo>
                  <a:pt x="105054" y="330263"/>
                </a:lnTo>
                <a:lnTo>
                  <a:pt x="109220" y="316890"/>
                </a:lnTo>
                <a:lnTo>
                  <a:pt x="90449" y="308584"/>
                </a:lnTo>
                <a:lnTo>
                  <a:pt x="74256" y="297014"/>
                </a:lnTo>
                <a:lnTo>
                  <a:pt x="49580" y="264109"/>
                </a:lnTo>
                <a:lnTo>
                  <a:pt x="34925" y="219354"/>
                </a:lnTo>
                <a:lnTo>
                  <a:pt x="30048" y="163918"/>
                </a:lnTo>
                <a:lnTo>
                  <a:pt x="31267" y="135826"/>
                </a:lnTo>
                <a:lnTo>
                  <a:pt x="41033" y="87071"/>
                </a:lnTo>
                <a:lnTo>
                  <a:pt x="60667" y="48615"/>
                </a:lnTo>
                <a:lnTo>
                  <a:pt x="90741" y="22529"/>
                </a:lnTo>
                <a:lnTo>
                  <a:pt x="109740" y="14249"/>
                </a:lnTo>
                <a:close/>
              </a:path>
              <a:path w="1410335" h="331470">
                <a:moveTo>
                  <a:pt x="931811" y="0"/>
                </a:moveTo>
                <a:lnTo>
                  <a:pt x="927303" y="0"/>
                </a:lnTo>
                <a:lnTo>
                  <a:pt x="908177" y="1422"/>
                </a:lnTo>
                <a:lnTo>
                  <a:pt x="866267" y="18669"/>
                </a:lnTo>
                <a:lnTo>
                  <a:pt x="847305" y="55727"/>
                </a:lnTo>
                <a:lnTo>
                  <a:pt x="846150" y="75882"/>
                </a:lnTo>
                <a:lnTo>
                  <a:pt x="846289" y="80035"/>
                </a:lnTo>
                <a:lnTo>
                  <a:pt x="847051" y="87985"/>
                </a:lnTo>
                <a:lnTo>
                  <a:pt x="848334" y="96443"/>
                </a:lnTo>
                <a:lnTo>
                  <a:pt x="850112" y="105397"/>
                </a:lnTo>
                <a:lnTo>
                  <a:pt x="852843" y="117665"/>
                </a:lnTo>
                <a:lnTo>
                  <a:pt x="854202" y="125882"/>
                </a:lnTo>
                <a:lnTo>
                  <a:pt x="854202" y="138036"/>
                </a:lnTo>
                <a:lnTo>
                  <a:pt x="851446" y="144551"/>
                </a:lnTo>
                <a:lnTo>
                  <a:pt x="821029" y="157657"/>
                </a:lnTo>
                <a:lnTo>
                  <a:pt x="821029" y="171894"/>
                </a:lnTo>
                <a:lnTo>
                  <a:pt x="854202" y="191516"/>
                </a:lnTo>
                <a:lnTo>
                  <a:pt x="854202" y="203669"/>
                </a:lnTo>
                <a:lnTo>
                  <a:pt x="852843" y="211886"/>
                </a:lnTo>
                <a:lnTo>
                  <a:pt x="850112" y="224155"/>
                </a:lnTo>
                <a:lnTo>
                  <a:pt x="848334" y="233108"/>
                </a:lnTo>
                <a:lnTo>
                  <a:pt x="847051" y="241566"/>
                </a:lnTo>
                <a:lnTo>
                  <a:pt x="846289" y="249516"/>
                </a:lnTo>
                <a:lnTo>
                  <a:pt x="846035" y="256971"/>
                </a:lnTo>
                <a:lnTo>
                  <a:pt x="847305" y="274510"/>
                </a:lnTo>
                <a:lnTo>
                  <a:pt x="866267" y="312445"/>
                </a:lnTo>
                <a:lnTo>
                  <a:pt x="908177" y="329692"/>
                </a:lnTo>
                <a:lnTo>
                  <a:pt x="927303" y="331114"/>
                </a:lnTo>
                <a:lnTo>
                  <a:pt x="931811" y="331114"/>
                </a:lnTo>
                <a:lnTo>
                  <a:pt x="931811" y="317919"/>
                </a:lnTo>
                <a:lnTo>
                  <a:pt x="929208" y="317919"/>
                </a:lnTo>
                <a:lnTo>
                  <a:pt x="917308" y="317106"/>
                </a:lnTo>
                <a:lnTo>
                  <a:pt x="883564" y="297103"/>
                </a:lnTo>
                <a:lnTo>
                  <a:pt x="875550" y="260096"/>
                </a:lnTo>
                <a:lnTo>
                  <a:pt x="875766" y="253669"/>
                </a:lnTo>
                <a:lnTo>
                  <a:pt x="876427" y="246519"/>
                </a:lnTo>
                <a:lnTo>
                  <a:pt x="877506" y="238645"/>
                </a:lnTo>
                <a:lnTo>
                  <a:pt x="879030" y="230060"/>
                </a:lnTo>
                <a:lnTo>
                  <a:pt x="880541" y="221767"/>
                </a:lnTo>
                <a:lnTo>
                  <a:pt x="881634" y="214744"/>
                </a:lnTo>
                <a:lnTo>
                  <a:pt x="882281" y="209003"/>
                </a:lnTo>
                <a:lnTo>
                  <a:pt x="882497" y="204533"/>
                </a:lnTo>
                <a:lnTo>
                  <a:pt x="881951" y="197485"/>
                </a:lnTo>
                <a:lnTo>
                  <a:pt x="853160" y="166344"/>
                </a:lnTo>
                <a:lnTo>
                  <a:pt x="853160" y="163207"/>
                </a:lnTo>
                <a:lnTo>
                  <a:pt x="881951" y="132067"/>
                </a:lnTo>
                <a:lnTo>
                  <a:pt x="882497" y="125018"/>
                </a:lnTo>
                <a:lnTo>
                  <a:pt x="882281" y="120561"/>
                </a:lnTo>
                <a:lnTo>
                  <a:pt x="881634" y="114808"/>
                </a:lnTo>
                <a:lnTo>
                  <a:pt x="880541" y="107797"/>
                </a:lnTo>
                <a:lnTo>
                  <a:pt x="879030" y="99491"/>
                </a:lnTo>
                <a:lnTo>
                  <a:pt x="877506" y="90906"/>
                </a:lnTo>
                <a:lnTo>
                  <a:pt x="876427" y="83032"/>
                </a:lnTo>
                <a:lnTo>
                  <a:pt x="875766" y="75882"/>
                </a:lnTo>
                <a:lnTo>
                  <a:pt x="875550" y="69456"/>
                </a:lnTo>
                <a:lnTo>
                  <a:pt x="876439" y="55486"/>
                </a:lnTo>
                <a:lnTo>
                  <a:pt x="897597" y="20574"/>
                </a:lnTo>
                <a:lnTo>
                  <a:pt x="929208" y="13195"/>
                </a:lnTo>
                <a:lnTo>
                  <a:pt x="931811" y="13195"/>
                </a:lnTo>
                <a:lnTo>
                  <a:pt x="931811" y="0"/>
                </a:lnTo>
                <a:close/>
              </a:path>
              <a:path w="1410335" h="331470">
                <a:moveTo>
                  <a:pt x="1277213" y="157835"/>
                </a:moveTo>
                <a:lnTo>
                  <a:pt x="1244041" y="138214"/>
                </a:lnTo>
                <a:lnTo>
                  <a:pt x="1244041" y="126060"/>
                </a:lnTo>
                <a:lnTo>
                  <a:pt x="1245400" y="117843"/>
                </a:lnTo>
                <a:lnTo>
                  <a:pt x="1248117" y="105562"/>
                </a:lnTo>
                <a:lnTo>
                  <a:pt x="1249908" y="96621"/>
                </a:lnTo>
                <a:lnTo>
                  <a:pt x="1251178" y="88163"/>
                </a:lnTo>
                <a:lnTo>
                  <a:pt x="1251953" y="80213"/>
                </a:lnTo>
                <a:lnTo>
                  <a:pt x="1252207" y="72745"/>
                </a:lnTo>
                <a:lnTo>
                  <a:pt x="1250937" y="55829"/>
                </a:lnTo>
                <a:lnTo>
                  <a:pt x="1231976" y="18669"/>
                </a:lnTo>
                <a:lnTo>
                  <a:pt x="1190053" y="1422"/>
                </a:lnTo>
                <a:lnTo>
                  <a:pt x="1170940" y="0"/>
                </a:lnTo>
                <a:lnTo>
                  <a:pt x="1166431" y="0"/>
                </a:lnTo>
                <a:lnTo>
                  <a:pt x="1166431" y="13195"/>
                </a:lnTo>
                <a:lnTo>
                  <a:pt x="1169035" y="13195"/>
                </a:lnTo>
                <a:lnTo>
                  <a:pt x="1180934" y="14020"/>
                </a:lnTo>
                <a:lnTo>
                  <a:pt x="1214678" y="33934"/>
                </a:lnTo>
                <a:lnTo>
                  <a:pt x="1222692" y="69621"/>
                </a:lnTo>
                <a:lnTo>
                  <a:pt x="1222463" y="76060"/>
                </a:lnTo>
                <a:lnTo>
                  <a:pt x="1221816" y="83210"/>
                </a:lnTo>
                <a:lnTo>
                  <a:pt x="1220736" y="91084"/>
                </a:lnTo>
                <a:lnTo>
                  <a:pt x="1219212" y="99669"/>
                </a:lnTo>
                <a:lnTo>
                  <a:pt x="1217688" y="107962"/>
                </a:lnTo>
                <a:lnTo>
                  <a:pt x="1216609" y="114985"/>
                </a:lnTo>
                <a:lnTo>
                  <a:pt x="1215961" y="120726"/>
                </a:lnTo>
                <a:lnTo>
                  <a:pt x="1215745" y="125183"/>
                </a:lnTo>
                <a:lnTo>
                  <a:pt x="1216279" y="132232"/>
                </a:lnTo>
                <a:lnTo>
                  <a:pt x="1245082" y="163385"/>
                </a:lnTo>
                <a:lnTo>
                  <a:pt x="1245082" y="166509"/>
                </a:lnTo>
                <a:lnTo>
                  <a:pt x="1216279" y="197662"/>
                </a:lnTo>
                <a:lnTo>
                  <a:pt x="1215745" y="204711"/>
                </a:lnTo>
                <a:lnTo>
                  <a:pt x="1215961" y="209169"/>
                </a:lnTo>
                <a:lnTo>
                  <a:pt x="1216609" y="214909"/>
                </a:lnTo>
                <a:lnTo>
                  <a:pt x="1217688" y="221932"/>
                </a:lnTo>
                <a:lnTo>
                  <a:pt x="1219212" y="230238"/>
                </a:lnTo>
                <a:lnTo>
                  <a:pt x="1220736" y="238823"/>
                </a:lnTo>
                <a:lnTo>
                  <a:pt x="1221816" y="246684"/>
                </a:lnTo>
                <a:lnTo>
                  <a:pt x="1222463" y="253834"/>
                </a:lnTo>
                <a:lnTo>
                  <a:pt x="1222692" y="260273"/>
                </a:lnTo>
                <a:lnTo>
                  <a:pt x="1221790" y="274840"/>
                </a:lnTo>
                <a:lnTo>
                  <a:pt x="1200645" y="310553"/>
                </a:lnTo>
                <a:lnTo>
                  <a:pt x="1169035" y="317919"/>
                </a:lnTo>
                <a:lnTo>
                  <a:pt x="1166431" y="317919"/>
                </a:lnTo>
                <a:lnTo>
                  <a:pt x="1166431" y="331114"/>
                </a:lnTo>
                <a:lnTo>
                  <a:pt x="1170940" y="331114"/>
                </a:lnTo>
                <a:lnTo>
                  <a:pt x="1190053" y="329692"/>
                </a:lnTo>
                <a:lnTo>
                  <a:pt x="1231976" y="312445"/>
                </a:lnTo>
                <a:lnTo>
                  <a:pt x="1250937" y="274599"/>
                </a:lnTo>
                <a:lnTo>
                  <a:pt x="1252207" y="257149"/>
                </a:lnTo>
                <a:lnTo>
                  <a:pt x="1251953" y="249694"/>
                </a:lnTo>
                <a:lnTo>
                  <a:pt x="1251178" y="241744"/>
                </a:lnTo>
                <a:lnTo>
                  <a:pt x="1249908" y="233286"/>
                </a:lnTo>
                <a:lnTo>
                  <a:pt x="1248117" y="224332"/>
                </a:lnTo>
                <a:lnTo>
                  <a:pt x="1245400" y="212064"/>
                </a:lnTo>
                <a:lnTo>
                  <a:pt x="1244041" y="203847"/>
                </a:lnTo>
                <a:lnTo>
                  <a:pt x="1244041" y="191693"/>
                </a:lnTo>
                <a:lnTo>
                  <a:pt x="1246797" y="185178"/>
                </a:lnTo>
                <a:lnTo>
                  <a:pt x="1277213" y="172072"/>
                </a:lnTo>
                <a:lnTo>
                  <a:pt x="1277213" y="157835"/>
                </a:lnTo>
                <a:close/>
              </a:path>
              <a:path w="1410335" h="331470">
                <a:moveTo>
                  <a:pt x="1410017" y="165658"/>
                </a:moveTo>
                <a:lnTo>
                  <a:pt x="1403223" y="107556"/>
                </a:lnTo>
                <a:lnTo>
                  <a:pt x="1382839" y="58610"/>
                </a:lnTo>
                <a:lnTo>
                  <a:pt x="1349781" y="21996"/>
                </a:lnTo>
                <a:lnTo>
                  <a:pt x="1304963" y="889"/>
                </a:lnTo>
                <a:lnTo>
                  <a:pt x="1300276" y="14249"/>
                </a:lnTo>
                <a:lnTo>
                  <a:pt x="1319339" y="22529"/>
                </a:lnTo>
                <a:lnTo>
                  <a:pt x="1335747" y="33985"/>
                </a:lnTo>
                <a:lnTo>
                  <a:pt x="1360525" y="66433"/>
                </a:lnTo>
                <a:lnTo>
                  <a:pt x="1375117" y="110210"/>
                </a:lnTo>
                <a:lnTo>
                  <a:pt x="1379969" y="163918"/>
                </a:lnTo>
                <a:lnTo>
                  <a:pt x="1378750" y="192976"/>
                </a:lnTo>
                <a:lnTo>
                  <a:pt x="1368983" y="243065"/>
                </a:lnTo>
                <a:lnTo>
                  <a:pt x="1349387" y="282194"/>
                </a:lnTo>
                <a:lnTo>
                  <a:pt x="1319568" y="308584"/>
                </a:lnTo>
                <a:lnTo>
                  <a:pt x="1300797" y="316890"/>
                </a:lnTo>
                <a:lnTo>
                  <a:pt x="1304963" y="330263"/>
                </a:lnTo>
                <a:lnTo>
                  <a:pt x="1349895" y="309194"/>
                </a:lnTo>
                <a:lnTo>
                  <a:pt x="1382928" y="272707"/>
                </a:lnTo>
                <a:lnTo>
                  <a:pt x="1403235" y="223850"/>
                </a:lnTo>
                <a:lnTo>
                  <a:pt x="1408315" y="195922"/>
                </a:lnTo>
                <a:lnTo>
                  <a:pt x="1410017" y="165658"/>
                </a:lnTo>
                <a:close/>
              </a:path>
            </a:pathLst>
          </a:custGeom>
          <a:solidFill>
            <a:srgbClr val="000000"/>
          </a:solidFill>
        </p:spPr>
        <p:txBody>
          <a:bodyPr wrap="square" lIns="0" tIns="0" rIns="0" bIns="0" rtlCol="0"/>
          <a:lstStyle/>
          <a:p>
            <a:endParaRPr/>
          </a:p>
        </p:txBody>
      </p:sp>
      <p:sp>
        <p:nvSpPr>
          <p:cNvPr id="5" name="object 6">
            <a:extLst>
              <a:ext uri="{FF2B5EF4-FFF2-40B4-BE49-F238E27FC236}">
                <a16:creationId xmlns:a16="http://schemas.microsoft.com/office/drawing/2014/main" id="{1E2686A5-F013-4C6D-5636-8AA79D1CB2AF}"/>
              </a:ext>
            </a:extLst>
          </p:cNvPr>
          <p:cNvSpPr/>
          <p:nvPr/>
        </p:nvSpPr>
        <p:spPr>
          <a:xfrm>
            <a:off x="3139519" y="4306553"/>
            <a:ext cx="520065" cy="329565"/>
          </a:xfrm>
          <a:custGeom>
            <a:avLst/>
            <a:gdLst/>
            <a:ahLst/>
            <a:cxnLst/>
            <a:rect l="l" t="t" r="r" b="b"/>
            <a:pathLst>
              <a:path w="520064" h="329564">
                <a:moveTo>
                  <a:pt x="414944" y="0"/>
                </a:moveTo>
                <a:lnTo>
                  <a:pt x="410255" y="13370"/>
                </a:lnTo>
                <a:lnTo>
                  <a:pt x="429323" y="21645"/>
                </a:lnTo>
                <a:lnTo>
                  <a:pt x="445720" y="33099"/>
                </a:lnTo>
                <a:lnTo>
                  <a:pt x="470507" y="65547"/>
                </a:lnTo>
                <a:lnTo>
                  <a:pt x="485091" y="109324"/>
                </a:lnTo>
                <a:lnTo>
                  <a:pt x="489953" y="163041"/>
                </a:lnTo>
                <a:lnTo>
                  <a:pt x="488732" y="192092"/>
                </a:lnTo>
                <a:lnTo>
                  <a:pt x="478965" y="242185"/>
                </a:lnTo>
                <a:lnTo>
                  <a:pt x="459366" y="281307"/>
                </a:lnTo>
                <a:lnTo>
                  <a:pt x="429545" y="307699"/>
                </a:lnTo>
                <a:lnTo>
                  <a:pt x="410776" y="316012"/>
                </a:lnTo>
                <a:lnTo>
                  <a:pt x="414944" y="329382"/>
                </a:lnTo>
                <a:lnTo>
                  <a:pt x="459871" y="308307"/>
                </a:lnTo>
                <a:lnTo>
                  <a:pt x="492904" y="271823"/>
                </a:lnTo>
                <a:lnTo>
                  <a:pt x="513220" y="222966"/>
                </a:lnTo>
                <a:lnTo>
                  <a:pt x="519992" y="164778"/>
                </a:lnTo>
                <a:lnTo>
                  <a:pt x="518294" y="134582"/>
                </a:lnTo>
                <a:lnTo>
                  <a:pt x="504706" y="81059"/>
                </a:lnTo>
                <a:lnTo>
                  <a:pt x="477761" y="37488"/>
                </a:lnTo>
                <a:lnTo>
                  <a:pt x="438824" y="8622"/>
                </a:lnTo>
                <a:lnTo>
                  <a:pt x="414944" y="0"/>
                </a:lnTo>
                <a:close/>
              </a:path>
              <a:path w="520064" h="329564">
                <a:moveTo>
                  <a:pt x="105048" y="0"/>
                </a:moveTo>
                <a:lnTo>
                  <a:pt x="60229" y="21118"/>
                </a:lnTo>
                <a:lnTo>
                  <a:pt x="27174" y="57732"/>
                </a:lnTo>
                <a:lnTo>
                  <a:pt x="6793" y="106676"/>
                </a:lnTo>
                <a:lnTo>
                  <a:pt x="0" y="164778"/>
                </a:lnTo>
                <a:lnTo>
                  <a:pt x="1693" y="195039"/>
                </a:lnTo>
                <a:lnTo>
                  <a:pt x="15237" y="248561"/>
                </a:lnTo>
                <a:lnTo>
                  <a:pt x="42117" y="291991"/>
                </a:lnTo>
                <a:lnTo>
                  <a:pt x="81097" y="320771"/>
                </a:lnTo>
                <a:lnTo>
                  <a:pt x="105048" y="329382"/>
                </a:lnTo>
                <a:lnTo>
                  <a:pt x="109214" y="316012"/>
                </a:lnTo>
                <a:lnTo>
                  <a:pt x="90446" y="307699"/>
                </a:lnTo>
                <a:lnTo>
                  <a:pt x="74250" y="296131"/>
                </a:lnTo>
                <a:lnTo>
                  <a:pt x="49573" y="263227"/>
                </a:lnTo>
                <a:lnTo>
                  <a:pt x="34922" y="218473"/>
                </a:lnTo>
                <a:lnTo>
                  <a:pt x="30039" y="163041"/>
                </a:lnTo>
                <a:lnTo>
                  <a:pt x="31260" y="134940"/>
                </a:lnTo>
                <a:lnTo>
                  <a:pt x="41027" y="86193"/>
                </a:lnTo>
                <a:lnTo>
                  <a:pt x="60658" y="47733"/>
                </a:lnTo>
                <a:lnTo>
                  <a:pt x="90740" y="21645"/>
                </a:lnTo>
                <a:lnTo>
                  <a:pt x="109736" y="13370"/>
                </a:lnTo>
                <a:lnTo>
                  <a:pt x="105048" y="0"/>
                </a:lnTo>
                <a:close/>
              </a:path>
            </a:pathLst>
          </a:custGeom>
          <a:solidFill>
            <a:srgbClr val="000000"/>
          </a:solidFill>
        </p:spPr>
        <p:txBody>
          <a:bodyPr wrap="square" lIns="0" tIns="0" rIns="0" bIns="0" rtlCol="0"/>
          <a:lstStyle/>
          <a:p>
            <a:endParaRPr/>
          </a:p>
        </p:txBody>
      </p:sp>
      <p:sp>
        <p:nvSpPr>
          <p:cNvPr id="6" name="object 7">
            <a:extLst>
              <a:ext uri="{FF2B5EF4-FFF2-40B4-BE49-F238E27FC236}">
                <a16:creationId xmlns:a16="http://schemas.microsoft.com/office/drawing/2014/main" id="{7230980E-EB65-8CAA-653A-ACBCFC730EA8}"/>
              </a:ext>
            </a:extLst>
          </p:cNvPr>
          <p:cNvSpPr/>
          <p:nvPr/>
        </p:nvSpPr>
        <p:spPr>
          <a:xfrm>
            <a:off x="4388483" y="4255435"/>
            <a:ext cx="1435100" cy="429895"/>
          </a:xfrm>
          <a:custGeom>
            <a:avLst/>
            <a:gdLst/>
            <a:ahLst/>
            <a:cxnLst/>
            <a:rect l="l" t="t" r="r" b="b"/>
            <a:pathLst>
              <a:path w="1435100" h="429895">
                <a:moveTo>
                  <a:pt x="117208" y="14236"/>
                </a:moveTo>
                <a:lnTo>
                  <a:pt x="112864" y="0"/>
                </a:lnTo>
                <a:lnTo>
                  <a:pt x="87337" y="9956"/>
                </a:lnTo>
                <a:lnTo>
                  <a:pt x="64897" y="25577"/>
                </a:lnTo>
                <a:lnTo>
                  <a:pt x="29349" y="73799"/>
                </a:lnTo>
                <a:lnTo>
                  <a:pt x="7340" y="138823"/>
                </a:lnTo>
                <a:lnTo>
                  <a:pt x="0" y="214782"/>
                </a:lnTo>
                <a:lnTo>
                  <a:pt x="1841" y="254139"/>
                </a:lnTo>
                <a:lnTo>
                  <a:pt x="16510" y="324637"/>
                </a:lnTo>
                <a:lnTo>
                  <a:pt x="45567" y="382727"/>
                </a:lnTo>
                <a:lnTo>
                  <a:pt x="87337" y="419620"/>
                </a:lnTo>
                <a:lnTo>
                  <a:pt x="112864" y="429577"/>
                </a:lnTo>
                <a:lnTo>
                  <a:pt x="117208" y="415328"/>
                </a:lnTo>
                <a:lnTo>
                  <a:pt x="97472" y="405104"/>
                </a:lnTo>
                <a:lnTo>
                  <a:pt x="80289" y="390220"/>
                </a:lnTo>
                <a:lnTo>
                  <a:pt x="53568" y="346494"/>
                </a:lnTo>
                <a:lnTo>
                  <a:pt x="37363" y="287083"/>
                </a:lnTo>
                <a:lnTo>
                  <a:pt x="31965" y="214782"/>
                </a:lnTo>
                <a:lnTo>
                  <a:pt x="33299" y="177228"/>
                </a:lnTo>
                <a:lnTo>
                  <a:pt x="44119" y="111340"/>
                </a:lnTo>
                <a:lnTo>
                  <a:pt x="65659" y="58940"/>
                </a:lnTo>
                <a:lnTo>
                  <a:pt x="97472" y="24472"/>
                </a:lnTo>
                <a:lnTo>
                  <a:pt x="117208" y="14236"/>
                </a:lnTo>
                <a:close/>
              </a:path>
              <a:path w="1435100" h="429895">
                <a:moveTo>
                  <a:pt x="944130" y="49212"/>
                </a:moveTo>
                <a:lnTo>
                  <a:pt x="939622" y="49212"/>
                </a:lnTo>
                <a:lnTo>
                  <a:pt x="920496" y="50634"/>
                </a:lnTo>
                <a:lnTo>
                  <a:pt x="878586" y="67881"/>
                </a:lnTo>
                <a:lnTo>
                  <a:pt x="859624" y="104940"/>
                </a:lnTo>
                <a:lnTo>
                  <a:pt x="858469" y="125095"/>
                </a:lnTo>
                <a:lnTo>
                  <a:pt x="858608" y="129247"/>
                </a:lnTo>
                <a:lnTo>
                  <a:pt x="859370" y="137198"/>
                </a:lnTo>
                <a:lnTo>
                  <a:pt x="860653" y="145656"/>
                </a:lnTo>
                <a:lnTo>
                  <a:pt x="862431" y="154609"/>
                </a:lnTo>
                <a:lnTo>
                  <a:pt x="865162" y="166878"/>
                </a:lnTo>
                <a:lnTo>
                  <a:pt x="866521" y="175094"/>
                </a:lnTo>
                <a:lnTo>
                  <a:pt x="866521" y="187248"/>
                </a:lnTo>
                <a:lnTo>
                  <a:pt x="863765" y="193763"/>
                </a:lnTo>
                <a:lnTo>
                  <a:pt x="833348" y="206870"/>
                </a:lnTo>
                <a:lnTo>
                  <a:pt x="833348" y="221107"/>
                </a:lnTo>
                <a:lnTo>
                  <a:pt x="866521" y="240728"/>
                </a:lnTo>
                <a:lnTo>
                  <a:pt x="866521" y="252882"/>
                </a:lnTo>
                <a:lnTo>
                  <a:pt x="865162" y="261099"/>
                </a:lnTo>
                <a:lnTo>
                  <a:pt x="862431" y="273367"/>
                </a:lnTo>
                <a:lnTo>
                  <a:pt x="860653" y="282321"/>
                </a:lnTo>
                <a:lnTo>
                  <a:pt x="859370" y="290779"/>
                </a:lnTo>
                <a:lnTo>
                  <a:pt x="858608" y="298729"/>
                </a:lnTo>
                <a:lnTo>
                  <a:pt x="858354" y="306184"/>
                </a:lnTo>
                <a:lnTo>
                  <a:pt x="859624" y="323723"/>
                </a:lnTo>
                <a:lnTo>
                  <a:pt x="878586" y="361657"/>
                </a:lnTo>
                <a:lnTo>
                  <a:pt x="920496" y="378904"/>
                </a:lnTo>
                <a:lnTo>
                  <a:pt x="939622" y="380326"/>
                </a:lnTo>
                <a:lnTo>
                  <a:pt x="944130" y="380326"/>
                </a:lnTo>
                <a:lnTo>
                  <a:pt x="944130" y="367131"/>
                </a:lnTo>
                <a:lnTo>
                  <a:pt x="941527" y="367131"/>
                </a:lnTo>
                <a:lnTo>
                  <a:pt x="929627" y="366318"/>
                </a:lnTo>
                <a:lnTo>
                  <a:pt x="895883" y="346316"/>
                </a:lnTo>
                <a:lnTo>
                  <a:pt x="887869" y="309308"/>
                </a:lnTo>
                <a:lnTo>
                  <a:pt x="888085" y="302882"/>
                </a:lnTo>
                <a:lnTo>
                  <a:pt x="888746" y="295732"/>
                </a:lnTo>
                <a:lnTo>
                  <a:pt x="889825" y="287858"/>
                </a:lnTo>
                <a:lnTo>
                  <a:pt x="891349" y="279273"/>
                </a:lnTo>
                <a:lnTo>
                  <a:pt x="892860" y="270979"/>
                </a:lnTo>
                <a:lnTo>
                  <a:pt x="893953" y="263956"/>
                </a:lnTo>
                <a:lnTo>
                  <a:pt x="894600" y="258216"/>
                </a:lnTo>
                <a:lnTo>
                  <a:pt x="894816" y="253746"/>
                </a:lnTo>
                <a:lnTo>
                  <a:pt x="894270" y="246697"/>
                </a:lnTo>
                <a:lnTo>
                  <a:pt x="865479" y="215557"/>
                </a:lnTo>
                <a:lnTo>
                  <a:pt x="865479" y="212420"/>
                </a:lnTo>
                <a:lnTo>
                  <a:pt x="894270" y="181279"/>
                </a:lnTo>
                <a:lnTo>
                  <a:pt x="894816" y="174231"/>
                </a:lnTo>
                <a:lnTo>
                  <a:pt x="894600" y="169773"/>
                </a:lnTo>
                <a:lnTo>
                  <a:pt x="893953" y="164020"/>
                </a:lnTo>
                <a:lnTo>
                  <a:pt x="892860" y="157010"/>
                </a:lnTo>
                <a:lnTo>
                  <a:pt x="891349" y="148704"/>
                </a:lnTo>
                <a:lnTo>
                  <a:pt x="889825" y="140119"/>
                </a:lnTo>
                <a:lnTo>
                  <a:pt x="888746" y="132245"/>
                </a:lnTo>
                <a:lnTo>
                  <a:pt x="888085" y="125095"/>
                </a:lnTo>
                <a:lnTo>
                  <a:pt x="887869" y="118668"/>
                </a:lnTo>
                <a:lnTo>
                  <a:pt x="888758" y="104698"/>
                </a:lnTo>
                <a:lnTo>
                  <a:pt x="909916" y="69786"/>
                </a:lnTo>
                <a:lnTo>
                  <a:pt x="941527" y="62407"/>
                </a:lnTo>
                <a:lnTo>
                  <a:pt x="944130" y="62407"/>
                </a:lnTo>
                <a:lnTo>
                  <a:pt x="944130" y="49212"/>
                </a:lnTo>
                <a:close/>
              </a:path>
              <a:path w="1435100" h="429895">
                <a:moveTo>
                  <a:pt x="1289532" y="207048"/>
                </a:moveTo>
                <a:lnTo>
                  <a:pt x="1256360" y="187426"/>
                </a:lnTo>
                <a:lnTo>
                  <a:pt x="1256360" y="175272"/>
                </a:lnTo>
                <a:lnTo>
                  <a:pt x="1257719" y="167055"/>
                </a:lnTo>
                <a:lnTo>
                  <a:pt x="1260436" y="154774"/>
                </a:lnTo>
                <a:lnTo>
                  <a:pt x="1262227" y="145834"/>
                </a:lnTo>
                <a:lnTo>
                  <a:pt x="1263497" y="137375"/>
                </a:lnTo>
                <a:lnTo>
                  <a:pt x="1264272" y="129425"/>
                </a:lnTo>
                <a:lnTo>
                  <a:pt x="1264526" y="121958"/>
                </a:lnTo>
                <a:lnTo>
                  <a:pt x="1263256" y="105041"/>
                </a:lnTo>
                <a:lnTo>
                  <a:pt x="1244295" y="67881"/>
                </a:lnTo>
                <a:lnTo>
                  <a:pt x="1202372" y="50634"/>
                </a:lnTo>
                <a:lnTo>
                  <a:pt x="1183259" y="49212"/>
                </a:lnTo>
                <a:lnTo>
                  <a:pt x="1178750" y="49212"/>
                </a:lnTo>
                <a:lnTo>
                  <a:pt x="1178750" y="62407"/>
                </a:lnTo>
                <a:lnTo>
                  <a:pt x="1181354" y="62407"/>
                </a:lnTo>
                <a:lnTo>
                  <a:pt x="1193253" y="63233"/>
                </a:lnTo>
                <a:lnTo>
                  <a:pt x="1226997" y="83146"/>
                </a:lnTo>
                <a:lnTo>
                  <a:pt x="1235011" y="118833"/>
                </a:lnTo>
                <a:lnTo>
                  <a:pt x="1234782" y="125272"/>
                </a:lnTo>
                <a:lnTo>
                  <a:pt x="1234135" y="132422"/>
                </a:lnTo>
                <a:lnTo>
                  <a:pt x="1233055" y="140296"/>
                </a:lnTo>
                <a:lnTo>
                  <a:pt x="1231531" y="148882"/>
                </a:lnTo>
                <a:lnTo>
                  <a:pt x="1230007" y="157175"/>
                </a:lnTo>
                <a:lnTo>
                  <a:pt x="1228928" y="164198"/>
                </a:lnTo>
                <a:lnTo>
                  <a:pt x="1228280" y="169938"/>
                </a:lnTo>
                <a:lnTo>
                  <a:pt x="1228064" y="174396"/>
                </a:lnTo>
                <a:lnTo>
                  <a:pt x="1228598" y="181444"/>
                </a:lnTo>
                <a:lnTo>
                  <a:pt x="1257401" y="212598"/>
                </a:lnTo>
                <a:lnTo>
                  <a:pt x="1257401" y="215722"/>
                </a:lnTo>
                <a:lnTo>
                  <a:pt x="1228598" y="246875"/>
                </a:lnTo>
                <a:lnTo>
                  <a:pt x="1228064" y="253923"/>
                </a:lnTo>
                <a:lnTo>
                  <a:pt x="1228280" y="258381"/>
                </a:lnTo>
                <a:lnTo>
                  <a:pt x="1228928" y="264121"/>
                </a:lnTo>
                <a:lnTo>
                  <a:pt x="1230007" y="271145"/>
                </a:lnTo>
                <a:lnTo>
                  <a:pt x="1231531" y="279450"/>
                </a:lnTo>
                <a:lnTo>
                  <a:pt x="1233055" y="288036"/>
                </a:lnTo>
                <a:lnTo>
                  <a:pt x="1234135" y="295897"/>
                </a:lnTo>
                <a:lnTo>
                  <a:pt x="1234782" y="303047"/>
                </a:lnTo>
                <a:lnTo>
                  <a:pt x="1235011" y="309486"/>
                </a:lnTo>
                <a:lnTo>
                  <a:pt x="1234109" y="324053"/>
                </a:lnTo>
                <a:lnTo>
                  <a:pt x="1212964" y="359765"/>
                </a:lnTo>
                <a:lnTo>
                  <a:pt x="1181354" y="367131"/>
                </a:lnTo>
                <a:lnTo>
                  <a:pt x="1178750" y="367131"/>
                </a:lnTo>
                <a:lnTo>
                  <a:pt x="1178750" y="380326"/>
                </a:lnTo>
                <a:lnTo>
                  <a:pt x="1183259" y="380326"/>
                </a:lnTo>
                <a:lnTo>
                  <a:pt x="1202372" y="378904"/>
                </a:lnTo>
                <a:lnTo>
                  <a:pt x="1244295" y="361657"/>
                </a:lnTo>
                <a:lnTo>
                  <a:pt x="1263256" y="323811"/>
                </a:lnTo>
                <a:lnTo>
                  <a:pt x="1264526" y="306362"/>
                </a:lnTo>
                <a:lnTo>
                  <a:pt x="1264272" y="298907"/>
                </a:lnTo>
                <a:lnTo>
                  <a:pt x="1263497" y="290957"/>
                </a:lnTo>
                <a:lnTo>
                  <a:pt x="1262227" y="282498"/>
                </a:lnTo>
                <a:lnTo>
                  <a:pt x="1260436" y="273545"/>
                </a:lnTo>
                <a:lnTo>
                  <a:pt x="1257719" y="261277"/>
                </a:lnTo>
                <a:lnTo>
                  <a:pt x="1256360" y="253060"/>
                </a:lnTo>
                <a:lnTo>
                  <a:pt x="1256360" y="240906"/>
                </a:lnTo>
                <a:lnTo>
                  <a:pt x="1259116" y="234391"/>
                </a:lnTo>
                <a:lnTo>
                  <a:pt x="1289532" y="221284"/>
                </a:lnTo>
                <a:lnTo>
                  <a:pt x="1289532" y="207048"/>
                </a:lnTo>
                <a:close/>
              </a:path>
              <a:path w="1435100" h="429895">
                <a:moveTo>
                  <a:pt x="1434490" y="214782"/>
                </a:moveTo>
                <a:lnTo>
                  <a:pt x="1432648" y="175437"/>
                </a:lnTo>
                <a:lnTo>
                  <a:pt x="1417980" y="104940"/>
                </a:lnTo>
                <a:lnTo>
                  <a:pt x="1388922" y="46850"/>
                </a:lnTo>
                <a:lnTo>
                  <a:pt x="1347165" y="9956"/>
                </a:lnTo>
                <a:lnTo>
                  <a:pt x="1321625" y="0"/>
                </a:lnTo>
                <a:lnTo>
                  <a:pt x="1317282" y="14236"/>
                </a:lnTo>
                <a:lnTo>
                  <a:pt x="1337017" y="24472"/>
                </a:lnTo>
                <a:lnTo>
                  <a:pt x="1354201" y="39370"/>
                </a:lnTo>
                <a:lnTo>
                  <a:pt x="1380921" y="83172"/>
                </a:lnTo>
                <a:lnTo>
                  <a:pt x="1397139" y="142684"/>
                </a:lnTo>
                <a:lnTo>
                  <a:pt x="1402537" y="214960"/>
                </a:lnTo>
                <a:lnTo>
                  <a:pt x="1401191" y="252615"/>
                </a:lnTo>
                <a:lnTo>
                  <a:pt x="1390383" y="318376"/>
                </a:lnTo>
                <a:lnTo>
                  <a:pt x="1368831" y="370687"/>
                </a:lnTo>
                <a:lnTo>
                  <a:pt x="1337017" y="405104"/>
                </a:lnTo>
                <a:lnTo>
                  <a:pt x="1317282" y="415328"/>
                </a:lnTo>
                <a:lnTo>
                  <a:pt x="1321625" y="429577"/>
                </a:lnTo>
                <a:lnTo>
                  <a:pt x="1369593" y="403999"/>
                </a:lnTo>
                <a:lnTo>
                  <a:pt x="1405140" y="355777"/>
                </a:lnTo>
                <a:lnTo>
                  <a:pt x="1427149" y="290753"/>
                </a:lnTo>
                <a:lnTo>
                  <a:pt x="1432648" y="254139"/>
                </a:lnTo>
                <a:lnTo>
                  <a:pt x="1434490" y="214782"/>
                </a:lnTo>
                <a:close/>
              </a:path>
            </a:pathLst>
          </a:custGeom>
          <a:solidFill>
            <a:srgbClr val="000000"/>
          </a:solidFill>
        </p:spPr>
        <p:txBody>
          <a:bodyPr wrap="square" lIns="0" tIns="0" rIns="0" bIns="0" rtlCol="0"/>
          <a:lstStyle/>
          <a:p>
            <a:endParaRPr/>
          </a:p>
        </p:txBody>
      </p:sp>
      <p:sp>
        <p:nvSpPr>
          <p:cNvPr id="7" name="object 8">
            <a:extLst>
              <a:ext uri="{FF2B5EF4-FFF2-40B4-BE49-F238E27FC236}">
                <a16:creationId xmlns:a16="http://schemas.microsoft.com/office/drawing/2014/main" id="{2D7F5F78-A63E-1A6E-FEB3-83BB83D7A1BE}"/>
              </a:ext>
            </a:extLst>
          </p:cNvPr>
          <p:cNvSpPr/>
          <p:nvPr/>
        </p:nvSpPr>
        <p:spPr>
          <a:xfrm>
            <a:off x="6479616" y="4255434"/>
            <a:ext cx="544830" cy="429895"/>
          </a:xfrm>
          <a:custGeom>
            <a:avLst/>
            <a:gdLst/>
            <a:ahLst/>
            <a:cxnLst/>
            <a:rect l="l" t="t" r="r" b="b"/>
            <a:pathLst>
              <a:path w="544829" h="429895">
                <a:moveTo>
                  <a:pt x="431603" y="0"/>
                </a:moveTo>
                <a:lnTo>
                  <a:pt x="427262" y="14237"/>
                </a:lnTo>
                <a:lnTo>
                  <a:pt x="446996" y="24471"/>
                </a:lnTo>
                <a:lnTo>
                  <a:pt x="464180" y="39371"/>
                </a:lnTo>
                <a:lnTo>
                  <a:pt x="490898" y="83171"/>
                </a:lnTo>
                <a:lnTo>
                  <a:pt x="507111" y="142683"/>
                </a:lnTo>
                <a:lnTo>
                  <a:pt x="512516" y="214957"/>
                </a:lnTo>
                <a:lnTo>
                  <a:pt x="511164" y="252609"/>
                </a:lnTo>
                <a:lnTo>
                  <a:pt x="500356" y="318372"/>
                </a:lnTo>
                <a:lnTo>
                  <a:pt x="478814" y="370679"/>
                </a:lnTo>
                <a:lnTo>
                  <a:pt x="446996" y="405102"/>
                </a:lnTo>
                <a:lnTo>
                  <a:pt x="427262" y="415330"/>
                </a:lnTo>
                <a:lnTo>
                  <a:pt x="431603" y="429568"/>
                </a:lnTo>
                <a:lnTo>
                  <a:pt x="479568" y="404000"/>
                </a:lnTo>
                <a:lnTo>
                  <a:pt x="515120" y="355773"/>
                </a:lnTo>
                <a:lnTo>
                  <a:pt x="537128" y="290748"/>
                </a:lnTo>
                <a:lnTo>
                  <a:pt x="544464" y="214784"/>
                </a:lnTo>
                <a:lnTo>
                  <a:pt x="542630" y="175435"/>
                </a:lnTo>
                <a:lnTo>
                  <a:pt x="527958" y="104939"/>
                </a:lnTo>
                <a:lnTo>
                  <a:pt x="498896" y="46848"/>
                </a:lnTo>
                <a:lnTo>
                  <a:pt x="457137" y="9951"/>
                </a:lnTo>
                <a:lnTo>
                  <a:pt x="431603" y="0"/>
                </a:lnTo>
                <a:close/>
              </a:path>
              <a:path w="544829" h="429895">
                <a:moveTo>
                  <a:pt x="112861" y="0"/>
                </a:moveTo>
                <a:lnTo>
                  <a:pt x="64894" y="25567"/>
                </a:lnTo>
                <a:lnTo>
                  <a:pt x="29343" y="73794"/>
                </a:lnTo>
                <a:lnTo>
                  <a:pt x="7335" y="138820"/>
                </a:lnTo>
                <a:lnTo>
                  <a:pt x="0" y="214784"/>
                </a:lnTo>
                <a:lnTo>
                  <a:pt x="1833" y="254134"/>
                </a:lnTo>
                <a:lnTo>
                  <a:pt x="16505" y="324628"/>
                </a:lnTo>
                <a:lnTo>
                  <a:pt x="45566" y="382719"/>
                </a:lnTo>
                <a:lnTo>
                  <a:pt x="87325" y="419617"/>
                </a:lnTo>
                <a:lnTo>
                  <a:pt x="112861" y="429568"/>
                </a:lnTo>
                <a:lnTo>
                  <a:pt x="117201" y="415330"/>
                </a:lnTo>
                <a:lnTo>
                  <a:pt x="97467" y="405102"/>
                </a:lnTo>
                <a:lnTo>
                  <a:pt x="80282" y="390218"/>
                </a:lnTo>
                <a:lnTo>
                  <a:pt x="53564" y="346485"/>
                </a:lnTo>
                <a:lnTo>
                  <a:pt x="37352" y="287080"/>
                </a:lnTo>
                <a:lnTo>
                  <a:pt x="31954" y="214784"/>
                </a:lnTo>
                <a:lnTo>
                  <a:pt x="33299" y="177225"/>
                </a:lnTo>
                <a:lnTo>
                  <a:pt x="44107" y="111331"/>
                </a:lnTo>
                <a:lnTo>
                  <a:pt x="65648" y="58938"/>
                </a:lnTo>
                <a:lnTo>
                  <a:pt x="97467" y="24471"/>
                </a:lnTo>
                <a:lnTo>
                  <a:pt x="117201" y="14237"/>
                </a:lnTo>
                <a:lnTo>
                  <a:pt x="112861" y="0"/>
                </a:lnTo>
                <a:close/>
              </a:path>
            </a:pathLst>
          </a:custGeom>
          <a:solidFill>
            <a:srgbClr val="000000"/>
          </a:solidFill>
        </p:spPr>
        <p:txBody>
          <a:bodyPr wrap="square" lIns="0" tIns="0" rIns="0" bIns="0" rtlCol="0"/>
          <a:lstStyle/>
          <a:p>
            <a:endParaRPr/>
          </a:p>
        </p:txBody>
      </p:sp>
      <p:sp>
        <p:nvSpPr>
          <p:cNvPr id="9" name="object 10">
            <a:extLst>
              <a:ext uri="{FF2B5EF4-FFF2-40B4-BE49-F238E27FC236}">
                <a16:creationId xmlns:a16="http://schemas.microsoft.com/office/drawing/2014/main" id="{47B1E3DE-3DD0-0818-76EC-9F213302C18B}"/>
              </a:ext>
            </a:extLst>
          </p:cNvPr>
          <p:cNvSpPr txBox="1"/>
          <p:nvPr/>
        </p:nvSpPr>
        <p:spPr>
          <a:xfrm>
            <a:off x="7336309" y="4255434"/>
            <a:ext cx="123444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for</a:t>
            </a:r>
            <a:r>
              <a:rPr sz="2800" spc="-30" dirty="0">
                <a:latin typeface="Calibri"/>
                <a:cs typeface="Calibri"/>
              </a:rPr>
              <a:t> </a:t>
            </a:r>
            <a:r>
              <a:rPr sz="2800" dirty="0">
                <a:latin typeface="Cambria Math"/>
                <a:cs typeface="Cambria Math"/>
              </a:rPr>
              <a:t>𝑖</a:t>
            </a:r>
            <a:r>
              <a:rPr sz="2800" spc="220" dirty="0">
                <a:latin typeface="Cambria Math"/>
                <a:cs typeface="Cambria Math"/>
              </a:rPr>
              <a:t> </a:t>
            </a:r>
            <a:r>
              <a:rPr sz="2800" dirty="0">
                <a:latin typeface="Cambria Math"/>
                <a:cs typeface="Cambria Math"/>
              </a:rPr>
              <a:t>&lt;</a:t>
            </a:r>
            <a:r>
              <a:rPr sz="2800" spc="140" dirty="0">
                <a:latin typeface="Cambria Math"/>
                <a:cs typeface="Cambria Math"/>
              </a:rPr>
              <a:t> </a:t>
            </a:r>
            <a:r>
              <a:rPr sz="2800" spc="-50" dirty="0">
                <a:latin typeface="Cambria Math"/>
                <a:cs typeface="Cambria Math"/>
              </a:rPr>
              <a:t>𝑗</a:t>
            </a:r>
            <a:endParaRPr sz="2800" dirty="0">
              <a:latin typeface="Cambria Math"/>
              <a:cs typeface="Cambria Math"/>
            </a:endParaRPr>
          </a:p>
        </p:txBody>
      </p:sp>
    </p:spTree>
    <p:extLst>
      <p:ext uri="{BB962C8B-B14F-4D97-AF65-F5344CB8AC3E}">
        <p14:creationId xmlns:p14="http://schemas.microsoft.com/office/powerpoint/2010/main" val="1115161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E9C18F-A7AD-AC17-3258-8744838DF97E}"/>
              </a:ext>
            </a:extLst>
          </p:cNvPr>
          <p:cNvSpPr>
            <a:spLocks noGrp="1"/>
          </p:cNvSpPr>
          <p:nvPr>
            <p:ph type="body" idx="1"/>
          </p:nvPr>
        </p:nvSpPr>
        <p:spPr>
          <a:xfrm>
            <a:off x="367589" y="1639338"/>
            <a:ext cx="11456821" cy="4062651"/>
          </a:xfrm>
        </p:spPr>
        <p:txBody>
          <a:bodyPr/>
          <a:lstStyle/>
          <a:p>
            <a:pPr marL="457200" indent="-457200">
              <a:buFont typeface="Arial" panose="020B0604020202020204" pitchFamily="34" charset="0"/>
              <a:buChar char="•"/>
            </a:pPr>
            <a:r>
              <a:rPr lang="en-US" sz="2400" b="0" i="0" dirty="0">
                <a:solidFill>
                  <a:srgbClr val="000000"/>
                </a:solidFill>
                <a:effectLst/>
                <a:latin typeface="+mn-lt"/>
              </a:rPr>
              <a:t>There are 2 phases in CELF</a:t>
            </a:r>
          </a:p>
          <a:p>
            <a:pPr marL="457200" indent="-457200">
              <a:buFont typeface="Arial" panose="020B0604020202020204" pitchFamily="34" charset="0"/>
              <a:buChar char="•"/>
            </a:pPr>
            <a:r>
              <a:rPr lang="en-US" sz="2400" dirty="0">
                <a:solidFill>
                  <a:srgbClr val="000000"/>
                </a:solidFill>
                <a:latin typeface="+mn-lt"/>
              </a:rPr>
              <a:t>   1</a:t>
            </a:r>
            <a:r>
              <a:rPr lang="en-US" sz="2400" baseline="30000" dirty="0">
                <a:solidFill>
                  <a:srgbClr val="000000"/>
                </a:solidFill>
                <a:latin typeface="+mn-lt"/>
              </a:rPr>
              <a:t>st</a:t>
            </a:r>
            <a:r>
              <a:rPr lang="en-US" sz="2400" dirty="0">
                <a:solidFill>
                  <a:srgbClr val="000000"/>
                </a:solidFill>
                <a:latin typeface="+mn-lt"/>
              </a:rPr>
              <a:t> round :- </a:t>
            </a:r>
            <a:r>
              <a:rPr lang="en-US" sz="2400" b="0" i="0" dirty="0">
                <a:solidFill>
                  <a:srgbClr val="000000"/>
                </a:solidFill>
                <a:effectLst/>
                <a:latin typeface="+mn-lt"/>
              </a:rPr>
              <a:t>calculating the spread for all nodes (like Greedy) and store them in a list which is then sorted.</a:t>
            </a:r>
            <a:endParaRPr lang="en-US" sz="2400" dirty="0">
              <a:solidFill>
                <a:srgbClr val="000000"/>
              </a:solidFill>
              <a:latin typeface="+mn-lt"/>
            </a:endParaRPr>
          </a:p>
          <a:p>
            <a:pPr marL="457200" indent="-457200">
              <a:buFont typeface="Arial" panose="020B0604020202020204" pitchFamily="34" charset="0"/>
              <a:buChar char="•"/>
            </a:pPr>
            <a:r>
              <a:rPr lang="en-US" sz="2400" b="0" i="0" dirty="0">
                <a:solidFill>
                  <a:srgbClr val="000000"/>
                </a:solidFill>
                <a:effectLst/>
                <a:latin typeface="+mn-lt"/>
              </a:rPr>
              <a:t>    2</a:t>
            </a:r>
            <a:r>
              <a:rPr lang="en-US" sz="2400" b="0" i="0" baseline="30000" dirty="0">
                <a:solidFill>
                  <a:srgbClr val="000000"/>
                </a:solidFill>
                <a:effectLst/>
                <a:latin typeface="+mn-lt"/>
              </a:rPr>
              <a:t>nd</a:t>
            </a:r>
            <a:r>
              <a:rPr lang="en-US" sz="2400" b="0" i="0" dirty="0">
                <a:solidFill>
                  <a:srgbClr val="000000"/>
                </a:solidFill>
                <a:effectLst/>
                <a:latin typeface="+mn-lt"/>
              </a:rPr>
              <a:t> round:-</a:t>
            </a:r>
            <a:r>
              <a:rPr lang="en-US" sz="2400" dirty="0">
                <a:latin typeface="+mn-lt"/>
              </a:rPr>
              <a:t>Re-evaluate </a:t>
            </a:r>
            <a:r>
              <a:rPr lang="en-IN" sz="2400" spc="-35" dirty="0">
                <a:latin typeface="Symbol"/>
                <a:cs typeface="Symbol"/>
              </a:rPr>
              <a:t></a:t>
            </a:r>
            <a:r>
              <a:rPr lang="en-IN" sz="2400" b="1" i="1" spc="-52" baseline="-17543" dirty="0" err="1">
                <a:latin typeface="+mn-lt"/>
                <a:cs typeface="Calibri"/>
              </a:rPr>
              <a:t>i</a:t>
            </a:r>
            <a:r>
              <a:rPr lang="en-IN" sz="2400" b="1" i="1" spc="-52" baseline="-17543" dirty="0">
                <a:latin typeface="+mn-lt"/>
                <a:cs typeface="Calibri"/>
              </a:rPr>
              <a:t>   </a:t>
            </a:r>
            <a:r>
              <a:rPr lang="en-US" sz="2400" dirty="0">
                <a:latin typeface="+mn-lt"/>
              </a:rPr>
              <a:t>only for top node</a:t>
            </a:r>
          </a:p>
          <a:p>
            <a:pPr marL="457200" indent="-457200">
              <a:buFont typeface="Arial" panose="020B0604020202020204" pitchFamily="34" charset="0"/>
              <a:buChar char="•"/>
            </a:pPr>
            <a:r>
              <a:rPr lang="en-US" sz="2400" dirty="0">
                <a:latin typeface="+mn-lt"/>
              </a:rPr>
              <a:t>The second component iterates to find the remaining  k−1 seed nodes. Within each iteration, the algorithm evaluates the marginal spread of the top node</a:t>
            </a:r>
          </a:p>
          <a:p>
            <a:pPr marL="457200" indent="-457200">
              <a:buFont typeface="Arial" panose="020B0604020202020204" pitchFamily="34" charset="0"/>
              <a:buChar char="•"/>
            </a:pPr>
            <a:r>
              <a:rPr lang="en-IN" sz="2400" dirty="0">
                <a:latin typeface="+mn-lt"/>
              </a:rPr>
              <a:t>Re-order and prune</a:t>
            </a:r>
          </a:p>
          <a:p>
            <a:pPr marL="457200" indent="-457200">
              <a:buFont typeface="Arial" panose="020B0604020202020204" pitchFamily="34" charset="0"/>
              <a:buChar char="•"/>
            </a:pPr>
            <a:r>
              <a:rPr lang="en-US" sz="2400" b="0" i="0" dirty="0">
                <a:solidFill>
                  <a:srgbClr val="000000"/>
                </a:solidFill>
                <a:effectLst/>
                <a:latin typeface="+mn-lt"/>
              </a:rPr>
              <a:t> In addition, it also returns the list lookups, which keeps track of how many spread calculations were performed at each iteration</a:t>
            </a:r>
            <a:endParaRPr lang="en-US" sz="2400" dirty="0">
              <a:solidFill>
                <a:srgbClr val="000000"/>
              </a:solidFill>
              <a:latin typeface="+mn-lt"/>
            </a:endParaRPr>
          </a:p>
          <a:p>
            <a:pPr marL="457200" indent="-457200">
              <a:buFont typeface="Arial" panose="020B0604020202020204" pitchFamily="34" charset="0"/>
              <a:buChar char="•"/>
            </a:pPr>
            <a:r>
              <a:rPr lang="en-US" sz="2400" b="0" i="0" dirty="0">
                <a:solidFill>
                  <a:srgbClr val="000000"/>
                </a:solidFill>
                <a:effectLst/>
                <a:latin typeface="+mn-lt"/>
              </a:rPr>
              <a:t>By avoiding calculating the spread for many nodes, CELF turns out to be much faster than Greedy.</a:t>
            </a:r>
          </a:p>
        </p:txBody>
      </p:sp>
      <p:sp>
        <p:nvSpPr>
          <p:cNvPr id="4" name="Text Placeholder 2">
            <a:extLst>
              <a:ext uri="{FF2B5EF4-FFF2-40B4-BE49-F238E27FC236}">
                <a16:creationId xmlns:a16="http://schemas.microsoft.com/office/drawing/2014/main" id="{970A119F-D1D5-13DD-257F-3072821AC802}"/>
              </a:ext>
            </a:extLst>
          </p:cNvPr>
          <p:cNvSpPr txBox="1">
            <a:spLocks/>
          </p:cNvSpPr>
          <p:nvPr/>
        </p:nvSpPr>
        <p:spPr>
          <a:xfrm>
            <a:off x="426992" y="5701989"/>
            <a:ext cx="11456821" cy="1107996"/>
          </a:xfrm>
          <a:prstGeom prst="rect">
            <a:avLst/>
          </a:prstGeom>
        </p:spPr>
        <p:txBody>
          <a:bodyPr wrap="square" lIns="0" tIns="0" rIns="0" bIns="0">
            <a:spAutoFit/>
          </a:bodyPr>
          <a:lstStyle>
            <a:lvl1pPr marL="0" eaLnBrk="1" hangingPunct="1">
              <a:defRPr sz="2600" b="0" i="0">
                <a:solidFill>
                  <a:schemeClr val="tx1"/>
                </a:solidFill>
                <a:latin typeface="Microsoft Sans Serif"/>
                <a:ea typeface="+mn-ea"/>
                <a:cs typeface="Microsoft Sans Serif"/>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pPr marL="342900" indent="-342900">
              <a:buFont typeface="Arial" panose="020B0604020202020204" pitchFamily="34" charset="0"/>
              <a:buChar char="•"/>
            </a:pPr>
            <a:r>
              <a:rPr lang="en-IN" sz="2400" kern="0" dirty="0">
                <a:latin typeface="+mn-lt"/>
              </a:rPr>
              <a:t>Time complexity of CELF :-</a:t>
            </a:r>
          </a:p>
          <a:p>
            <a:pPr marL="342900" indent="-342900">
              <a:buFont typeface="Arial" panose="020B0604020202020204" pitchFamily="34" charset="0"/>
              <a:buChar char="•"/>
            </a:pPr>
            <a:r>
              <a:rPr lang="en-US" sz="2400" kern="0" dirty="0">
                <a:latin typeface="+mn-lt"/>
              </a:rPr>
              <a:t>the overall time complexity is O(n * f + k * log n * f).</a:t>
            </a:r>
            <a:endParaRPr lang="en-IN" sz="2400" kern="0" dirty="0">
              <a:latin typeface="+mn-lt"/>
            </a:endParaRPr>
          </a:p>
          <a:p>
            <a:pPr marL="342900" indent="-342900">
              <a:buFont typeface="Arial" panose="020B0604020202020204" pitchFamily="34" charset="0"/>
              <a:buChar char="•"/>
            </a:pPr>
            <a:endParaRPr lang="en-IN" sz="2400" kern="0" dirty="0">
              <a:latin typeface="+mn-lt"/>
            </a:endParaRPr>
          </a:p>
        </p:txBody>
      </p:sp>
    </p:spTree>
    <p:extLst>
      <p:ext uri="{BB962C8B-B14F-4D97-AF65-F5344CB8AC3E}">
        <p14:creationId xmlns:p14="http://schemas.microsoft.com/office/powerpoint/2010/main" val="496509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77B-C03D-822D-D707-6530ACDE209C}"/>
              </a:ext>
            </a:extLst>
          </p:cNvPr>
          <p:cNvSpPr>
            <a:spLocks noGrp="1"/>
          </p:cNvSpPr>
          <p:nvPr>
            <p:ph type="title"/>
          </p:nvPr>
        </p:nvSpPr>
        <p:spPr>
          <a:xfrm>
            <a:off x="308188" y="444754"/>
            <a:ext cx="11575625" cy="615553"/>
          </a:xfrm>
        </p:spPr>
        <p:txBody>
          <a:bodyPr/>
          <a:lstStyle/>
          <a:p>
            <a:r>
              <a:rPr lang="en-IN" sz="4000" b="1" dirty="0">
                <a:solidFill>
                  <a:schemeClr val="tx1"/>
                </a:solidFill>
                <a:latin typeface="+mn-lt"/>
              </a:rPr>
              <a:t>CELF++</a:t>
            </a:r>
          </a:p>
        </p:txBody>
      </p:sp>
      <p:sp>
        <p:nvSpPr>
          <p:cNvPr id="6" name="Content Placeholder 2">
            <a:extLst>
              <a:ext uri="{FF2B5EF4-FFF2-40B4-BE49-F238E27FC236}">
                <a16:creationId xmlns:a16="http://schemas.microsoft.com/office/drawing/2014/main" id="{16B96218-3C7C-A5C0-20B7-78EDA7E56719}"/>
              </a:ext>
            </a:extLst>
          </p:cNvPr>
          <p:cNvSpPr txBox="1">
            <a:spLocks/>
          </p:cNvSpPr>
          <p:nvPr/>
        </p:nvSpPr>
        <p:spPr>
          <a:xfrm>
            <a:off x="398585" y="1776287"/>
            <a:ext cx="5063752" cy="4975692"/>
          </a:xfrm>
          <a:prstGeom prst="rect">
            <a:avLst/>
          </a:prstGeom>
        </p:spPr>
        <p:txBody>
          <a:bodyPr wrap="square" lIns="0" tIns="0" rIns="0" bIns="0">
            <a:normAutofit fontScale="92500" lnSpcReduction="10000"/>
          </a:bodyPr>
          <a:lstStyle>
            <a:lvl1pPr marL="0" eaLnBrk="1" hangingPunct="1">
              <a:defRPr sz="2600" b="0" i="0">
                <a:solidFill>
                  <a:schemeClr val="tx1"/>
                </a:solidFill>
                <a:latin typeface="Microsoft Sans Serif"/>
                <a:ea typeface="+mn-ea"/>
                <a:cs typeface="Microsoft Sans Serif"/>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pPr algn="l"/>
            <a:r>
              <a:rPr lang="en-IN" sz="1800" b="1" kern="0" dirty="0">
                <a:latin typeface="CMBX9"/>
              </a:rPr>
              <a:t>Algorithm: </a:t>
            </a:r>
            <a:r>
              <a:rPr lang="en-IN" sz="1800" kern="0" dirty="0">
                <a:latin typeface="CMSS9"/>
              </a:rPr>
              <a:t>CELF++</a:t>
            </a:r>
          </a:p>
          <a:p>
            <a:pPr algn="l"/>
            <a:r>
              <a:rPr lang="en-IN" sz="1800" b="1" kern="0" dirty="0">
                <a:latin typeface="CMBX8"/>
              </a:rPr>
              <a:t>Require: </a:t>
            </a:r>
            <a:r>
              <a:rPr lang="en-IN" sz="1800" i="1" kern="0" dirty="0">
                <a:latin typeface="CMMI8"/>
              </a:rPr>
              <a:t>G, k</a:t>
            </a:r>
          </a:p>
          <a:p>
            <a:pPr algn="l"/>
            <a:r>
              <a:rPr lang="en-IN" sz="1800" b="1" kern="0" dirty="0">
                <a:latin typeface="CMBX8"/>
              </a:rPr>
              <a:t>Ensure: </a:t>
            </a:r>
            <a:r>
              <a:rPr lang="en-IN" sz="1800" kern="0" dirty="0">
                <a:latin typeface="CMR8"/>
              </a:rPr>
              <a:t>seed set </a:t>
            </a:r>
            <a:r>
              <a:rPr lang="en-IN" sz="1800" i="1" kern="0" dirty="0">
                <a:latin typeface="CMMI8"/>
              </a:rPr>
              <a:t>S</a:t>
            </a:r>
          </a:p>
          <a:p>
            <a:pPr algn="l"/>
            <a:r>
              <a:rPr lang="en-US" sz="1800" kern="0" dirty="0">
                <a:latin typeface="CMR9"/>
              </a:rPr>
              <a:t>1: </a:t>
            </a:r>
            <a:r>
              <a:rPr lang="en-US" sz="1800" i="1" kern="0" dirty="0">
                <a:latin typeface="CMMI8"/>
              </a:rPr>
              <a:t>S </a:t>
            </a:r>
            <a:r>
              <a:rPr lang="en-US" sz="1800" i="1" kern="0" dirty="0">
                <a:latin typeface="CMSY8"/>
              </a:rPr>
              <a:t>← ∅</a:t>
            </a:r>
            <a:r>
              <a:rPr lang="en-US" sz="1800" kern="0" dirty="0">
                <a:latin typeface="CMR8"/>
              </a:rPr>
              <a:t>; </a:t>
            </a:r>
            <a:r>
              <a:rPr lang="en-US" sz="1800" i="1" kern="0" dirty="0">
                <a:latin typeface="CMMI8"/>
              </a:rPr>
              <a:t>Q </a:t>
            </a:r>
            <a:r>
              <a:rPr lang="en-US" sz="1800" i="1" kern="0" dirty="0">
                <a:latin typeface="CMSY8"/>
              </a:rPr>
              <a:t>← ∅</a:t>
            </a:r>
            <a:r>
              <a:rPr lang="en-US" sz="1800" kern="0" dirty="0">
                <a:latin typeface="CMR8"/>
              </a:rPr>
              <a:t>; </a:t>
            </a:r>
            <a:r>
              <a:rPr lang="en-US" sz="1800" i="1" kern="0" dirty="0">
                <a:latin typeface="CMMI8"/>
              </a:rPr>
              <a:t>last seed </a:t>
            </a:r>
            <a:r>
              <a:rPr lang="en-US" sz="1800" kern="0" dirty="0">
                <a:latin typeface="CMR8"/>
              </a:rPr>
              <a:t>= </a:t>
            </a:r>
            <a:r>
              <a:rPr lang="en-US" sz="1800" i="1" kern="0" dirty="0">
                <a:latin typeface="CMMI8"/>
              </a:rPr>
              <a:t>null</a:t>
            </a:r>
            <a:r>
              <a:rPr lang="en-US" sz="1800" kern="0" dirty="0">
                <a:latin typeface="CMR8"/>
              </a:rPr>
              <a:t>; </a:t>
            </a:r>
            <a:r>
              <a:rPr lang="en-US" sz="1800" i="1" kern="0" dirty="0">
                <a:latin typeface="CMMI8"/>
              </a:rPr>
              <a:t>cur best </a:t>
            </a:r>
            <a:r>
              <a:rPr lang="en-US" sz="1800" kern="0" dirty="0">
                <a:latin typeface="CMR8"/>
              </a:rPr>
              <a:t>= </a:t>
            </a:r>
            <a:r>
              <a:rPr lang="en-US" sz="1800" i="1" kern="0" dirty="0">
                <a:latin typeface="CMMI8"/>
              </a:rPr>
              <a:t>null</a:t>
            </a:r>
            <a:r>
              <a:rPr lang="en-US" sz="1800" kern="0" dirty="0">
                <a:latin typeface="CMR8"/>
              </a:rPr>
              <a:t>.</a:t>
            </a:r>
          </a:p>
          <a:p>
            <a:pPr algn="l"/>
            <a:r>
              <a:rPr lang="en-IN" sz="1800" kern="0" dirty="0">
                <a:latin typeface="CMR9"/>
              </a:rPr>
              <a:t>2: </a:t>
            </a:r>
            <a:r>
              <a:rPr lang="en-IN" sz="1800" b="1" kern="0" dirty="0">
                <a:latin typeface="CMBX8"/>
              </a:rPr>
              <a:t>for </a:t>
            </a:r>
            <a:r>
              <a:rPr lang="en-IN" sz="1800" kern="0" dirty="0">
                <a:latin typeface="CMR8"/>
              </a:rPr>
              <a:t>each </a:t>
            </a:r>
            <a:r>
              <a:rPr lang="en-IN" sz="1800" i="1" kern="0" dirty="0">
                <a:latin typeface="CMMI8"/>
              </a:rPr>
              <a:t>u </a:t>
            </a:r>
            <a:r>
              <a:rPr lang="en-IN" sz="1800" i="1" kern="0" dirty="0">
                <a:latin typeface="CMSY8"/>
              </a:rPr>
              <a:t>∈ </a:t>
            </a:r>
            <a:r>
              <a:rPr lang="en-IN" sz="1800" i="1" kern="0" dirty="0">
                <a:latin typeface="CMMI8"/>
              </a:rPr>
              <a:t>V </a:t>
            </a:r>
            <a:r>
              <a:rPr lang="en-IN" sz="1800" b="1" kern="0" dirty="0">
                <a:latin typeface="CMBX8"/>
              </a:rPr>
              <a:t>do</a:t>
            </a:r>
          </a:p>
          <a:p>
            <a:pPr algn="l"/>
            <a:r>
              <a:rPr lang="en-IN" sz="1800" kern="0" dirty="0">
                <a:latin typeface="CMR9"/>
              </a:rPr>
              <a:t>3:       </a:t>
            </a:r>
            <a:r>
              <a:rPr lang="en-IN" sz="1900" i="1" kern="0" dirty="0">
                <a:latin typeface="CMMI8"/>
              </a:rPr>
              <a:t>u.mg</a:t>
            </a:r>
            <a:r>
              <a:rPr lang="en-IN" sz="1900" kern="0" dirty="0">
                <a:latin typeface="CMR8"/>
              </a:rPr>
              <a:t>1 = </a:t>
            </a:r>
            <a:r>
              <a:rPr lang="el-GR" sz="1900" i="1" kern="0" dirty="0">
                <a:latin typeface="CMMI8"/>
              </a:rPr>
              <a:t>σ</a:t>
            </a:r>
            <a:r>
              <a:rPr lang="el-GR" sz="1900" kern="0" dirty="0">
                <a:latin typeface="CMR8"/>
              </a:rPr>
              <a:t>(</a:t>
            </a:r>
            <a:r>
              <a:rPr lang="el-GR" sz="1900" i="1" kern="0" dirty="0">
                <a:latin typeface="CMSY8"/>
              </a:rPr>
              <a:t>{</a:t>
            </a:r>
            <a:r>
              <a:rPr lang="en-IN" sz="1900" i="1" kern="0" dirty="0">
                <a:latin typeface="CMMI8"/>
              </a:rPr>
              <a:t>u</a:t>
            </a:r>
            <a:r>
              <a:rPr lang="en-IN" sz="1900" i="1" kern="0" dirty="0">
                <a:latin typeface="CMSY8"/>
              </a:rPr>
              <a:t>}</a:t>
            </a:r>
            <a:r>
              <a:rPr lang="en-IN" sz="1900" kern="0" dirty="0">
                <a:latin typeface="CMR8"/>
              </a:rPr>
              <a:t>);</a:t>
            </a:r>
          </a:p>
          <a:p>
            <a:pPr algn="l"/>
            <a:r>
              <a:rPr lang="en-IN" sz="1900" i="1" kern="0" dirty="0">
                <a:latin typeface="CMMI8"/>
              </a:rPr>
              <a:t>          </a:t>
            </a:r>
            <a:r>
              <a:rPr lang="en-IN" sz="1900" i="1" kern="0" dirty="0" err="1">
                <a:latin typeface="CMMI8"/>
              </a:rPr>
              <a:t>u.prev</a:t>
            </a:r>
            <a:r>
              <a:rPr lang="en-IN" sz="1900" i="1" kern="0" dirty="0">
                <a:latin typeface="CMMI8"/>
              </a:rPr>
              <a:t> best </a:t>
            </a:r>
            <a:r>
              <a:rPr lang="en-IN" sz="1900" kern="0" dirty="0">
                <a:latin typeface="CMR8"/>
              </a:rPr>
              <a:t>= </a:t>
            </a:r>
            <a:r>
              <a:rPr lang="en-IN" sz="1900" i="1" kern="0" dirty="0">
                <a:latin typeface="CMMI8"/>
              </a:rPr>
              <a:t>cur best</a:t>
            </a:r>
            <a:r>
              <a:rPr lang="en-IN" sz="1900" kern="0" dirty="0">
                <a:latin typeface="CMR8"/>
              </a:rPr>
              <a:t>;</a:t>
            </a:r>
          </a:p>
          <a:p>
            <a:pPr algn="l"/>
            <a:r>
              <a:rPr lang="en-IN" sz="1900" i="1" kern="0" dirty="0">
                <a:latin typeface="CMMI8"/>
              </a:rPr>
              <a:t>          u.mg</a:t>
            </a:r>
            <a:r>
              <a:rPr lang="en-IN" sz="1900" kern="0" dirty="0">
                <a:latin typeface="CMR8"/>
              </a:rPr>
              <a:t>2 = </a:t>
            </a:r>
            <a:r>
              <a:rPr lang="el-GR" sz="1900" i="1" kern="0" dirty="0">
                <a:latin typeface="CMMI8"/>
              </a:rPr>
              <a:t>σ</a:t>
            </a:r>
            <a:r>
              <a:rPr lang="el-GR" sz="1900" kern="0" dirty="0">
                <a:latin typeface="CMR8"/>
              </a:rPr>
              <a:t>(</a:t>
            </a:r>
            <a:r>
              <a:rPr lang="el-GR" sz="1900" i="1" kern="0" dirty="0">
                <a:latin typeface="CMSY8"/>
              </a:rPr>
              <a:t>{</a:t>
            </a:r>
            <a:r>
              <a:rPr lang="en-IN" sz="1900" i="1" kern="0" dirty="0">
                <a:latin typeface="CMMI8"/>
              </a:rPr>
              <a:t>u, cur best</a:t>
            </a:r>
            <a:r>
              <a:rPr lang="en-IN" sz="1900" i="1" kern="0" dirty="0">
                <a:latin typeface="CMSY8"/>
              </a:rPr>
              <a:t>}</a:t>
            </a:r>
            <a:r>
              <a:rPr lang="en-IN" sz="1900" kern="0" dirty="0">
                <a:latin typeface="CMR8"/>
              </a:rPr>
              <a:t>); </a:t>
            </a:r>
            <a:r>
              <a:rPr lang="en-IN" sz="1900" i="1" kern="0" dirty="0" err="1">
                <a:latin typeface="CMMI8"/>
              </a:rPr>
              <a:t>u.flag</a:t>
            </a:r>
            <a:r>
              <a:rPr lang="en-IN" sz="1900" i="1" kern="0" dirty="0">
                <a:latin typeface="CMMI8"/>
              </a:rPr>
              <a:t> </a:t>
            </a:r>
            <a:r>
              <a:rPr lang="en-IN" sz="1900" kern="0" dirty="0">
                <a:latin typeface="CMR8"/>
              </a:rPr>
              <a:t>= 0.</a:t>
            </a:r>
          </a:p>
          <a:p>
            <a:pPr algn="l"/>
            <a:r>
              <a:rPr lang="en-US" sz="1900" kern="0" dirty="0">
                <a:latin typeface="CMR9"/>
              </a:rPr>
              <a:t>          </a:t>
            </a:r>
            <a:r>
              <a:rPr lang="en-US" sz="1900" kern="0" dirty="0">
                <a:latin typeface="CMR8"/>
              </a:rPr>
              <a:t>Add </a:t>
            </a:r>
            <a:r>
              <a:rPr lang="en-US" sz="1800" i="1" kern="0" dirty="0">
                <a:latin typeface="CMMI8"/>
              </a:rPr>
              <a:t>u </a:t>
            </a:r>
            <a:r>
              <a:rPr lang="en-US" sz="1800" kern="0" dirty="0">
                <a:latin typeface="CMR8"/>
              </a:rPr>
              <a:t>to </a:t>
            </a:r>
            <a:r>
              <a:rPr lang="en-US" sz="1800" i="1" kern="0" dirty="0">
                <a:latin typeface="CMMI8"/>
              </a:rPr>
              <a:t>Q</a:t>
            </a:r>
            <a:r>
              <a:rPr lang="en-US" sz="1800" kern="0" dirty="0">
                <a:latin typeface="CMR8"/>
              </a:rPr>
              <a:t>. Update </a:t>
            </a:r>
            <a:r>
              <a:rPr lang="en-US" sz="1800" i="1" kern="0" dirty="0">
                <a:latin typeface="CMMI8"/>
              </a:rPr>
              <a:t>cur best </a:t>
            </a:r>
            <a:r>
              <a:rPr lang="en-US" sz="1800" kern="0" dirty="0">
                <a:latin typeface="CMR8"/>
              </a:rPr>
              <a:t>based on </a:t>
            </a:r>
            <a:r>
              <a:rPr lang="en-US" sz="1800" i="1" kern="0" dirty="0">
                <a:latin typeface="CMMI8"/>
              </a:rPr>
              <a:t>mg</a:t>
            </a:r>
            <a:r>
              <a:rPr lang="en-US" sz="1800" kern="0" dirty="0">
                <a:latin typeface="CMR8"/>
              </a:rPr>
              <a:t>1.</a:t>
            </a:r>
          </a:p>
          <a:p>
            <a:pPr algn="l"/>
            <a:r>
              <a:rPr lang="en-US" sz="1800" kern="0" dirty="0">
                <a:latin typeface="CMR9"/>
              </a:rPr>
              <a:t>4: </a:t>
            </a:r>
            <a:r>
              <a:rPr lang="en-US" sz="1800" b="1" kern="0" dirty="0">
                <a:latin typeface="CMBX8"/>
              </a:rPr>
              <a:t>while </a:t>
            </a:r>
            <a:r>
              <a:rPr lang="en-US" sz="1800" i="1" kern="0" dirty="0">
                <a:latin typeface="CMSY8"/>
              </a:rPr>
              <a:t>|</a:t>
            </a:r>
            <a:r>
              <a:rPr lang="en-US" sz="1800" i="1" kern="0" dirty="0">
                <a:latin typeface="CMMI8"/>
              </a:rPr>
              <a:t>S</a:t>
            </a:r>
            <a:r>
              <a:rPr lang="en-US" sz="1800" i="1" kern="0" dirty="0">
                <a:latin typeface="CMSY8"/>
              </a:rPr>
              <a:t>| </a:t>
            </a:r>
            <a:r>
              <a:rPr lang="en-US" sz="1800" i="1" kern="0" dirty="0">
                <a:latin typeface="CMMI8"/>
              </a:rPr>
              <a:t>&lt; k </a:t>
            </a:r>
            <a:r>
              <a:rPr lang="en-US" sz="1800" b="1" kern="0" dirty="0">
                <a:latin typeface="CMBX8"/>
              </a:rPr>
              <a:t>do</a:t>
            </a:r>
          </a:p>
          <a:p>
            <a:pPr algn="l"/>
            <a:r>
              <a:rPr lang="nl-NL" sz="1800" kern="0" dirty="0">
                <a:latin typeface="CMR9"/>
              </a:rPr>
              <a:t>5:        </a:t>
            </a:r>
            <a:r>
              <a:rPr lang="nl-NL" sz="1800" i="1" kern="0" dirty="0">
                <a:latin typeface="CMMI8"/>
              </a:rPr>
              <a:t>u </a:t>
            </a:r>
            <a:r>
              <a:rPr lang="nl-NL" sz="1800" kern="0" dirty="0">
                <a:latin typeface="CMR8"/>
              </a:rPr>
              <a:t>= top (root) element in </a:t>
            </a:r>
            <a:r>
              <a:rPr lang="nl-NL" sz="1800" i="1" kern="0" dirty="0">
                <a:latin typeface="CMMI8"/>
              </a:rPr>
              <a:t>Q</a:t>
            </a:r>
            <a:r>
              <a:rPr lang="nl-NL" sz="1800" kern="0" dirty="0">
                <a:latin typeface="CMR8"/>
              </a:rPr>
              <a:t>.</a:t>
            </a:r>
          </a:p>
          <a:p>
            <a:pPr algn="l"/>
            <a:r>
              <a:rPr lang="en-US" sz="1800" kern="0" dirty="0">
                <a:latin typeface="CMR9"/>
              </a:rPr>
              <a:t>6:        </a:t>
            </a:r>
            <a:r>
              <a:rPr lang="en-US" sz="1800" b="1" kern="0" dirty="0">
                <a:latin typeface="CMBX8"/>
              </a:rPr>
              <a:t>If </a:t>
            </a:r>
            <a:r>
              <a:rPr lang="en-US" sz="1800" i="1" kern="0" dirty="0" err="1">
                <a:latin typeface="CMMI8"/>
              </a:rPr>
              <a:t>u.flag</a:t>
            </a:r>
            <a:r>
              <a:rPr lang="en-US" sz="1800" i="1" kern="0" dirty="0">
                <a:latin typeface="CMMI8"/>
              </a:rPr>
              <a:t> </a:t>
            </a:r>
            <a:r>
              <a:rPr lang="en-US" sz="1800" kern="0" dirty="0">
                <a:latin typeface="CMR8"/>
              </a:rPr>
              <a:t>== </a:t>
            </a:r>
            <a:r>
              <a:rPr lang="en-US" sz="1800" i="1" kern="0" dirty="0">
                <a:latin typeface="CMSY8"/>
              </a:rPr>
              <a:t>|</a:t>
            </a:r>
            <a:r>
              <a:rPr lang="en-US" sz="1800" i="1" kern="0" dirty="0">
                <a:latin typeface="CMMI8"/>
              </a:rPr>
              <a:t>S</a:t>
            </a:r>
            <a:r>
              <a:rPr lang="en-US" sz="1800" i="1" kern="0" dirty="0">
                <a:latin typeface="CMSY8"/>
              </a:rPr>
              <a:t>| </a:t>
            </a:r>
            <a:r>
              <a:rPr lang="en-US" sz="1800" b="1" kern="0" dirty="0">
                <a:latin typeface="CMBX8"/>
              </a:rPr>
              <a:t>then</a:t>
            </a:r>
          </a:p>
          <a:p>
            <a:pPr algn="l"/>
            <a:r>
              <a:rPr lang="en-US" sz="1800" kern="0" dirty="0">
                <a:latin typeface="CMR9"/>
              </a:rPr>
              <a:t>7:                </a:t>
            </a:r>
            <a:r>
              <a:rPr lang="en-US" sz="1800" i="1" kern="0" dirty="0">
                <a:latin typeface="CMMI8"/>
              </a:rPr>
              <a:t>S </a:t>
            </a:r>
            <a:r>
              <a:rPr lang="en-US" sz="1800" i="1" kern="0" dirty="0">
                <a:latin typeface="CMSY8"/>
              </a:rPr>
              <a:t>← </a:t>
            </a:r>
            <a:r>
              <a:rPr lang="en-US" sz="1800" i="1" kern="0" dirty="0">
                <a:latin typeface="CMMI8"/>
              </a:rPr>
              <a:t>S </a:t>
            </a:r>
            <a:r>
              <a:rPr lang="en-US" sz="1800" i="1" kern="0" dirty="0">
                <a:latin typeface="CMSY8"/>
              </a:rPr>
              <a:t>∪ {</a:t>
            </a:r>
            <a:r>
              <a:rPr lang="en-US" sz="1800" i="1" kern="0" dirty="0">
                <a:latin typeface="CMMI8"/>
              </a:rPr>
              <a:t>u</a:t>
            </a:r>
            <a:r>
              <a:rPr lang="en-US" sz="1800" i="1" kern="0" dirty="0">
                <a:latin typeface="CMSY8"/>
              </a:rPr>
              <a:t>}</a:t>
            </a:r>
            <a:r>
              <a:rPr lang="en-US" sz="1800" kern="0" dirty="0">
                <a:latin typeface="CMR8"/>
              </a:rPr>
              <a:t>;</a:t>
            </a:r>
            <a:r>
              <a:rPr lang="en-US" sz="1800" i="1" kern="0" dirty="0">
                <a:latin typeface="CMMI8"/>
              </a:rPr>
              <a:t>Q </a:t>
            </a:r>
            <a:r>
              <a:rPr lang="en-US" sz="1800" i="1" kern="0" dirty="0">
                <a:latin typeface="CMSY8"/>
              </a:rPr>
              <a:t>← </a:t>
            </a:r>
            <a:r>
              <a:rPr lang="en-US" sz="1800" i="1" kern="0" dirty="0">
                <a:latin typeface="CMMI8"/>
              </a:rPr>
              <a:t>Q </a:t>
            </a:r>
            <a:r>
              <a:rPr lang="en-US" sz="1800" i="1" kern="0" dirty="0">
                <a:latin typeface="CMSY8"/>
              </a:rPr>
              <a:t>− {</a:t>
            </a:r>
            <a:r>
              <a:rPr lang="en-US" sz="1800" i="1" kern="0" dirty="0">
                <a:latin typeface="CMMI8"/>
              </a:rPr>
              <a:t>u</a:t>
            </a:r>
            <a:r>
              <a:rPr lang="en-US" sz="1800" i="1" kern="0" dirty="0">
                <a:latin typeface="CMSY8"/>
              </a:rPr>
              <a:t>}</a:t>
            </a:r>
            <a:r>
              <a:rPr lang="en-US" sz="1800" kern="0" dirty="0">
                <a:latin typeface="CMR8"/>
              </a:rPr>
              <a:t>;</a:t>
            </a:r>
          </a:p>
          <a:p>
            <a:pPr algn="l"/>
            <a:r>
              <a:rPr lang="en-US" sz="1800" i="1" kern="0" dirty="0">
                <a:latin typeface="CMMI8"/>
              </a:rPr>
              <a:t>                   last seed </a:t>
            </a:r>
            <a:r>
              <a:rPr lang="en-US" sz="1800" kern="0" dirty="0">
                <a:latin typeface="CMR8"/>
              </a:rPr>
              <a:t>= </a:t>
            </a:r>
            <a:r>
              <a:rPr lang="en-US" sz="1800" i="1" kern="0" dirty="0">
                <a:latin typeface="CMMI8"/>
              </a:rPr>
              <a:t>u</a:t>
            </a:r>
            <a:r>
              <a:rPr lang="en-US" sz="1800" kern="0" dirty="0">
                <a:latin typeface="CMR8"/>
              </a:rPr>
              <a:t>.</a:t>
            </a:r>
            <a:r>
              <a:rPr lang="en-IN" sz="1800" i="1" kern="0" dirty="0">
                <a:latin typeface="CMMI8"/>
              </a:rPr>
              <a:t>continue</a:t>
            </a:r>
            <a:r>
              <a:rPr lang="en-IN" sz="1800" kern="0" dirty="0">
                <a:latin typeface="CMR8"/>
              </a:rPr>
              <a:t>;</a:t>
            </a:r>
          </a:p>
          <a:p>
            <a:pPr algn="l"/>
            <a:r>
              <a:rPr lang="en-US" sz="1800" kern="0" dirty="0">
                <a:latin typeface="CMR9"/>
              </a:rPr>
              <a:t>10:      </a:t>
            </a:r>
            <a:r>
              <a:rPr lang="en-US" sz="1800" b="1" kern="0" dirty="0">
                <a:latin typeface="CMBX8"/>
              </a:rPr>
              <a:t>else if </a:t>
            </a:r>
            <a:r>
              <a:rPr lang="en-US" sz="1800" i="1" kern="0" dirty="0" err="1">
                <a:latin typeface="CMMI8"/>
              </a:rPr>
              <a:t>u.prev</a:t>
            </a:r>
            <a:r>
              <a:rPr lang="en-US" sz="1800" i="1" kern="0" dirty="0">
                <a:latin typeface="CMMI8"/>
              </a:rPr>
              <a:t> best </a:t>
            </a:r>
            <a:r>
              <a:rPr lang="en-US" sz="1800" kern="0" dirty="0">
                <a:latin typeface="CMR8"/>
              </a:rPr>
              <a:t>== </a:t>
            </a:r>
            <a:r>
              <a:rPr lang="en-US" sz="1800" i="1" kern="0" dirty="0">
                <a:latin typeface="CMMI8"/>
              </a:rPr>
              <a:t>last seed </a:t>
            </a:r>
            <a:r>
              <a:rPr lang="en-US" sz="1800" b="1" kern="0" dirty="0">
                <a:latin typeface="CMBX8"/>
              </a:rPr>
              <a:t>then</a:t>
            </a:r>
          </a:p>
          <a:p>
            <a:pPr algn="l"/>
            <a:r>
              <a:rPr lang="en-US" sz="1800" kern="0" dirty="0">
                <a:latin typeface="CMR9"/>
              </a:rPr>
              <a:t>11:             </a:t>
            </a:r>
            <a:r>
              <a:rPr lang="en-US" sz="1800" i="1" kern="0" dirty="0">
                <a:latin typeface="CMMI8"/>
              </a:rPr>
              <a:t>u.mg</a:t>
            </a:r>
            <a:r>
              <a:rPr lang="en-US" sz="1800" kern="0" dirty="0">
                <a:latin typeface="CMR8"/>
              </a:rPr>
              <a:t>1 = </a:t>
            </a:r>
            <a:r>
              <a:rPr lang="en-US" sz="1800" i="1" kern="0" dirty="0">
                <a:latin typeface="CMMI8"/>
              </a:rPr>
              <a:t>u.mg</a:t>
            </a:r>
            <a:r>
              <a:rPr lang="en-US" sz="1800" kern="0" dirty="0">
                <a:latin typeface="CMR8"/>
              </a:rPr>
              <a:t>2.</a:t>
            </a:r>
          </a:p>
          <a:p>
            <a:pPr algn="l"/>
            <a:r>
              <a:rPr lang="en-IN" sz="1800" kern="0" dirty="0">
                <a:latin typeface="CMR9"/>
              </a:rPr>
              <a:t>12:      </a:t>
            </a:r>
            <a:r>
              <a:rPr lang="en-IN" sz="1800" b="1" kern="0" dirty="0">
                <a:latin typeface="CMBX8"/>
              </a:rPr>
              <a:t>else</a:t>
            </a:r>
          </a:p>
          <a:p>
            <a:pPr algn="l"/>
            <a:r>
              <a:rPr lang="en-US" sz="1800" kern="0" dirty="0">
                <a:latin typeface="CMR9"/>
              </a:rPr>
              <a:t>13:             </a:t>
            </a:r>
            <a:r>
              <a:rPr lang="en-US" sz="1800" i="1" kern="0" dirty="0">
                <a:latin typeface="CMMI8"/>
              </a:rPr>
              <a:t>u.mg</a:t>
            </a:r>
            <a:r>
              <a:rPr lang="en-US" sz="1800" kern="0" dirty="0">
                <a:latin typeface="CMR8"/>
              </a:rPr>
              <a:t>1 = </a:t>
            </a:r>
            <a:r>
              <a:rPr lang="en-US" sz="1800" kern="0" dirty="0" err="1">
                <a:latin typeface="CMR8"/>
              </a:rPr>
              <a:t>Δ</a:t>
            </a:r>
            <a:r>
              <a:rPr lang="en-US" sz="1800" i="1" kern="0" dirty="0" err="1">
                <a:latin typeface="CMMI6"/>
              </a:rPr>
              <a:t>u</a:t>
            </a:r>
            <a:r>
              <a:rPr lang="en-US" sz="1800" i="1" kern="0" dirty="0">
                <a:latin typeface="CMMI6"/>
              </a:rPr>
              <a:t> </a:t>
            </a:r>
            <a:r>
              <a:rPr lang="en-US" sz="1800" kern="0" dirty="0">
                <a:latin typeface="CMR8"/>
              </a:rPr>
              <a:t>(</a:t>
            </a:r>
            <a:r>
              <a:rPr lang="en-US" sz="1800" i="1" kern="0" dirty="0">
                <a:latin typeface="CMMI8"/>
              </a:rPr>
              <a:t>S</a:t>
            </a:r>
            <a:r>
              <a:rPr lang="en-US" sz="1800" kern="0" dirty="0">
                <a:latin typeface="CMR8"/>
              </a:rPr>
              <a:t>); </a:t>
            </a:r>
            <a:r>
              <a:rPr lang="en-US" sz="1800" i="1" kern="0" dirty="0" err="1">
                <a:latin typeface="CMMI8"/>
              </a:rPr>
              <a:t>u.prev</a:t>
            </a:r>
            <a:r>
              <a:rPr lang="en-US" sz="1800" i="1" kern="0" dirty="0">
                <a:latin typeface="CMMI8"/>
              </a:rPr>
              <a:t> best </a:t>
            </a:r>
            <a:r>
              <a:rPr lang="en-US" sz="1800" kern="0" dirty="0">
                <a:latin typeface="CMR8"/>
              </a:rPr>
              <a:t>= </a:t>
            </a:r>
            <a:r>
              <a:rPr lang="en-US" sz="1800" i="1" kern="0" dirty="0">
                <a:latin typeface="CMMI8"/>
              </a:rPr>
              <a:t>cur best</a:t>
            </a:r>
            <a:r>
              <a:rPr lang="en-US" sz="1800" kern="0" dirty="0">
                <a:latin typeface="CMR8"/>
              </a:rPr>
              <a:t>; </a:t>
            </a:r>
            <a:r>
              <a:rPr lang="en-US" sz="1800" i="1" kern="0" dirty="0">
                <a:latin typeface="CMMI8"/>
              </a:rPr>
              <a:t>u.mg</a:t>
            </a:r>
            <a:r>
              <a:rPr lang="en-US" sz="1800" kern="0" dirty="0">
                <a:latin typeface="CMR8"/>
              </a:rPr>
              <a:t>2 =</a:t>
            </a:r>
          </a:p>
          <a:p>
            <a:pPr algn="l"/>
            <a:r>
              <a:rPr lang="el-GR" sz="1800" kern="0" dirty="0">
                <a:latin typeface="CMR8"/>
              </a:rPr>
              <a:t>Δ</a:t>
            </a:r>
            <a:r>
              <a:rPr lang="en-IN" sz="1800" i="1" kern="0" dirty="0">
                <a:latin typeface="CMMI6"/>
              </a:rPr>
              <a:t>u</a:t>
            </a:r>
            <a:r>
              <a:rPr lang="en-IN" sz="1800" kern="0" dirty="0">
                <a:latin typeface="CMR8"/>
              </a:rPr>
              <a:t>(</a:t>
            </a:r>
            <a:r>
              <a:rPr lang="en-IN" sz="1800" i="1" kern="0" dirty="0">
                <a:latin typeface="CMMI8"/>
              </a:rPr>
              <a:t>S </a:t>
            </a:r>
            <a:r>
              <a:rPr lang="en-IN" sz="1800" i="1" kern="0" dirty="0">
                <a:latin typeface="CMSY8"/>
              </a:rPr>
              <a:t>∪ {</a:t>
            </a:r>
            <a:r>
              <a:rPr lang="en-IN" sz="1800" i="1" kern="0" dirty="0">
                <a:latin typeface="CMMI8"/>
              </a:rPr>
              <a:t>cur best</a:t>
            </a:r>
            <a:r>
              <a:rPr lang="en-IN" sz="1800" i="1" kern="0" dirty="0">
                <a:latin typeface="CMSY8"/>
              </a:rPr>
              <a:t>}</a:t>
            </a:r>
            <a:r>
              <a:rPr lang="en-IN" sz="1800" kern="0" dirty="0">
                <a:latin typeface="CMR8"/>
              </a:rPr>
              <a:t>).</a:t>
            </a:r>
          </a:p>
          <a:p>
            <a:pPr algn="l"/>
            <a:r>
              <a:rPr lang="en-US" sz="1800" kern="0" dirty="0">
                <a:latin typeface="CMR9"/>
              </a:rPr>
              <a:t>14:      </a:t>
            </a:r>
            <a:r>
              <a:rPr lang="en-US" sz="1800" i="1" kern="0" dirty="0" err="1">
                <a:latin typeface="CMMI8"/>
              </a:rPr>
              <a:t>u.flag</a:t>
            </a:r>
            <a:r>
              <a:rPr lang="en-US" sz="1800" i="1" kern="0" dirty="0">
                <a:latin typeface="CMMI8"/>
              </a:rPr>
              <a:t> </a:t>
            </a:r>
            <a:r>
              <a:rPr lang="en-US" sz="1800" kern="0" dirty="0">
                <a:latin typeface="CMR8"/>
              </a:rPr>
              <a:t>= </a:t>
            </a:r>
            <a:r>
              <a:rPr lang="en-US" sz="1800" i="1" kern="0" dirty="0">
                <a:latin typeface="CMSY8"/>
              </a:rPr>
              <a:t>|</a:t>
            </a:r>
            <a:r>
              <a:rPr lang="en-US" sz="1800" i="1" kern="0" dirty="0">
                <a:latin typeface="CMMI8"/>
              </a:rPr>
              <a:t>S</a:t>
            </a:r>
            <a:r>
              <a:rPr lang="en-US" sz="1800" i="1" kern="0" dirty="0">
                <a:latin typeface="CMSY8"/>
              </a:rPr>
              <a:t>|</a:t>
            </a:r>
            <a:r>
              <a:rPr lang="en-US" sz="1800" kern="0" dirty="0">
                <a:latin typeface="CMR8"/>
              </a:rPr>
              <a:t>; Update </a:t>
            </a:r>
            <a:r>
              <a:rPr lang="en-US" sz="1800" i="1" kern="0" dirty="0">
                <a:latin typeface="CMMI8"/>
              </a:rPr>
              <a:t>cur best</a:t>
            </a:r>
            <a:r>
              <a:rPr lang="en-US" sz="1800" kern="0" dirty="0">
                <a:latin typeface="CMR8"/>
              </a:rPr>
              <a:t>.</a:t>
            </a:r>
          </a:p>
          <a:p>
            <a:pPr algn="l"/>
            <a:r>
              <a:rPr lang="en-US" sz="1800" kern="0" dirty="0">
                <a:latin typeface="CMR9"/>
              </a:rPr>
              <a:t>15:      </a:t>
            </a:r>
            <a:r>
              <a:rPr lang="en-US" sz="1800" kern="0" dirty="0">
                <a:latin typeface="CMR8"/>
              </a:rPr>
              <a:t>Reinsert </a:t>
            </a:r>
            <a:r>
              <a:rPr lang="en-US" sz="1800" i="1" kern="0" dirty="0">
                <a:latin typeface="CMMI8"/>
              </a:rPr>
              <a:t>u </a:t>
            </a:r>
            <a:r>
              <a:rPr lang="en-US" sz="1800" kern="0" dirty="0">
                <a:latin typeface="CMR8"/>
              </a:rPr>
              <a:t>into </a:t>
            </a:r>
            <a:r>
              <a:rPr lang="en-US" sz="1800" i="1" kern="0" dirty="0">
                <a:latin typeface="CMMI8"/>
              </a:rPr>
              <a:t>Q </a:t>
            </a:r>
            <a:r>
              <a:rPr lang="en-US" sz="1800" kern="0" dirty="0">
                <a:latin typeface="CMR8"/>
              </a:rPr>
              <a:t>and </a:t>
            </a:r>
            <a:r>
              <a:rPr lang="en-US" sz="1800" kern="0" dirty="0" err="1">
                <a:latin typeface="CMR8"/>
              </a:rPr>
              <a:t>heapify</a:t>
            </a:r>
            <a:r>
              <a:rPr lang="en-US" sz="1800" kern="0" dirty="0">
                <a:latin typeface="CMR8"/>
              </a:rPr>
              <a:t>.</a:t>
            </a:r>
            <a:endParaRPr lang="en-IN" kern="0" dirty="0"/>
          </a:p>
        </p:txBody>
      </p:sp>
      <p:sp>
        <p:nvSpPr>
          <p:cNvPr id="7" name="TextBox 6">
            <a:extLst>
              <a:ext uri="{FF2B5EF4-FFF2-40B4-BE49-F238E27FC236}">
                <a16:creationId xmlns:a16="http://schemas.microsoft.com/office/drawing/2014/main" id="{363C836C-4D1F-42C2-1835-0E1E1CDBC897}"/>
              </a:ext>
            </a:extLst>
          </p:cNvPr>
          <p:cNvSpPr txBox="1"/>
          <p:nvPr/>
        </p:nvSpPr>
        <p:spPr>
          <a:xfrm>
            <a:off x="5462337" y="2180879"/>
            <a:ext cx="6469626" cy="2585323"/>
          </a:xfrm>
          <a:prstGeom prst="rect">
            <a:avLst/>
          </a:prstGeom>
          <a:noFill/>
        </p:spPr>
        <p:txBody>
          <a:bodyPr wrap="square" rtlCol="0">
            <a:spAutoFit/>
          </a:bodyPr>
          <a:lstStyle/>
          <a:p>
            <a:r>
              <a:rPr lang="en-US" dirty="0"/>
              <a:t>Terms</a:t>
            </a:r>
          </a:p>
          <a:p>
            <a:endParaRPr lang="en-US" dirty="0"/>
          </a:p>
          <a:p>
            <a:pPr marL="342900" indent="-342900">
              <a:buAutoNum type="arabicPeriod"/>
            </a:pPr>
            <a:r>
              <a:rPr lang="en-US" sz="1800" b="0" i="1" u="none" strike="noStrike" baseline="0" dirty="0">
                <a:latin typeface="CMMI9"/>
              </a:rPr>
              <a:t>σ</a:t>
            </a:r>
            <a:r>
              <a:rPr lang="en-US" sz="1800" b="0" i="0" u="none" strike="noStrike" baseline="0" dirty="0">
                <a:latin typeface="CMR9"/>
              </a:rPr>
              <a:t>(</a:t>
            </a:r>
            <a:r>
              <a:rPr lang="en-US" sz="1800" b="0" i="1" u="none" strike="noStrike" baseline="0" dirty="0">
                <a:latin typeface="CMMI9"/>
              </a:rPr>
              <a:t>S</a:t>
            </a:r>
            <a:r>
              <a:rPr lang="en-US" sz="1800" b="0" i="0" u="none" strike="noStrike" baseline="0" dirty="0">
                <a:latin typeface="CMR9"/>
              </a:rPr>
              <a:t>) - spread of seed set </a:t>
            </a:r>
            <a:r>
              <a:rPr lang="en-US" sz="1800" b="0" i="1" u="none" strike="noStrike" baseline="0" dirty="0">
                <a:latin typeface="CMMI9"/>
              </a:rPr>
              <a:t>S</a:t>
            </a:r>
            <a:r>
              <a:rPr lang="en-US" sz="1800" b="0" i="0" u="none" strike="noStrike" baseline="0" dirty="0">
                <a:latin typeface="CMR9"/>
              </a:rPr>
              <a:t>.</a:t>
            </a:r>
          </a:p>
          <a:p>
            <a:pPr marL="342900" indent="-342900">
              <a:buAutoNum type="arabicPeriod"/>
            </a:pPr>
            <a:r>
              <a:rPr lang="en-US" sz="1800" b="0" i="0" u="none" strike="noStrike" baseline="0" dirty="0" err="1">
                <a:latin typeface="CMR9"/>
              </a:rPr>
              <a:t>Δ</a:t>
            </a:r>
            <a:r>
              <a:rPr lang="en-US" sz="1800" b="0" i="1" u="none" strike="noStrike" baseline="0" dirty="0" err="1">
                <a:latin typeface="CMMI6"/>
              </a:rPr>
              <a:t>u</a:t>
            </a:r>
            <a:r>
              <a:rPr lang="en-US" sz="1800" b="0" i="0" u="none" strike="noStrike" baseline="0" dirty="0">
                <a:latin typeface="CMR9"/>
              </a:rPr>
              <a:t>(</a:t>
            </a:r>
            <a:r>
              <a:rPr lang="en-US" sz="1800" b="0" i="1" u="none" strike="noStrike" baseline="0" dirty="0">
                <a:latin typeface="CMMI9"/>
              </a:rPr>
              <a:t>S) - </a:t>
            </a:r>
            <a:r>
              <a:rPr lang="en-US" sz="1800" b="0" i="0" u="none" strike="noStrike" baseline="0" dirty="0">
                <a:latin typeface="CMR9"/>
              </a:rPr>
              <a:t>marginal gain of </a:t>
            </a:r>
            <a:r>
              <a:rPr lang="en-US" sz="1800" b="0" i="1" u="none" strike="noStrike" baseline="0" dirty="0">
                <a:latin typeface="CMMI9"/>
              </a:rPr>
              <a:t>u w.r.t current seed set S</a:t>
            </a:r>
          </a:p>
          <a:p>
            <a:pPr algn="l"/>
            <a:r>
              <a:rPr lang="en-US" sz="1800" b="0" i="1" u="none" strike="noStrike" baseline="0" dirty="0">
                <a:latin typeface="CMMI9"/>
              </a:rPr>
              <a:t>3.   </a:t>
            </a:r>
            <a:r>
              <a:rPr lang="en-US" sz="1800" b="0" i="1" u="none" strike="noStrike" baseline="0" dirty="0" err="1">
                <a:latin typeface="CMMI9"/>
              </a:rPr>
              <a:t>u.prev</a:t>
            </a:r>
            <a:r>
              <a:rPr lang="en-US" i="1" dirty="0" err="1">
                <a:latin typeface="CMMI9"/>
              </a:rPr>
              <a:t>_</a:t>
            </a:r>
            <a:r>
              <a:rPr lang="en-US" sz="1800" b="0" i="1" u="none" strike="noStrike" baseline="0" dirty="0" err="1">
                <a:latin typeface="CMMI9"/>
              </a:rPr>
              <a:t>best</a:t>
            </a:r>
            <a:r>
              <a:rPr lang="en-US" sz="1800" b="0" i="1" u="none" strike="noStrike" baseline="0" dirty="0">
                <a:latin typeface="CMMI9"/>
              </a:rPr>
              <a:t> - </a:t>
            </a:r>
            <a:r>
              <a:rPr lang="en-US" sz="1800" b="0" i="0" u="none" strike="noStrike" baseline="0" dirty="0">
                <a:latin typeface="CMR9"/>
              </a:rPr>
              <a:t>node that has the maximum marginal </a:t>
            </a:r>
            <a:r>
              <a:rPr lang="en-IN" sz="1800" b="0" i="0" u="none" strike="noStrike" baseline="0" dirty="0">
                <a:latin typeface="CMR9"/>
              </a:rPr>
              <a:t>gain among    </a:t>
            </a:r>
          </a:p>
          <a:p>
            <a:pPr algn="l"/>
            <a:r>
              <a:rPr lang="en-IN" dirty="0">
                <a:latin typeface="CMR9"/>
              </a:rPr>
              <a:t>      </a:t>
            </a:r>
            <a:r>
              <a:rPr lang="en-IN" sz="1800" b="0" i="0" u="none" strike="noStrike" baseline="0" dirty="0">
                <a:latin typeface="CMR9"/>
              </a:rPr>
              <a:t>all the nodes in the current iteration before node u</a:t>
            </a:r>
          </a:p>
          <a:p>
            <a:pPr marL="342900" indent="-342900" algn="l">
              <a:buAutoNum type="arabicPeriod" startAt="4"/>
            </a:pPr>
            <a:r>
              <a:rPr lang="en-IN" dirty="0" err="1">
                <a:latin typeface="CMR9"/>
              </a:rPr>
              <a:t>last_seed</a:t>
            </a:r>
            <a:r>
              <a:rPr lang="en-IN" dirty="0">
                <a:latin typeface="CMR9"/>
              </a:rPr>
              <a:t> – the recent node which was added to the seed set S</a:t>
            </a:r>
          </a:p>
          <a:p>
            <a:pPr marL="342900" indent="-342900" algn="l">
              <a:buAutoNum type="arabicPeriod" startAt="4"/>
            </a:pPr>
            <a:r>
              <a:rPr lang="en-IN" dirty="0" err="1"/>
              <a:t>Curr_best</a:t>
            </a:r>
            <a:r>
              <a:rPr lang="en-IN" dirty="0"/>
              <a:t> – Node which has highest marginal gain</a:t>
            </a:r>
          </a:p>
          <a:p>
            <a:pPr marL="342900" indent="-342900" algn="l">
              <a:buAutoNum type="arabicPeriod" startAt="4"/>
            </a:pPr>
            <a:endParaRPr lang="en-IN" dirty="0"/>
          </a:p>
        </p:txBody>
      </p:sp>
    </p:spTree>
    <p:extLst>
      <p:ext uri="{BB962C8B-B14F-4D97-AF65-F5344CB8AC3E}">
        <p14:creationId xmlns:p14="http://schemas.microsoft.com/office/powerpoint/2010/main" val="3141366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E271-35F5-D303-9800-66897DF19F30}"/>
              </a:ext>
            </a:extLst>
          </p:cNvPr>
          <p:cNvSpPr>
            <a:spLocks noGrp="1"/>
          </p:cNvSpPr>
          <p:nvPr>
            <p:ph type="title"/>
          </p:nvPr>
        </p:nvSpPr>
        <p:spPr>
          <a:xfrm>
            <a:off x="534182" y="519399"/>
            <a:ext cx="11575625" cy="1169551"/>
          </a:xfrm>
        </p:spPr>
        <p:txBody>
          <a:bodyPr/>
          <a:lstStyle/>
          <a:p>
            <a:r>
              <a:rPr lang="en-US" sz="4000" b="1" dirty="0">
                <a:solidFill>
                  <a:schemeClr val="tx1"/>
                </a:solidFill>
                <a:latin typeface="+mn-lt"/>
              </a:rPr>
              <a:t>Datasets</a:t>
            </a:r>
            <a:br>
              <a:rPr lang="en-US" sz="3600" b="1" dirty="0">
                <a:solidFill>
                  <a:schemeClr val="tx1"/>
                </a:solidFill>
                <a:latin typeface="+mn-lt"/>
              </a:rPr>
            </a:br>
            <a:endParaRPr lang="en-IN" sz="3600" b="1" dirty="0">
              <a:solidFill>
                <a:schemeClr val="tx1"/>
              </a:solidFill>
              <a:latin typeface="+mn-lt"/>
            </a:endParaRPr>
          </a:p>
        </p:txBody>
      </p:sp>
      <p:sp>
        <p:nvSpPr>
          <p:cNvPr id="4" name="TextBox 3">
            <a:extLst>
              <a:ext uri="{FF2B5EF4-FFF2-40B4-BE49-F238E27FC236}">
                <a16:creationId xmlns:a16="http://schemas.microsoft.com/office/drawing/2014/main" id="{5D0D08FC-8091-3001-8E96-298A854896CC}"/>
              </a:ext>
            </a:extLst>
          </p:cNvPr>
          <p:cNvSpPr txBox="1"/>
          <p:nvPr/>
        </p:nvSpPr>
        <p:spPr>
          <a:xfrm>
            <a:off x="534182" y="2049193"/>
            <a:ext cx="10596880" cy="3847207"/>
          </a:xfrm>
          <a:prstGeom prst="rect">
            <a:avLst/>
          </a:prstGeom>
          <a:noFill/>
        </p:spPr>
        <p:txBody>
          <a:bodyPr wrap="square" rtlCol="0">
            <a:spAutoFit/>
          </a:bodyPr>
          <a:lstStyle/>
          <a:p>
            <a:r>
              <a:rPr lang="en-IN" sz="2800" b="1" dirty="0"/>
              <a:t>Karate Club:</a:t>
            </a:r>
          </a:p>
          <a:p>
            <a:r>
              <a:rPr lang="en-GB" sz="2400" dirty="0"/>
              <a:t>It is a simple undirected graph with 34 nodes known as club members and 78 edges known as friendship ties. It is a common dataset often used as a benchmark for testing and comparing network analysis algorithms.</a:t>
            </a:r>
            <a:endParaRPr lang="en-IN" sz="2400" dirty="0"/>
          </a:p>
          <a:p>
            <a:endParaRPr lang="en-IN" sz="2000" b="1" dirty="0"/>
          </a:p>
          <a:p>
            <a:r>
              <a:rPr lang="en-IN" sz="2800" b="1" dirty="0" err="1"/>
              <a:t>Erdős-Rényi</a:t>
            </a:r>
            <a:r>
              <a:rPr lang="en-IN" sz="2800" b="1" dirty="0"/>
              <a:t> random graph generator:</a:t>
            </a:r>
          </a:p>
          <a:p>
            <a:pPr marL="285750" indent="-285750" algn="l">
              <a:buFont typeface="Arial" panose="020B0604020202020204" pitchFamily="34" charset="0"/>
              <a:buChar char="•"/>
            </a:pPr>
            <a:r>
              <a:rPr lang="en-US" sz="2400" b="0" i="0" u="none" strike="noStrike" baseline="0" dirty="0"/>
              <a:t>In this dataset, a graph with n nodes is generated by randomly adding edges between nodes with a certain probability p. </a:t>
            </a:r>
          </a:p>
          <a:p>
            <a:pPr marL="285750" indent="-285750" algn="l">
              <a:buFont typeface="Arial" panose="020B0604020202020204" pitchFamily="34" charset="0"/>
              <a:buChar char="•"/>
            </a:pPr>
            <a:r>
              <a:rPr lang="en-US" sz="2400" b="0" i="0" u="none" strike="noStrike" baseline="0" dirty="0"/>
              <a:t>while performing this experiment a random graph is generated with 500 nodes and edge probability of 0.19. We obtained a graph with 100 nodes and 523 edges</a:t>
            </a:r>
            <a:endParaRPr lang="en-IN" sz="2800" b="1" dirty="0"/>
          </a:p>
        </p:txBody>
      </p:sp>
    </p:spTree>
    <p:extLst>
      <p:ext uri="{BB962C8B-B14F-4D97-AF65-F5344CB8AC3E}">
        <p14:creationId xmlns:p14="http://schemas.microsoft.com/office/powerpoint/2010/main" val="3012116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914F-BD1D-0DFE-D590-3479BE0A566A}"/>
              </a:ext>
            </a:extLst>
          </p:cNvPr>
          <p:cNvSpPr>
            <a:spLocks noGrp="1"/>
          </p:cNvSpPr>
          <p:nvPr>
            <p:ph type="title"/>
          </p:nvPr>
        </p:nvSpPr>
        <p:spPr>
          <a:xfrm>
            <a:off x="308188" y="444754"/>
            <a:ext cx="11575625" cy="615553"/>
          </a:xfrm>
        </p:spPr>
        <p:txBody>
          <a:bodyPr/>
          <a:lstStyle/>
          <a:p>
            <a:r>
              <a:rPr lang="en-IN" sz="4000" b="1" dirty="0">
                <a:solidFill>
                  <a:schemeClr val="tx1">
                    <a:lumMod val="95000"/>
                    <a:lumOff val="5000"/>
                  </a:schemeClr>
                </a:solidFill>
                <a:latin typeface="+mn-lt"/>
              </a:rPr>
              <a:t>Metrics</a:t>
            </a:r>
            <a:r>
              <a:rPr lang="en-IN" dirty="0"/>
              <a:t>:</a:t>
            </a:r>
          </a:p>
        </p:txBody>
      </p:sp>
      <p:sp>
        <p:nvSpPr>
          <p:cNvPr id="3" name="Text Placeholder 2">
            <a:extLst>
              <a:ext uri="{FF2B5EF4-FFF2-40B4-BE49-F238E27FC236}">
                <a16:creationId xmlns:a16="http://schemas.microsoft.com/office/drawing/2014/main" id="{00E3F59E-3540-A7C4-FEDE-5BC90DC461D4}"/>
              </a:ext>
            </a:extLst>
          </p:cNvPr>
          <p:cNvSpPr>
            <a:spLocks noGrp="1"/>
          </p:cNvSpPr>
          <p:nvPr>
            <p:ph type="body" idx="1"/>
          </p:nvPr>
        </p:nvSpPr>
        <p:spPr>
          <a:xfrm>
            <a:off x="367588" y="1780769"/>
            <a:ext cx="11456821" cy="2400657"/>
          </a:xfrm>
        </p:spPr>
        <p:txBody>
          <a:bodyPr/>
          <a:lstStyle/>
          <a:p>
            <a:pPr marL="457200" indent="-457200">
              <a:lnSpc>
                <a:spcPct val="150000"/>
              </a:lnSpc>
              <a:buFont typeface="Arial" panose="020B0604020202020204" pitchFamily="34" charset="0"/>
              <a:buChar char="•"/>
            </a:pPr>
            <a:r>
              <a:rPr lang="en-US" dirty="0">
                <a:latin typeface="+mn-lt"/>
              </a:rPr>
              <a:t>Run-Time: Time taken by the algorithmic model to generate the seed set</a:t>
            </a:r>
          </a:p>
          <a:p>
            <a:pPr marL="457200" indent="-457200">
              <a:lnSpc>
                <a:spcPct val="150000"/>
              </a:lnSpc>
              <a:buFont typeface="Arial" panose="020B0604020202020204" pitchFamily="34" charset="0"/>
              <a:buChar char="•"/>
            </a:pPr>
            <a:r>
              <a:rPr lang="en-US" dirty="0">
                <a:latin typeface="+mn-lt"/>
              </a:rPr>
              <a:t>DNI(Distant Nodes Influence): The number of activated nodes by the seed set </a:t>
            </a:r>
          </a:p>
          <a:p>
            <a:endParaRPr lang="en-US" dirty="0"/>
          </a:p>
          <a:p>
            <a:pPr marL="0" indent="0">
              <a:buNone/>
            </a:pPr>
            <a:endParaRPr lang="en-IN" dirty="0"/>
          </a:p>
          <a:p>
            <a:endParaRPr lang="en-IN" dirty="0"/>
          </a:p>
        </p:txBody>
      </p:sp>
    </p:spTree>
    <p:extLst>
      <p:ext uri="{BB962C8B-B14F-4D97-AF65-F5344CB8AC3E}">
        <p14:creationId xmlns:p14="http://schemas.microsoft.com/office/powerpoint/2010/main" val="1352197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F75B-6AFB-2FE4-3C28-1B1E598D3A6D}"/>
              </a:ext>
            </a:extLst>
          </p:cNvPr>
          <p:cNvSpPr>
            <a:spLocks noGrp="1"/>
          </p:cNvSpPr>
          <p:nvPr>
            <p:ph type="title"/>
          </p:nvPr>
        </p:nvSpPr>
        <p:spPr>
          <a:xfrm>
            <a:off x="308188" y="444754"/>
            <a:ext cx="11575625" cy="615553"/>
          </a:xfrm>
        </p:spPr>
        <p:txBody>
          <a:bodyPr/>
          <a:lstStyle/>
          <a:p>
            <a:r>
              <a:rPr lang="en-IN" sz="4000" b="1" dirty="0">
                <a:latin typeface="+mn-lt"/>
              </a:rPr>
              <a:t>Results</a:t>
            </a:r>
          </a:p>
        </p:txBody>
      </p:sp>
      <p:pic>
        <p:nvPicPr>
          <p:cNvPr id="4" name="Picture 3">
            <a:extLst>
              <a:ext uri="{FF2B5EF4-FFF2-40B4-BE49-F238E27FC236}">
                <a16:creationId xmlns:a16="http://schemas.microsoft.com/office/drawing/2014/main" id="{B5F762F7-C8D7-C4B2-68E6-609EF93EFF63}"/>
              </a:ext>
            </a:extLst>
          </p:cNvPr>
          <p:cNvPicPr>
            <a:picLocks noChangeAspect="1"/>
          </p:cNvPicPr>
          <p:nvPr/>
        </p:nvPicPr>
        <p:blipFill rotWithShape="1">
          <a:blip r:embed="rId2">
            <a:extLst>
              <a:ext uri="{28A0092B-C50C-407E-A947-70E740481C1C}">
                <a14:useLocalDpi xmlns:a14="http://schemas.microsoft.com/office/drawing/2010/main" val="0"/>
              </a:ext>
            </a:extLst>
          </a:blip>
          <a:srcRect l="20765"/>
          <a:stretch/>
        </p:blipFill>
        <p:spPr>
          <a:xfrm>
            <a:off x="1959429" y="1780769"/>
            <a:ext cx="7156579" cy="2583045"/>
          </a:xfrm>
          <a:prstGeom prst="rect">
            <a:avLst/>
          </a:prstGeom>
        </p:spPr>
      </p:pic>
      <p:pic>
        <p:nvPicPr>
          <p:cNvPr id="5" name="Content Placeholder 7">
            <a:extLst>
              <a:ext uri="{FF2B5EF4-FFF2-40B4-BE49-F238E27FC236}">
                <a16:creationId xmlns:a16="http://schemas.microsoft.com/office/drawing/2014/main" id="{CE9F288B-D0F1-3DF7-4541-3124C28EDD64}"/>
              </a:ext>
            </a:extLst>
          </p:cNvPr>
          <p:cNvPicPr>
            <a:picLocks noChangeAspect="1"/>
          </p:cNvPicPr>
          <p:nvPr/>
        </p:nvPicPr>
        <p:blipFill rotWithShape="1">
          <a:blip r:embed="rId3">
            <a:extLst>
              <a:ext uri="{28A0092B-C50C-407E-A947-70E740481C1C}">
                <a14:useLocalDpi xmlns:a14="http://schemas.microsoft.com/office/drawing/2010/main" val="0"/>
              </a:ext>
            </a:extLst>
          </a:blip>
          <a:srcRect l="19973"/>
          <a:stretch/>
        </p:blipFill>
        <p:spPr>
          <a:xfrm>
            <a:off x="1959429" y="4265221"/>
            <a:ext cx="7496774" cy="2219555"/>
          </a:xfrm>
          <a:prstGeom prst="rect">
            <a:avLst/>
          </a:prstGeom>
        </p:spPr>
      </p:pic>
    </p:spTree>
    <p:extLst>
      <p:ext uri="{BB962C8B-B14F-4D97-AF65-F5344CB8AC3E}">
        <p14:creationId xmlns:p14="http://schemas.microsoft.com/office/powerpoint/2010/main" val="4229800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321D-886A-7ACA-E472-80478F9C1AF6}"/>
              </a:ext>
            </a:extLst>
          </p:cNvPr>
          <p:cNvSpPr>
            <a:spLocks noGrp="1"/>
          </p:cNvSpPr>
          <p:nvPr>
            <p:ph type="title"/>
          </p:nvPr>
        </p:nvSpPr>
        <p:spPr>
          <a:xfrm>
            <a:off x="308188" y="444754"/>
            <a:ext cx="11575625" cy="615553"/>
          </a:xfrm>
        </p:spPr>
        <p:txBody>
          <a:bodyPr/>
          <a:lstStyle/>
          <a:p>
            <a:r>
              <a:rPr lang="en-IN" sz="4000" b="1" dirty="0">
                <a:latin typeface="+mn-lt"/>
              </a:rPr>
              <a:t>Graphs</a:t>
            </a:r>
            <a:r>
              <a:rPr lang="en-IN" dirty="0"/>
              <a:t>:</a:t>
            </a:r>
          </a:p>
        </p:txBody>
      </p:sp>
      <p:pic>
        <p:nvPicPr>
          <p:cNvPr id="4" name="Picture 3">
            <a:extLst>
              <a:ext uri="{FF2B5EF4-FFF2-40B4-BE49-F238E27FC236}">
                <a16:creationId xmlns:a16="http://schemas.microsoft.com/office/drawing/2014/main" id="{6AD6D720-9732-A549-46A7-C396199A8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88" y="2408668"/>
            <a:ext cx="5659120" cy="4004578"/>
          </a:xfrm>
          <a:prstGeom prst="rect">
            <a:avLst/>
          </a:prstGeom>
        </p:spPr>
      </p:pic>
      <p:pic>
        <p:nvPicPr>
          <p:cNvPr id="5" name="Content Placeholder 6">
            <a:extLst>
              <a:ext uri="{FF2B5EF4-FFF2-40B4-BE49-F238E27FC236}">
                <a16:creationId xmlns:a16="http://schemas.microsoft.com/office/drawing/2014/main" id="{F6A372A6-DCC4-01EE-3B1E-4BEEBCF38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015" y="2361493"/>
            <a:ext cx="5659121" cy="4051753"/>
          </a:xfrm>
          <a:prstGeom prst="rect">
            <a:avLst/>
          </a:prstGeom>
        </p:spPr>
      </p:pic>
    </p:spTree>
    <p:extLst>
      <p:ext uri="{BB962C8B-B14F-4D97-AF65-F5344CB8AC3E}">
        <p14:creationId xmlns:p14="http://schemas.microsoft.com/office/powerpoint/2010/main" val="265395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A487-4050-C054-E98D-5D3D34F6DC29}"/>
              </a:ext>
            </a:extLst>
          </p:cNvPr>
          <p:cNvSpPr>
            <a:spLocks noGrp="1"/>
          </p:cNvSpPr>
          <p:nvPr>
            <p:ph type="title"/>
          </p:nvPr>
        </p:nvSpPr>
        <p:spPr>
          <a:xfrm>
            <a:off x="308188" y="444754"/>
            <a:ext cx="11575625" cy="615553"/>
          </a:xfrm>
        </p:spPr>
        <p:txBody>
          <a:bodyPr/>
          <a:lstStyle/>
          <a:p>
            <a:r>
              <a:rPr lang="en-US" sz="4000" b="1" dirty="0">
                <a:solidFill>
                  <a:schemeClr val="tx1"/>
                </a:solidFill>
                <a:latin typeface="+mn-lt"/>
              </a:rPr>
              <a:t>Conclusion and Future Scope</a:t>
            </a:r>
            <a:endParaRPr lang="en-IN" sz="4000" b="1" dirty="0">
              <a:solidFill>
                <a:schemeClr val="tx1"/>
              </a:solidFill>
              <a:latin typeface="+mn-lt"/>
            </a:endParaRPr>
          </a:p>
        </p:txBody>
      </p:sp>
      <p:sp>
        <p:nvSpPr>
          <p:cNvPr id="4" name="Content Placeholder 2">
            <a:extLst>
              <a:ext uri="{FF2B5EF4-FFF2-40B4-BE49-F238E27FC236}">
                <a16:creationId xmlns:a16="http://schemas.microsoft.com/office/drawing/2014/main" id="{64B83E70-ACE0-21FE-0295-72D2CBB3E8D7}"/>
              </a:ext>
            </a:extLst>
          </p:cNvPr>
          <p:cNvSpPr txBox="1">
            <a:spLocks/>
          </p:cNvSpPr>
          <p:nvPr/>
        </p:nvSpPr>
        <p:spPr>
          <a:xfrm>
            <a:off x="592015" y="2165554"/>
            <a:ext cx="10515600" cy="3662541"/>
          </a:xfrm>
          <a:prstGeom prst="rect">
            <a:avLst/>
          </a:prstGeom>
        </p:spPr>
        <p:txBody>
          <a:bodyPr wrap="square" lIns="0" tIns="0" rIns="0" bIns="0">
            <a:spAutoFit/>
          </a:bodyPr>
          <a:lstStyle>
            <a:lvl1pPr marL="0" eaLnBrk="1" hangingPunct="1">
              <a:defRPr sz="2600" b="0" i="0">
                <a:solidFill>
                  <a:schemeClr val="tx1"/>
                </a:solidFill>
                <a:latin typeface="Microsoft Sans Serif"/>
                <a:ea typeface="+mn-ea"/>
                <a:cs typeface="Microsoft Sans Serif"/>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pPr marL="457200" indent="-457200">
              <a:spcAft>
                <a:spcPts val="1200"/>
              </a:spcAft>
              <a:buFont typeface="Arial" panose="020B0604020202020204" pitchFamily="34" charset="0"/>
              <a:buChar char="•"/>
            </a:pPr>
            <a:r>
              <a:rPr lang="en-US" kern="0" dirty="0">
                <a:latin typeface="+mn-lt"/>
              </a:rPr>
              <a:t>In this work we demonstrated the CELF and CELF++ performed very well compared to greedy in terms of run-time. </a:t>
            </a:r>
          </a:p>
          <a:p>
            <a:pPr marL="457200" indent="-457200">
              <a:spcAft>
                <a:spcPts val="1200"/>
              </a:spcAft>
              <a:buFont typeface="Arial" panose="020B0604020202020204" pitchFamily="34" charset="0"/>
              <a:buChar char="•"/>
            </a:pPr>
            <a:r>
              <a:rPr lang="en-US" kern="0" dirty="0">
                <a:latin typeface="+mn-lt"/>
              </a:rPr>
              <a:t>CELF and CELF++ did not show much difference in the spread compared to Greedy</a:t>
            </a:r>
          </a:p>
          <a:p>
            <a:pPr marL="457200" indent="-457200">
              <a:spcAft>
                <a:spcPts val="1200"/>
              </a:spcAft>
              <a:buFont typeface="Arial" panose="020B0604020202020204" pitchFamily="34" charset="0"/>
              <a:buChar char="•"/>
            </a:pPr>
            <a:r>
              <a:rPr lang="en-US" kern="0" dirty="0">
                <a:latin typeface="+mn-lt"/>
              </a:rPr>
              <a:t>We have integrated CELF and CELF++ directly on the given social network</a:t>
            </a:r>
          </a:p>
          <a:p>
            <a:pPr marL="457200" indent="-457200">
              <a:spcAft>
                <a:spcPts val="1200"/>
              </a:spcAft>
              <a:buFont typeface="Arial" panose="020B0604020202020204" pitchFamily="34" charset="0"/>
              <a:buChar char="•"/>
            </a:pPr>
            <a:r>
              <a:rPr lang="en-US" kern="0" dirty="0">
                <a:latin typeface="+mn-lt"/>
              </a:rPr>
              <a:t>To get the better efficiency in terms of spread, we will integrate CELF and CELF++ with the graph embeddings generated by the deep learning model</a:t>
            </a:r>
            <a:br>
              <a:rPr lang="en-US" kern="0" dirty="0">
                <a:latin typeface="+mn-lt"/>
              </a:rPr>
            </a:br>
            <a:endParaRPr lang="en-IN" kern="0" dirty="0">
              <a:latin typeface="+mn-lt"/>
            </a:endParaRPr>
          </a:p>
        </p:txBody>
      </p:sp>
    </p:spTree>
    <p:extLst>
      <p:ext uri="{BB962C8B-B14F-4D97-AF65-F5344CB8AC3E}">
        <p14:creationId xmlns:p14="http://schemas.microsoft.com/office/powerpoint/2010/main" val="80149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4D30-01D9-F4A6-F20B-DAEC7D7EC4D2}"/>
              </a:ext>
            </a:extLst>
          </p:cNvPr>
          <p:cNvSpPr>
            <a:spLocks noGrp="1"/>
          </p:cNvSpPr>
          <p:nvPr>
            <p:ph type="title"/>
          </p:nvPr>
        </p:nvSpPr>
        <p:spPr>
          <a:xfrm>
            <a:off x="649941" y="454773"/>
            <a:ext cx="10515600" cy="738664"/>
          </a:xfrm>
        </p:spPr>
        <p:txBody>
          <a:bodyPr/>
          <a:lstStyle/>
          <a:p>
            <a:r>
              <a:rPr lang="en-US" sz="4800" dirty="0">
                <a:solidFill>
                  <a:schemeClr val="tx1"/>
                </a:solidFill>
                <a:latin typeface="+mn-lt"/>
              </a:rPr>
              <a:t>Literature Review</a:t>
            </a:r>
            <a:endParaRPr lang="en-IN" sz="4800" dirty="0">
              <a:solidFill>
                <a:schemeClr val="tx1"/>
              </a:solidFill>
              <a:latin typeface="+mn-lt"/>
            </a:endParaRPr>
          </a:p>
        </p:txBody>
      </p:sp>
      <p:sp>
        <p:nvSpPr>
          <p:cNvPr id="3" name="Content Placeholder 2">
            <a:extLst>
              <a:ext uri="{FF2B5EF4-FFF2-40B4-BE49-F238E27FC236}">
                <a16:creationId xmlns:a16="http://schemas.microsoft.com/office/drawing/2014/main" id="{4B40FEDF-4DAA-708C-E715-2EF67B6C1DF3}"/>
              </a:ext>
            </a:extLst>
          </p:cNvPr>
          <p:cNvSpPr>
            <a:spLocks noGrp="1"/>
          </p:cNvSpPr>
          <p:nvPr>
            <p:ph type="body" idx="1"/>
          </p:nvPr>
        </p:nvSpPr>
        <p:spPr>
          <a:xfrm>
            <a:off x="649941" y="1864617"/>
            <a:ext cx="11097738" cy="4339104"/>
          </a:xfrm>
        </p:spPr>
        <p:txBody>
          <a:bodyPr>
            <a:noAutofit/>
          </a:bodyPr>
          <a:lstStyle/>
          <a:p>
            <a:pPr marL="457200" indent="-457200">
              <a:lnSpc>
                <a:spcPct val="170000"/>
              </a:lnSpc>
              <a:buFont typeface="Arial" panose="020B0604020202020204" pitchFamily="34" charset="0"/>
              <a:buChar char="•"/>
            </a:pPr>
            <a:r>
              <a:rPr lang="en-GB" sz="1800" dirty="0">
                <a:latin typeface="+mn-lt"/>
              </a:rPr>
              <a:t>Monotonicity:   Monotonicity in influence maximization refers to the property that adding a node to the seed set can only increase the spread of influence in a non-decreasing manner.</a:t>
            </a:r>
            <a:br>
              <a:rPr lang="en-GB" sz="1800" dirty="0">
                <a:latin typeface="+mn-lt"/>
              </a:rPr>
            </a:br>
            <a:r>
              <a:rPr lang="en-GB" sz="1800" dirty="0">
                <a:latin typeface="+mn-lt"/>
              </a:rPr>
              <a:t>Submodularity:   Submodularity characterizes the diminishing returns property, indicating that the marginal gain of adding a node to a larger seed set decreases as the seed set size increases in influence maximization algorithms.</a:t>
            </a:r>
            <a:endParaRPr lang="en-US" sz="1800" dirty="0">
              <a:latin typeface="+mn-lt"/>
            </a:endParaRPr>
          </a:p>
          <a:p>
            <a:pPr marL="457200" indent="-457200">
              <a:lnSpc>
                <a:spcPct val="170000"/>
              </a:lnSpc>
              <a:buFont typeface="Arial" panose="020B0604020202020204" pitchFamily="34" charset="0"/>
              <a:buChar char="•"/>
            </a:pPr>
            <a:r>
              <a:rPr lang="en-US" sz="1800" dirty="0">
                <a:latin typeface="+mn-lt"/>
              </a:rPr>
              <a:t>Influence Maximization 	: The process of selecting a set of k seed users that will optimally diffuse information through a network.</a:t>
            </a:r>
          </a:p>
          <a:p>
            <a:pPr marL="457200" indent="-457200">
              <a:lnSpc>
                <a:spcPct val="170000"/>
              </a:lnSpc>
              <a:buFont typeface="Arial" panose="020B0604020202020204" pitchFamily="34" charset="0"/>
              <a:buChar char="•"/>
            </a:pPr>
            <a:r>
              <a:rPr lang="en-US" sz="1800" dirty="0">
                <a:latin typeface="+mn-lt"/>
              </a:rPr>
              <a:t>Seed users 	: A set of initial users who are used to start the diffusion of information through a network.</a:t>
            </a:r>
          </a:p>
        </p:txBody>
      </p:sp>
    </p:spTree>
    <p:extLst>
      <p:ext uri="{BB962C8B-B14F-4D97-AF65-F5344CB8AC3E}">
        <p14:creationId xmlns:p14="http://schemas.microsoft.com/office/powerpoint/2010/main" val="1209635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94D029-9EC9-6756-644A-9AB42BB1ACB2}"/>
              </a:ext>
            </a:extLst>
          </p:cNvPr>
          <p:cNvSpPr>
            <a:spLocks noGrp="1"/>
          </p:cNvSpPr>
          <p:nvPr>
            <p:ph type="body" idx="1"/>
          </p:nvPr>
        </p:nvSpPr>
        <p:spPr>
          <a:xfrm>
            <a:off x="308188" y="1800109"/>
            <a:ext cx="10758397" cy="2283702"/>
          </a:xfrm>
        </p:spPr>
        <p:txBody>
          <a:bodyPr/>
          <a:lstStyle/>
          <a:p>
            <a:pPr marL="457200" indent="-457200">
              <a:lnSpc>
                <a:spcPct val="170000"/>
              </a:lnSpc>
              <a:buFont typeface="Arial" panose="020B0604020202020204" pitchFamily="34" charset="0"/>
              <a:buChar char="•"/>
            </a:pPr>
            <a:r>
              <a:rPr lang="en-US" sz="1800" dirty="0">
                <a:latin typeface="+mn-lt"/>
              </a:rPr>
              <a:t>Homophily :     The tendency of individuals to associate with others who are similar to them.</a:t>
            </a:r>
          </a:p>
          <a:p>
            <a:pPr marL="457200" indent="-457200">
              <a:lnSpc>
                <a:spcPct val="170000"/>
              </a:lnSpc>
              <a:buFont typeface="Arial" panose="020B0604020202020204" pitchFamily="34" charset="0"/>
              <a:buChar char="•"/>
            </a:pPr>
            <a:r>
              <a:rPr lang="en-US" sz="1800" dirty="0">
                <a:latin typeface="+mn-lt"/>
              </a:rPr>
              <a:t>Structural homophily	: The tendency that a node connects to other similar node in the network.</a:t>
            </a:r>
          </a:p>
          <a:p>
            <a:pPr marL="457200" indent="-457200">
              <a:lnSpc>
                <a:spcPct val="170000"/>
              </a:lnSpc>
              <a:buFont typeface="Arial" panose="020B0604020202020204" pitchFamily="34" charset="0"/>
              <a:buChar char="•"/>
            </a:pPr>
            <a:r>
              <a:rPr lang="en-US" sz="1800" dirty="0">
                <a:latin typeface="+mn-lt"/>
              </a:rPr>
              <a:t>Influence diffusion homophily: The tendency that a node can influence other similar node.</a:t>
            </a:r>
          </a:p>
          <a:p>
            <a:pPr marL="457200" indent="-457200">
              <a:lnSpc>
                <a:spcPct val="170000"/>
              </a:lnSpc>
              <a:buFont typeface="Arial" panose="020B0604020202020204" pitchFamily="34" charset="0"/>
              <a:buChar char="•"/>
            </a:pPr>
            <a:r>
              <a:rPr lang="en-US" sz="1800" dirty="0">
                <a:latin typeface="+mn-lt"/>
              </a:rPr>
              <a:t>Balance 	: When categorical ratio between the nodes in the network is preserved in the active set.</a:t>
            </a:r>
          </a:p>
          <a:p>
            <a:endParaRPr lang="en-IN" dirty="0"/>
          </a:p>
        </p:txBody>
      </p:sp>
    </p:spTree>
    <p:extLst>
      <p:ext uri="{BB962C8B-B14F-4D97-AF65-F5344CB8AC3E}">
        <p14:creationId xmlns:p14="http://schemas.microsoft.com/office/powerpoint/2010/main" val="345544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DAD5-923A-5D29-BD0D-D86261477062}"/>
              </a:ext>
            </a:extLst>
          </p:cNvPr>
          <p:cNvSpPr>
            <a:spLocks noGrp="1"/>
          </p:cNvSpPr>
          <p:nvPr>
            <p:ph type="title"/>
          </p:nvPr>
        </p:nvSpPr>
        <p:spPr>
          <a:xfrm>
            <a:off x="753979" y="479992"/>
            <a:ext cx="10972800" cy="1143000"/>
          </a:xfrm>
        </p:spPr>
        <p:txBody>
          <a:bodyPr>
            <a:normAutofit/>
          </a:bodyPr>
          <a:lstStyle/>
          <a:p>
            <a:r>
              <a:rPr lang="en-IN" sz="4400" dirty="0">
                <a:solidFill>
                  <a:schemeClr val="tx1"/>
                </a:solidFill>
                <a:latin typeface="+mn-lt"/>
              </a:rPr>
              <a:t>Submodularity:</a:t>
            </a:r>
          </a:p>
        </p:txBody>
      </p:sp>
      <p:sp>
        <p:nvSpPr>
          <p:cNvPr id="4" name="object 7">
            <a:extLst>
              <a:ext uri="{FF2B5EF4-FFF2-40B4-BE49-F238E27FC236}">
                <a16:creationId xmlns:a16="http://schemas.microsoft.com/office/drawing/2014/main" id="{8C558821-5960-76EF-76E4-04F1DC231E7D}"/>
              </a:ext>
            </a:extLst>
          </p:cNvPr>
          <p:cNvSpPr txBox="1">
            <a:spLocks noGrp="1"/>
          </p:cNvSpPr>
          <p:nvPr>
            <p:ph type="body" idx="1"/>
          </p:nvPr>
        </p:nvSpPr>
        <p:spPr>
          <a:xfrm>
            <a:off x="982579" y="2467650"/>
            <a:ext cx="10515600" cy="3501664"/>
          </a:xfrm>
          <a:prstGeom prst="rect">
            <a:avLst/>
          </a:prstGeom>
        </p:spPr>
        <p:txBody>
          <a:bodyPr vert="horz" wrap="square" lIns="0" tIns="113030" rIns="0" bIns="0" rtlCol="0">
            <a:spAutoFit/>
          </a:bodyPr>
          <a:lstStyle/>
          <a:p>
            <a:pPr marL="12700" algn="just">
              <a:lnSpc>
                <a:spcPct val="100000"/>
              </a:lnSpc>
              <a:spcBef>
                <a:spcPts val="890"/>
              </a:spcBef>
              <a:buClr>
                <a:srgbClr val="F0AD00"/>
              </a:buClr>
              <a:buSzPct val="81250"/>
              <a:tabLst>
                <a:tab pos="332740" algn="l"/>
              </a:tabLst>
            </a:pPr>
            <a:r>
              <a:rPr sz="3200" dirty="0">
                <a:latin typeface="Calibri"/>
                <a:cs typeface="Calibri"/>
              </a:rPr>
              <a:t>Claim</a:t>
            </a:r>
            <a:r>
              <a:rPr sz="3200" spc="-5" dirty="0">
                <a:latin typeface="Calibri"/>
                <a:cs typeface="Calibri"/>
              </a:rPr>
              <a:t> holds</a:t>
            </a:r>
            <a:r>
              <a:rPr sz="3200" dirty="0">
                <a:latin typeface="Calibri"/>
                <a:cs typeface="Calibri"/>
              </a:rPr>
              <a:t> </a:t>
            </a:r>
            <a:r>
              <a:rPr sz="3200" spc="-20" dirty="0">
                <a:latin typeface="Calibri"/>
                <a:cs typeface="Calibri"/>
              </a:rPr>
              <a:t>for</a:t>
            </a:r>
            <a:r>
              <a:rPr sz="3200" spc="5" dirty="0">
                <a:latin typeface="Calibri"/>
                <a:cs typeface="Calibri"/>
              </a:rPr>
              <a:t> </a:t>
            </a:r>
            <a:r>
              <a:rPr sz="3200" spc="-5" dirty="0">
                <a:latin typeface="Calibri"/>
                <a:cs typeface="Calibri"/>
              </a:rPr>
              <a:t>functions</a:t>
            </a:r>
            <a:r>
              <a:rPr sz="3200" dirty="0">
                <a:latin typeface="Calibri"/>
                <a:cs typeface="Calibri"/>
              </a:rPr>
              <a:t> </a:t>
            </a:r>
            <a:r>
              <a:rPr sz="3200" i="1" dirty="0">
                <a:latin typeface="Calibri"/>
                <a:cs typeface="Calibri"/>
              </a:rPr>
              <a:t>f(·)</a:t>
            </a:r>
            <a:r>
              <a:rPr sz="3200" i="1" spc="15" dirty="0">
                <a:latin typeface="Calibri"/>
                <a:cs typeface="Calibri"/>
              </a:rPr>
              <a:t> </a:t>
            </a:r>
            <a:r>
              <a:rPr sz="3200" spc="-5" dirty="0">
                <a:latin typeface="Calibri"/>
                <a:cs typeface="Calibri"/>
              </a:rPr>
              <a:t>with </a:t>
            </a:r>
            <a:r>
              <a:rPr sz="3200" dirty="0">
                <a:latin typeface="Calibri"/>
                <a:cs typeface="Calibri"/>
              </a:rPr>
              <a:t>2 </a:t>
            </a:r>
            <a:r>
              <a:rPr sz="3200" spc="-10" dirty="0">
                <a:latin typeface="Calibri"/>
                <a:cs typeface="Calibri"/>
              </a:rPr>
              <a:t>properties:</a:t>
            </a:r>
            <a:endParaRPr sz="3200" dirty="0">
              <a:latin typeface="Calibri"/>
              <a:cs typeface="Calibri"/>
            </a:endParaRPr>
          </a:p>
          <a:p>
            <a:pPr marL="807720" lvl="1" indent="-457200" algn="just">
              <a:lnSpc>
                <a:spcPts val="3329"/>
              </a:lnSpc>
              <a:spcBef>
                <a:spcPts val="695"/>
              </a:spcBef>
              <a:buClr>
                <a:srgbClr val="60B5CC"/>
              </a:buClr>
              <a:buFont typeface="Arial" panose="020B0604020202020204" pitchFamily="34" charset="0"/>
              <a:buChar char="•"/>
              <a:tabLst>
                <a:tab pos="625475" algn="l"/>
              </a:tabLst>
            </a:pPr>
            <a:r>
              <a:rPr sz="2800" i="1" dirty="0">
                <a:solidFill>
                  <a:schemeClr val="tx1"/>
                </a:solidFill>
                <a:latin typeface="Calibri"/>
                <a:cs typeface="Calibri"/>
              </a:rPr>
              <a:t>f </a:t>
            </a:r>
            <a:r>
              <a:rPr sz="2800" spc="-5" dirty="0">
                <a:solidFill>
                  <a:schemeClr val="tx1"/>
                </a:solidFill>
                <a:latin typeface="Calibri"/>
                <a:cs typeface="Calibri"/>
              </a:rPr>
              <a:t>is </a:t>
            </a:r>
            <a:r>
              <a:rPr sz="2800" spc="-10" dirty="0">
                <a:solidFill>
                  <a:schemeClr val="tx1"/>
                </a:solidFill>
                <a:latin typeface="Calibri"/>
                <a:cs typeface="Calibri"/>
              </a:rPr>
              <a:t>monotone:</a:t>
            </a:r>
            <a:r>
              <a:rPr sz="2800" spc="5" dirty="0">
                <a:solidFill>
                  <a:schemeClr val="tx1"/>
                </a:solidFill>
                <a:latin typeface="Calibri"/>
                <a:cs typeface="Calibri"/>
              </a:rPr>
              <a:t> </a:t>
            </a:r>
            <a:r>
              <a:rPr lang="en-IN" sz="2800" spc="5" dirty="0">
                <a:solidFill>
                  <a:schemeClr val="tx1"/>
                </a:solidFill>
                <a:latin typeface="Calibri"/>
                <a:cs typeface="Calibri"/>
              </a:rPr>
              <a:t>I</a:t>
            </a:r>
            <a:r>
              <a:rPr sz="2800" dirty="0">
                <a:latin typeface="Calibri"/>
                <a:cs typeface="Calibri"/>
              </a:rPr>
              <a:t>f </a:t>
            </a:r>
            <a:r>
              <a:rPr sz="2800" i="1" dirty="0">
                <a:latin typeface="Calibri"/>
                <a:cs typeface="Calibri"/>
              </a:rPr>
              <a:t>S</a:t>
            </a:r>
            <a:r>
              <a:rPr sz="2800" i="1" spc="15" dirty="0">
                <a:latin typeface="Calibri"/>
                <a:cs typeface="Calibri"/>
              </a:rPr>
              <a:t> </a:t>
            </a:r>
            <a:r>
              <a:rPr sz="2900" spc="-75" dirty="0">
                <a:latin typeface="Symbol"/>
                <a:cs typeface="Symbol"/>
              </a:rPr>
              <a:t></a:t>
            </a:r>
            <a:r>
              <a:rPr sz="2900" spc="-100" dirty="0">
                <a:latin typeface="Times New Roman"/>
                <a:cs typeface="Times New Roman"/>
              </a:rPr>
              <a:t> </a:t>
            </a:r>
            <a:r>
              <a:rPr sz="2800" i="1" dirty="0">
                <a:latin typeface="Calibri"/>
                <a:cs typeface="Calibri"/>
              </a:rPr>
              <a:t>T</a:t>
            </a:r>
            <a:r>
              <a:rPr sz="2800" i="1" spc="5" dirty="0">
                <a:latin typeface="Calibri"/>
                <a:cs typeface="Calibri"/>
              </a:rPr>
              <a:t> </a:t>
            </a:r>
            <a:r>
              <a:rPr sz="2800" spc="-5" dirty="0">
                <a:latin typeface="Calibri"/>
                <a:cs typeface="Calibri"/>
              </a:rPr>
              <a:t>t</a:t>
            </a:r>
            <a:r>
              <a:rPr sz="2800" spc="5" dirty="0">
                <a:latin typeface="Calibri"/>
                <a:cs typeface="Calibri"/>
              </a:rPr>
              <a:t>h</a:t>
            </a:r>
            <a:r>
              <a:rPr sz="2800" spc="-5" dirty="0">
                <a:latin typeface="Calibri"/>
                <a:cs typeface="Calibri"/>
              </a:rPr>
              <a:t>e</a:t>
            </a:r>
            <a:r>
              <a:rPr sz="2800" dirty="0">
                <a:latin typeface="Calibri"/>
                <a:cs typeface="Calibri"/>
              </a:rPr>
              <a:t>n</a:t>
            </a:r>
            <a:r>
              <a:rPr sz="2800" spc="5" dirty="0">
                <a:latin typeface="Calibri"/>
                <a:cs typeface="Calibri"/>
              </a:rPr>
              <a:t> </a:t>
            </a:r>
            <a:r>
              <a:rPr sz="2800" i="1" dirty="0">
                <a:latin typeface="Calibri"/>
                <a:cs typeface="Calibri"/>
              </a:rPr>
              <a:t>f</a:t>
            </a:r>
            <a:r>
              <a:rPr sz="2800" dirty="0">
                <a:latin typeface="Calibri"/>
                <a:cs typeface="Calibri"/>
              </a:rPr>
              <a:t>(S) </a:t>
            </a:r>
            <a:r>
              <a:rPr sz="4125" spc="37" baseline="1010" dirty="0">
                <a:latin typeface="Symbol"/>
                <a:cs typeface="Symbol"/>
              </a:rPr>
              <a:t></a:t>
            </a:r>
            <a:r>
              <a:rPr sz="4125" spc="-75" baseline="1010" dirty="0">
                <a:latin typeface="Times New Roman"/>
                <a:cs typeface="Times New Roman"/>
              </a:rPr>
              <a:t> </a:t>
            </a:r>
            <a:r>
              <a:rPr sz="2800" i="1" dirty="0">
                <a:latin typeface="Calibri"/>
                <a:cs typeface="Calibri"/>
              </a:rPr>
              <a:t>f</a:t>
            </a:r>
            <a:r>
              <a:rPr sz="2800" dirty="0">
                <a:latin typeface="Calibri"/>
                <a:cs typeface="Calibri"/>
              </a:rPr>
              <a:t>(T)</a:t>
            </a:r>
            <a:r>
              <a:rPr sz="2800" spc="5" dirty="0">
                <a:latin typeface="Calibri"/>
                <a:cs typeface="Calibri"/>
              </a:rPr>
              <a:t> </a:t>
            </a:r>
            <a:r>
              <a:rPr sz="2800" spc="-5" dirty="0">
                <a:latin typeface="Calibri"/>
                <a:cs typeface="Calibri"/>
              </a:rPr>
              <a:t>a</a:t>
            </a:r>
            <a:r>
              <a:rPr sz="2800" dirty="0">
                <a:latin typeface="Calibri"/>
                <a:cs typeface="Calibri"/>
              </a:rPr>
              <a:t>nd</a:t>
            </a:r>
            <a:r>
              <a:rPr sz="2800" spc="5" dirty="0">
                <a:latin typeface="Calibri"/>
                <a:cs typeface="Calibri"/>
              </a:rPr>
              <a:t> </a:t>
            </a:r>
            <a:r>
              <a:rPr sz="2800" i="1" dirty="0">
                <a:latin typeface="Calibri"/>
                <a:cs typeface="Calibri"/>
              </a:rPr>
              <a:t>f</a:t>
            </a:r>
            <a:r>
              <a:rPr sz="2800" i="1" spc="-5" dirty="0">
                <a:latin typeface="Calibri"/>
                <a:cs typeface="Calibri"/>
              </a:rPr>
              <a:t>(</a:t>
            </a:r>
            <a:r>
              <a:rPr sz="2800" i="1" dirty="0">
                <a:latin typeface="Calibri"/>
                <a:cs typeface="Calibri"/>
              </a:rPr>
              <a:t>{})</a:t>
            </a:r>
            <a:r>
              <a:rPr sz="2800" i="1" spc="5" dirty="0">
                <a:latin typeface="Calibri"/>
                <a:cs typeface="Calibri"/>
              </a:rPr>
              <a:t>=</a:t>
            </a:r>
            <a:r>
              <a:rPr sz="2800" dirty="0">
                <a:latin typeface="Calibri"/>
                <a:cs typeface="Calibri"/>
              </a:rPr>
              <a:t>0</a:t>
            </a:r>
          </a:p>
          <a:p>
            <a:pPr marL="808355" marR="287020" lvl="1" indent="-457200" algn="just">
              <a:lnSpc>
                <a:spcPct val="101200"/>
              </a:lnSpc>
              <a:spcBef>
                <a:spcPts val="580"/>
              </a:spcBef>
              <a:buClr>
                <a:srgbClr val="60B5CC"/>
              </a:buClr>
              <a:buFont typeface="Arial" panose="020B0604020202020204" pitchFamily="34" charset="0"/>
              <a:buChar char="•"/>
              <a:tabLst>
                <a:tab pos="625475" algn="l"/>
              </a:tabLst>
            </a:pPr>
            <a:r>
              <a:rPr sz="2800" i="1" dirty="0">
                <a:solidFill>
                  <a:schemeClr val="tx1"/>
                </a:solidFill>
                <a:latin typeface="Calibri"/>
                <a:cs typeface="Calibri"/>
              </a:rPr>
              <a:t>f </a:t>
            </a:r>
            <a:r>
              <a:rPr sz="2800" spc="-5" dirty="0">
                <a:solidFill>
                  <a:schemeClr val="tx1"/>
                </a:solidFill>
                <a:latin typeface="Calibri"/>
                <a:cs typeface="Calibri"/>
              </a:rPr>
              <a:t>is submodular: </a:t>
            </a:r>
            <a:r>
              <a:rPr sz="2200" spc="-15" dirty="0">
                <a:solidFill>
                  <a:schemeClr val="tx1"/>
                </a:solidFill>
                <a:latin typeface="Calibri"/>
                <a:cs typeface="Calibri"/>
              </a:rPr>
              <a:t>(activating </a:t>
            </a:r>
            <a:r>
              <a:rPr sz="2200" spc="-5" dirty="0">
                <a:solidFill>
                  <a:schemeClr val="tx1"/>
                </a:solidFill>
                <a:latin typeface="Calibri"/>
                <a:cs typeface="Calibri"/>
              </a:rPr>
              <a:t>each additional node </a:t>
            </a:r>
            <a:r>
              <a:rPr sz="2200" spc="-10" dirty="0">
                <a:solidFill>
                  <a:schemeClr val="tx1"/>
                </a:solidFill>
                <a:latin typeface="Calibri"/>
                <a:cs typeface="Calibri"/>
              </a:rPr>
              <a:t>helps </a:t>
            </a:r>
            <a:r>
              <a:rPr sz="2200" spc="-5" dirty="0">
                <a:solidFill>
                  <a:schemeClr val="tx1"/>
                </a:solidFill>
                <a:latin typeface="Calibri"/>
                <a:cs typeface="Calibri"/>
              </a:rPr>
              <a:t>less) </a:t>
            </a:r>
            <a:r>
              <a:rPr sz="2200" spc="-484" dirty="0">
                <a:solidFill>
                  <a:schemeClr val="tx1"/>
                </a:solidFill>
                <a:latin typeface="Calibri"/>
                <a:cs typeface="Calibri"/>
              </a:rPr>
              <a:t> </a:t>
            </a:r>
            <a:r>
              <a:rPr sz="2800" spc="-5" dirty="0">
                <a:solidFill>
                  <a:schemeClr val="tx1"/>
                </a:solidFill>
                <a:latin typeface="Calibri"/>
                <a:cs typeface="Calibri"/>
              </a:rPr>
              <a:t>adding an </a:t>
            </a:r>
            <a:r>
              <a:rPr sz="2800" spc="-10" dirty="0">
                <a:solidFill>
                  <a:schemeClr val="tx1"/>
                </a:solidFill>
                <a:latin typeface="Calibri"/>
                <a:cs typeface="Calibri"/>
              </a:rPr>
              <a:t>element </a:t>
            </a:r>
            <a:r>
              <a:rPr sz="2800" spc="-15" dirty="0">
                <a:solidFill>
                  <a:schemeClr val="tx1"/>
                </a:solidFill>
                <a:latin typeface="Calibri"/>
                <a:cs typeface="Calibri"/>
              </a:rPr>
              <a:t>to </a:t>
            </a:r>
            <a:r>
              <a:rPr sz="2800" dirty="0">
                <a:solidFill>
                  <a:schemeClr val="tx1"/>
                </a:solidFill>
                <a:latin typeface="Calibri"/>
                <a:cs typeface="Calibri"/>
              </a:rPr>
              <a:t>a </a:t>
            </a:r>
            <a:r>
              <a:rPr sz="2800" spc="-10" dirty="0">
                <a:solidFill>
                  <a:schemeClr val="tx1"/>
                </a:solidFill>
                <a:latin typeface="Calibri"/>
                <a:cs typeface="Calibri"/>
              </a:rPr>
              <a:t>set </a:t>
            </a:r>
            <a:r>
              <a:rPr sz="2800" spc="-15" dirty="0">
                <a:solidFill>
                  <a:schemeClr val="tx1"/>
                </a:solidFill>
                <a:latin typeface="Calibri"/>
                <a:cs typeface="Calibri"/>
              </a:rPr>
              <a:t>gives </a:t>
            </a:r>
            <a:r>
              <a:rPr sz="2800" spc="-5" dirty="0">
                <a:solidFill>
                  <a:schemeClr val="tx1"/>
                </a:solidFill>
                <a:latin typeface="Calibri"/>
                <a:cs typeface="Calibri"/>
              </a:rPr>
              <a:t>less </a:t>
            </a:r>
            <a:r>
              <a:rPr sz="2800" spc="-15" dirty="0">
                <a:solidFill>
                  <a:schemeClr val="tx1"/>
                </a:solidFill>
                <a:latin typeface="Calibri"/>
                <a:cs typeface="Calibri"/>
              </a:rPr>
              <a:t>improvement </a:t>
            </a:r>
            <a:r>
              <a:rPr sz="2800" spc="-620" dirty="0">
                <a:solidFill>
                  <a:schemeClr val="tx1"/>
                </a:solidFill>
                <a:latin typeface="Calibri"/>
                <a:cs typeface="Calibri"/>
              </a:rPr>
              <a:t> </a:t>
            </a:r>
            <a:r>
              <a:rPr sz="2800" spc="-5" dirty="0">
                <a:solidFill>
                  <a:schemeClr val="tx1"/>
                </a:solidFill>
                <a:latin typeface="Calibri"/>
                <a:cs typeface="Calibri"/>
              </a:rPr>
              <a:t>than</a:t>
            </a:r>
            <a:r>
              <a:rPr sz="2800" dirty="0">
                <a:solidFill>
                  <a:schemeClr val="tx1"/>
                </a:solidFill>
                <a:latin typeface="Calibri"/>
                <a:cs typeface="Calibri"/>
              </a:rPr>
              <a:t> </a:t>
            </a:r>
            <a:r>
              <a:rPr sz="2800" spc="-5" dirty="0">
                <a:solidFill>
                  <a:schemeClr val="tx1"/>
                </a:solidFill>
                <a:latin typeface="Calibri"/>
                <a:cs typeface="Calibri"/>
              </a:rPr>
              <a:t>adding it</a:t>
            </a:r>
            <a:r>
              <a:rPr sz="2800" dirty="0">
                <a:solidFill>
                  <a:schemeClr val="tx1"/>
                </a:solidFill>
                <a:latin typeface="Calibri"/>
                <a:cs typeface="Calibri"/>
              </a:rPr>
              <a:t> </a:t>
            </a:r>
            <a:r>
              <a:rPr sz="2800" spc="-15" dirty="0">
                <a:solidFill>
                  <a:schemeClr val="tx1"/>
                </a:solidFill>
                <a:latin typeface="Calibri"/>
                <a:cs typeface="Calibri"/>
              </a:rPr>
              <a:t>to</a:t>
            </a:r>
            <a:r>
              <a:rPr sz="2800" spc="-5" dirty="0">
                <a:solidFill>
                  <a:schemeClr val="tx1"/>
                </a:solidFill>
                <a:latin typeface="Calibri"/>
                <a:cs typeface="Calibri"/>
              </a:rPr>
              <a:t> one of</a:t>
            </a:r>
            <a:r>
              <a:rPr sz="2800" dirty="0">
                <a:solidFill>
                  <a:schemeClr val="tx1"/>
                </a:solidFill>
                <a:latin typeface="Calibri"/>
                <a:cs typeface="Calibri"/>
              </a:rPr>
              <a:t> </a:t>
            </a:r>
            <a:r>
              <a:rPr sz="2800" spc="-5" dirty="0">
                <a:solidFill>
                  <a:schemeClr val="tx1"/>
                </a:solidFill>
                <a:latin typeface="Calibri"/>
                <a:cs typeface="Calibri"/>
              </a:rPr>
              <a:t>its</a:t>
            </a:r>
            <a:r>
              <a:rPr sz="2800" spc="5" dirty="0">
                <a:solidFill>
                  <a:schemeClr val="tx1"/>
                </a:solidFill>
                <a:latin typeface="Calibri"/>
                <a:cs typeface="Calibri"/>
              </a:rPr>
              <a:t> </a:t>
            </a:r>
            <a:r>
              <a:rPr sz="2800" spc="-5" dirty="0">
                <a:solidFill>
                  <a:schemeClr val="tx1"/>
                </a:solidFill>
                <a:latin typeface="Calibri"/>
                <a:cs typeface="Calibri"/>
              </a:rPr>
              <a:t>subsets:</a:t>
            </a:r>
            <a:r>
              <a:rPr sz="2800" dirty="0">
                <a:solidFill>
                  <a:schemeClr val="tx1"/>
                </a:solidFill>
                <a:latin typeface="Calibri"/>
                <a:cs typeface="Calibri"/>
              </a:rPr>
              <a:t> </a:t>
            </a:r>
            <a:r>
              <a:rPr sz="2800" dirty="0">
                <a:solidFill>
                  <a:schemeClr val="tx1"/>
                </a:solidFill>
                <a:latin typeface="Symbol"/>
                <a:cs typeface="Symbol"/>
              </a:rPr>
              <a:t></a:t>
            </a:r>
            <a:r>
              <a:rPr sz="2800" i="1" dirty="0">
                <a:solidFill>
                  <a:schemeClr val="tx1"/>
                </a:solidFill>
                <a:latin typeface="Calibri"/>
                <a:cs typeface="Calibri"/>
              </a:rPr>
              <a:t>S </a:t>
            </a:r>
            <a:r>
              <a:rPr sz="4125" spc="52" baseline="1010" dirty="0">
                <a:solidFill>
                  <a:schemeClr val="tx1"/>
                </a:solidFill>
                <a:latin typeface="Symbol"/>
                <a:cs typeface="Symbol"/>
              </a:rPr>
              <a:t></a:t>
            </a:r>
            <a:r>
              <a:rPr sz="4125" spc="15" baseline="1010" dirty="0">
                <a:solidFill>
                  <a:schemeClr val="tx1"/>
                </a:solidFill>
                <a:latin typeface="Times New Roman"/>
                <a:cs typeface="Times New Roman"/>
              </a:rPr>
              <a:t> </a:t>
            </a:r>
            <a:r>
              <a:rPr sz="2800" i="1" dirty="0">
                <a:solidFill>
                  <a:schemeClr val="tx1"/>
                </a:solidFill>
                <a:latin typeface="Times New Roman"/>
                <a:cs typeface="Times New Roman"/>
              </a:rPr>
              <a:t>T</a:t>
            </a:r>
            <a:endParaRPr lang="en-IN" sz="2800" i="1" dirty="0">
              <a:solidFill>
                <a:schemeClr val="tx1"/>
              </a:solidFill>
              <a:latin typeface="Times New Roman"/>
              <a:cs typeface="Times New Roman"/>
            </a:endParaRPr>
          </a:p>
          <a:p>
            <a:pPr marL="625475" marR="287020" lvl="1" indent="-274320" algn="just">
              <a:lnSpc>
                <a:spcPct val="101200"/>
              </a:lnSpc>
              <a:spcBef>
                <a:spcPts val="580"/>
              </a:spcBef>
              <a:buClr>
                <a:srgbClr val="60B5CC"/>
              </a:buClr>
              <a:buFont typeface="Wingdings"/>
              <a:buChar char=""/>
              <a:tabLst>
                <a:tab pos="625475" algn="l"/>
              </a:tabLst>
            </a:pPr>
            <a:endParaRPr lang="en-IN" sz="2800" i="1" dirty="0">
              <a:solidFill>
                <a:schemeClr val="tx1"/>
              </a:solidFill>
              <a:latin typeface="Times New Roman"/>
              <a:cs typeface="Times New Roman"/>
            </a:endParaRPr>
          </a:p>
          <a:p>
            <a:pPr marL="625475" marR="287020" lvl="1" indent="-274320" algn="just">
              <a:lnSpc>
                <a:spcPct val="101200"/>
              </a:lnSpc>
              <a:spcBef>
                <a:spcPts val="580"/>
              </a:spcBef>
              <a:buClr>
                <a:srgbClr val="60B5CC"/>
              </a:buClr>
              <a:buFont typeface="Wingdings"/>
              <a:buChar char=""/>
              <a:tabLst>
                <a:tab pos="625475" algn="l"/>
              </a:tabLst>
            </a:pPr>
            <a:endParaRPr sz="2800" dirty="0">
              <a:solidFill>
                <a:schemeClr val="tx1"/>
              </a:solidFill>
              <a:latin typeface="Times New Roman"/>
              <a:cs typeface="Times New Roman"/>
            </a:endParaRPr>
          </a:p>
        </p:txBody>
      </p:sp>
      <p:sp>
        <p:nvSpPr>
          <p:cNvPr id="5" name="object 10">
            <a:extLst>
              <a:ext uri="{FF2B5EF4-FFF2-40B4-BE49-F238E27FC236}">
                <a16:creationId xmlns:a16="http://schemas.microsoft.com/office/drawing/2014/main" id="{86D7974B-C9EB-2AF8-7F06-F910D5520D44}"/>
              </a:ext>
            </a:extLst>
          </p:cNvPr>
          <p:cNvSpPr txBox="1"/>
          <p:nvPr/>
        </p:nvSpPr>
        <p:spPr>
          <a:xfrm>
            <a:off x="1690288" y="5358798"/>
            <a:ext cx="3369310" cy="973455"/>
          </a:xfrm>
          <a:prstGeom prst="rect">
            <a:avLst/>
          </a:prstGeom>
        </p:spPr>
        <p:txBody>
          <a:bodyPr vert="horz" wrap="square" lIns="0" tIns="25400" rIns="0" bIns="0" rtlCol="0">
            <a:spAutoFit/>
          </a:bodyPr>
          <a:lstStyle/>
          <a:p>
            <a:pPr marL="305435">
              <a:lnSpc>
                <a:spcPct val="100000"/>
              </a:lnSpc>
              <a:spcBef>
                <a:spcPts val="200"/>
              </a:spcBef>
            </a:pPr>
            <a:r>
              <a:rPr sz="3600" i="1" spc="-5" dirty="0">
                <a:latin typeface="Calibri"/>
                <a:cs typeface="Calibri"/>
              </a:rPr>
              <a:t>f(S</a:t>
            </a:r>
            <a:r>
              <a:rPr sz="3600" i="1" dirty="0">
                <a:latin typeface="Calibri"/>
                <a:cs typeface="Calibri"/>
              </a:rPr>
              <a:t> </a:t>
            </a:r>
            <a:r>
              <a:rPr sz="3700" spc="-80" dirty="0">
                <a:latin typeface="Symbol"/>
                <a:cs typeface="Symbol"/>
              </a:rPr>
              <a:t></a:t>
            </a:r>
            <a:r>
              <a:rPr sz="3700" spc="-145" dirty="0">
                <a:latin typeface="Times New Roman"/>
                <a:cs typeface="Times New Roman"/>
              </a:rPr>
              <a:t> </a:t>
            </a:r>
            <a:r>
              <a:rPr sz="3600" i="1" spc="-5" dirty="0">
                <a:latin typeface="Calibri"/>
                <a:cs typeface="Calibri"/>
              </a:rPr>
              <a:t>{u})</a:t>
            </a:r>
            <a:r>
              <a:rPr sz="3600" i="1" spc="-15" dirty="0">
                <a:latin typeface="Calibri"/>
                <a:cs typeface="Calibri"/>
              </a:rPr>
              <a:t> </a:t>
            </a:r>
            <a:r>
              <a:rPr sz="3600" i="1" dirty="0">
                <a:latin typeface="Calibri"/>
                <a:cs typeface="Calibri"/>
              </a:rPr>
              <a:t>–</a:t>
            </a:r>
            <a:r>
              <a:rPr sz="3600" i="1" spc="-20" dirty="0">
                <a:latin typeface="Calibri"/>
                <a:cs typeface="Calibri"/>
              </a:rPr>
              <a:t> </a:t>
            </a:r>
            <a:r>
              <a:rPr sz="3600" i="1" spc="-5" dirty="0">
                <a:latin typeface="Calibri"/>
                <a:cs typeface="Calibri"/>
              </a:rPr>
              <a:t>f(S)</a:t>
            </a:r>
            <a:endParaRPr sz="3600" dirty="0">
              <a:latin typeface="Calibri"/>
              <a:cs typeface="Calibri"/>
            </a:endParaRPr>
          </a:p>
          <a:p>
            <a:pPr marL="12700">
              <a:lnSpc>
                <a:spcPct val="100000"/>
              </a:lnSpc>
              <a:spcBef>
                <a:spcPts val="660"/>
              </a:spcBef>
            </a:pPr>
            <a:r>
              <a:rPr sz="1800" spc="-5" dirty="0">
                <a:latin typeface="Corbel"/>
                <a:cs typeface="Corbel"/>
              </a:rPr>
              <a:t>Gain </a:t>
            </a:r>
            <a:r>
              <a:rPr sz="1800" dirty="0">
                <a:latin typeface="Corbel"/>
                <a:cs typeface="Corbel"/>
              </a:rPr>
              <a:t>of </a:t>
            </a:r>
            <a:r>
              <a:rPr sz="1800" spc="-5" dirty="0">
                <a:latin typeface="Corbel"/>
                <a:cs typeface="Corbel"/>
              </a:rPr>
              <a:t>adding</a:t>
            </a:r>
            <a:r>
              <a:rPr sz="1800" spc="-10" dirty="0">
                <a:latin typeface="Corbel"/>
                <a:cs typeface="Corbel"/>
              </a:rPr>
              <a:t> </a:t>
            </a:r>
            <a:r>
              <a:rPr sz="1800" dirty="0">
                <a:latin typeface="Corbel"/>
                <a:cs typeface="Corbel"/>
              </a:rPr>
              <a:t>a</a:t>
            </a:r>
            <a:r>
              <a:rPr sz="1800" spc="5" dirty="0">
                <a:latin typeface="Corbel"/>
                <a:cs typeface="Corbel"/>
              </a:rPr>
              <a:t> </a:t>
            </a:r>
            <a:r>
              <a:rPr sz="1800" spc="-5" dirty="0">
                <a:latin typeface="Corbel"/>
                <a:cs typeface="Corbel"/>
              </a:rPr>
              <a:t>node</a:t>
            </a:r>
            <a:r>
              <a:rPr sz="1800" dirty="0">
                <a:latin typeface="Corbel"/>
                <a:cs typeface="Corbel"/>
              </a:rPr>
              <a:t> to a</a:t>
            </a:r>
            <a:r>
              <a:rPr sz="1800" spc="5" dirty="0">
                <a:latin typeface="Corbel"/>
                <a:cs typeface="Corbel"/>
              </a:rPr>
              <a:t> </a:t>
            </a:r>
            <a:r>
              <a:rPr sz="1800" spc="-5" dirty="0">
                <a:latin typeface="Corbel"/>
                <a:cs typeface="Corbel"/>
              </a:rPr>
              <a:t>small</a:t>
            </a:r>
            <a:r>
              <a:rPr sz="1800" spc="-10" dirty="0">
                <a:latin typeface="Corbel"/>
                <a:cs typeface="Corbel"/>
              </a:rPr>
              <a:t> </a:t>
            </a:r>
            <a:r>
              <a:rPr sz="1800" spc="-5" dirty="0">
                <a:latin typeface="Corbel"/>
                <a:cs typeface="Corbel"/>
              </a:rPr>
              <a:t>set</a:t>
            </a:r>
            <a:endParaRPr sz="1800" dirty="0">
              <a:latin typeface="Corbel"/>
              <a:cs typeface="Corbel"/>
            </a:endParaRPr>
          </a:p>
        </p:txBody>
      </p:sp>
      <p:sp>
        <p:nvSpPr>
          <p:cNvPr id="6" name="object 12">
            <a:extLst>
              <a:ext uri="{FF2B5EF4-FFF2-40B4-BE49-F238E27FC236}">
                <a16:creationId xmlns:a16="http://schemas.microsoft.com/office/drawing/2014/main" id="{71974161-2DF8-E58E-2056-1E32F3C591B3}"/>
              </a:ext>
            </a:extLst>
          </p:cNvPr>
          <p:cNvSpPr txBox="1"/>
          <p:nvPr/>
        </p:nvSpPr>
        <p:spPr>
          <a:xfrm>
            <a:off x="5137115" y="5428685"/>
            <a:ext cx="253365" cy="551433"/>
          </a:xfrm>
          <a:prstGeom prst="rect">
            <a:avLst/>
          </a:prstGeom>
        </p:spPr>
        <p:txBody>
          <a:bodyPr vert="horz" wrap="square" lIns="0" tIns="0" rIns="0" bIns="0" rtlCol="0">
            <a:spAutoFit/>
          </a:bodyPr>
          <a:lstStyle/>
          <a:p>
            <a:pPr marL="12700">
              <a:lnSpc>
                <a:spcPts val="4250"/>
              </a:lnSpc>
            </a:pPr>
            <a:r>
              <a:rPr sz="3600" i="1" dirty="0">
                <a:latin typeface="Calibri"/>
                <a:cs typeface="Calibri"/>
              </a:rPr>
              <a:t>≥</a:t>
            </a:r>
            <a:endParaRPr sz="3600" dirty="0">
              <a:latin typeface="Calibri"/>
              <a:cs typeface="Calibri"/>
            </a:endParaRPr>
          </a:p>
        </p:txBody>
      </p:sp>
      <p:sp>
        <p:nvSpPr>
          <p:cNvPr id="8" name="object 11">
            <a:extLst>
              <a:ext uri="{FF2B5EF4-FFF2-40B4-BE49-F238E27FC236}">
                <a16:creationId xmlns:a16="http://schemas.microsoft.com/office/drawing/2014/main" id="{B6F818AB-88C9-49DE-7950-E451AE78120C}"/>
              </a:ext>
            </a:extLst>
          </p:cNvPr>
          <p:cNvSpPr txBox="1"/>
          <p:nvPr/>
        </p:nvSpPr>
        <p:spPr>
          <a:xfrm>
            <a:off x="5767307" y="5358797"/>
            <a:ext cx="3452495" cy="973455"/>
          </a:xfrm>
          <a:prstGeom prst="rect">
            <a:avLst/>
          </a:prstGeom>
        </p:spPr>
        <p:txBody>
          <a:bodyPr vert="horz" wrap="square" lIns="0" tIns="25400" rIns="0" bIns="0" rtlCol="0">
            <a:spAutoFit/>
          </a:bodyPr>
          <a:lstStyle/>
          <a:p>
            <a:pPr marL="12700">
              <a:lnSpc>
                <a:spcPct val="100000"/>
              </a:lnSpc>
              <a:spcBef>
                <a:spcPts val="200"/>
              </a:spcBef>
            </a:pPr>
            <a:r>
              <a:rPr sz="3600" i="1" spc="-5" dirty="0">
                <a:latin typeface="Calibri"/>
                <a:cs typeface="Calibri"/>
              </a:rPr>
              <a:t>f(</a:t>
            </a:r>
            <a:r>
              <a:rPr lang="en-IN" sz="3600" i="1" spc="-5" dirty="0">
                <a:latin typeface="Calibri"/>
                <a:cs typeface="Calibri"/>
              </a:rPr>
              <a:t>T</a:t>
            </a:r>
            <a:r>
              <a:rPr sz="3600" i="1" spc="10" dirty="0">
                <a:latin typeface="Calibri"/>
                <a:cs typeface="Calibri"/>
              </a:rPr>
              <a:t> </a:t>
            </a:r>
            <a:r>
              <a:rPr sz="3700" spc="-80" dirty="0">
                <a:latin typeface="Symbol"/>
                <a:cs typeface="Symbol"/>
              </a:rPr>
              <a:t></a:t>
            </a:r>
            <a:r>
              <a:rPr sz="3700" spc="-150" dirty="0">
                <a:latin typeface="Times New Roman"/>
                <a:cs typeface="Times New Roman"/>
              </a:rPr>
              <a:t> </a:t>
            </a:r>
            <a:r>
              <a:rPr sz="3600" i="1" spc="-5" dirty="0">
                <a:latin typeface="Calibri"/>
                <a:cs typeface="Calibri"/>
              </a:rPr>
              <a:t>{u})</a:t>
            </a:r>
            <a:r>
              <a:rPr sz="3600" i="1" spc="-15" dirty="0">
                <a:latin typeface="Calibri"/>
                <a:cs typeface="Calibri"/>
              </a:rPr>
              <a:t> </a:t>
            </a:r>
            <a:r>
              <a:rPr sz="3600" i="1" dirty="0">
                <a:latin typeface="Calibri"/>
                <a:cs typeface="Calibri"/>
              </a:rPr>
              <a:t>–</a:t>
            </a:r>
            <a:r>
              <a:rPr sz="3600" i="1" spc="-25" dirty="0">
                <a:latin typeface="Calibri"/>
                <a:cs typeface="Calibri"/>
              </a:rPr>
              <a:t> </a:t>
            </a:r>
            <a:r>
              <a:rPr sz="3600" i="1" dirty="0">
                <a:latin typeface="Calibri"/>
                <a:cs typeface="Calibri"/>
              </a:rPr>
              <a:t>f(T)</a:t>
            </a:r>
            <a:endParaRPr sz="3600" dirty="0">
              <a:latin typeface="Calibri"/>
              <a:cs typeface="Calibri"/>
            </a:endParaRPr>
          </a:p>
          <a:p>
            <a:pPr marL="118110">
              <a:lnSpc>
                <a:spcPct val="100000"/>
              </a:lnSpc>
              <a:spcBef>
                <a:spcPts val="660"/>
              </a:spcBef>
            </a:pPr>
            <a:r>
              <a:rPr sz="1800" spc="-5" dirty="0">
                <a:latin typeface="Corbel"/>
                <a:cs typeface="Corbel"/>
              </a:rPr>
              <a:t>Gain </a:t>
            </a:r>
            <a:r>
              <a:rPr sz="1800" dirty="0">
                <a:latin typeface="Corbel"/>
                <a:cs typeface="Corbel"/>
              </a:rPr>
              <a:t>of </a:t>
            </a:r>
            <a:r>
              <a:rPr sz="1800" spc="-5" dirty="0">
                <a:latin typeface="Corbel"/>
                <a:cs typeface="Corbel"/>
              </a:rPr>
              <a:t>adding</a:t>
            </a:r>
            <a:r>
              <a:rPr sz="1800" spc="-10" dirty="0">
                <a:latin typeface="Corbel"/>
                <a:cs typeface="Corbel"/>
              </a:rPr>
              <a:t> </a:t>
            </a:r>
            <a:r>
              <a:rPr sz="1800" dirty="0">
                <a:latin typeface="Corbel"/>
                <a:cs typeface="Corbel"/>
              </a:rPr>
              <a:t>a </a:t>
            </a:r>
            <a:r>
              <a:rPr sz="1800" spc="-5" dirty="0">
                <a:latin typeface="Corbel"/>
                <a:cs typeface="Corbel"/>
              </a:rPr>
              <a:t>node</a:t>
            </a:r>
            <a:r>
              <a:rPr sz="1800" dirty="0">
                <a:latin typeface="Corbel"/>
                <a:cs typeface="Corbel"/>
              </a:rPr>
              <a:t> to</a:t>
            </a:r>
            <a:r>
              <a:rPr sz="1800" spc="5" dirty="0">
                <a:latin typeface="Corbel"/>
                <a:cs typeface="Corbel"/>
              </a:rPr>
              <a:t> </a:t>
            </a:r>
            <a:r>
              <a:rPr sz="1800" dirty="0">
                <a:latin typeface="Corbel"/>
                <a:cs typeface="Corbel"/>
              </a:rPr>
              <a:t>a </a:t>
            </a:r>
            <a:r>
              <a:rPr sz="1800" spc="-5" dirty="0">
                <a:latin typeface="Corbel"/>
                <a:cs typeface="Corbel"/>
              </a:rPr>
              <a:t>large</a:t>
            </a:r>
            <a:r>
              <a:rPr sz="1800" dirty="0">
                <a:latin typeface="Corbel"/>
                <a:cs typeface="Corbel"/>
              </a:rPr>
              <a:t> </a:t>
            </a:r>
            <a:r>
              <a:rPr sz="1800" spc="-5" dirty="0">
                <a:latin typeface="Corbel"/>
                <a:cs typeface="Corbel"/>
              </a:rPr>
              <a:t>set</a:t>
            </a:r>
            <a:endParaRPr sz="1800" dirty="0">
              <a:latin typeface="Corbel"/>
              <a:cs typeface="Corbel"/>
            </a:endParaRPr>
          </a:p>
        </p:txBody>
      </p:sp>
      <p:sp>
        <p:nvSpPr>
          <p:cNvPr id="9" name="object 3">
            <a:extLst>
              <a:ext uri="{FF2B5EF4-FFF2-40B4-BE49-F238E27FC236}">
                <a16:creationId xmlns:a16="http://schemas.microsoft.com/office/drawing/2014/main" id="{3971EA95-B39C-C361-C87D-085D725687BC}"/>
              </a:ext>
            </a:extLst>
          </p:cNvPr>
          <p:cNvSpPr txBox="1"/>
          <p:nvPr/>
        </p:nvSpPr>
        <p:spPr>
          <a:xfrm>
            <a:off x="982579" y="1513290"/>
            <a:ext cx="7257415" cy="513080"/>
          </a:xfrm>
          <a:prstGeom prst="rect">
            <a:avLst/>
          </a:prstGeom>
        </p:spPr>
        <p:txBody>
          <a:bodyPr vert="horz" wrap="square" lIns="0" tIns="12700" rIns="0" bIns="0" rtlCol="0">
            <a:spAutoFit/>
          </a:bodyPr>
          <a:lstStyle/>
          <a:p>
            <a:pPr marL="12700">
              <a:lnSpc>
                <a:spcPct val="100000"/>
              </a:lnSpc>
              <a:spcBef>
                <a:spcPts val="600"/>
              </a:spcBef>
              <a:buClr>
                <a:srgbClr val="F0AD00"/>
              </a:buClr>
              <a:buSzPct val="81250"/>
              <a:tabLst>
                <a:tab pos="332105" algn="l"/>
                <a:tab pos="332740" algn="l"/>
              </a:tabLst>
            </a:pPr>
            <a:r>
              <a:rPr sz="3200" b="1" spc="-5" dirty="0">
                <a:latin typeface="Calibri"/>
                <a:cs typeface="Calibri"/>
              </a:rPr>
              <a:t>Claim:</a:t>
            </a:r>
            <a:r>
              <a:rPr sz="3200" b="1" dirty="0">
                <a:solidFill>
                  <a:srgbClr val="D60093"/>
                </a:solidFill>
                <a:latin typeface="Calibri"/>
                <a:cs typeface="Calibri"/>
              </a:rPr>
              <a:t> </a:t>
            </a:r>
            <a:r>
              <a:rPr lang="en-IN" sz="3200" dirty="0">
                <a:latin typeface="Calibri"/>
                <a:cs typeface="Calibri"/>
              </a:rPr>
              <a:t>Hill </a:t>
            </a:r>
            <a:r>
              <a:rPr lang="en-IN" sz="3200" spc="-5" dirty="0">
                <a:latin typeface="Calibri"/>
                <a:cs typeface="Calibri"/>
              </a:rPr>
              <a:t>climbing</a:t>
            </a:r>
            <a:r>
              <a:rPr sz="3200" spc="-5" dirty="0">
                <a:latin typeface="Calibri"/>
                <a:cs typeface="Calibri"/>
              </a:rPr>
              <a:t> </a:t>
            </a:r>
            <a:r>
              <a:rPr sz="3200" spc="-10" dirty="0">
                <a:latin typeface="Calibri"/>
                <a:cs typeface="Calibri"/>
              </a:rPr>
              <a:t>produces</a:t>
            </a:r>
            <a:r>
              <a:rPr sz="3200" dirty="0">
                <a:latin typeface="Calibri"/>
                <a:cs typeface="Calibri"/>
              </a:rPr>
              <a:t> a</a:t>
            </a:r>
            <a:r>
              <a:rPr sz="3200" spc="-5" dirty="0">
                <a:latin typeface="Calibri"/>
                <a:cs typeface="Calibri"/>
              </a:rPr>
              <a:t> solution </a:t>
            </a:r>
            <a:r>
              <a:rPr sz="3200" dirty="0">
                <a:latin typeface="Calibri"/>
                <a:cs typeface="Calibri"/>
              </a:rPr>
              <a:t>S</a:t>
            </a:r>
          </a:p>
        </p:txBody>
      </p:sp>
      <p:sp>
        <p:nvSpPr>
          <p:cNvPr id="10" name="object 4">
            <a:extLst>
              <a:ext uri="{FF2B5EF4-FFF2-40B4-BE49-F238E27FC236}">
                <a16:creationId xmlns:a16="http://schemas.microsoft.com/office/drawing/2014/main" id="{54325B4E-5B33-7404-9DBA-B0D69DBE72FE}"/>
              </a:ext>
            </a:extLst>
          </p:cNvPr>
          <p:cNvSpPr txBox="1"/>
          <p:nvPr/>
        </p:nvSpPr>
        <p:spPr>
          <a:xfrm>
            <a:off x="1358865" y="1984762"/>
            <a:ext cx="4618990" cy="530860"/>
          </a:xfrm>
          <a:prstGeom prst="rect">
            <a:avLst/>
          </a:prstGeom>
        </p:spPr>
        <p:txBody>
          <a:bodyPr vert="horz" wrap="square" lIns="0" tIns="13970" rIns="0" bIns="0" rtlCol="0">
            <a:spAutoFit/>
          </a:bodyPr>
          <a:lstStyle/>
          <a:p>
            <a:pPr marL="12700">
              <a:lnSpc>
                <a:spcPct val="100000"/>
              </a:lnSpc>
              <a:spcBef>
                <a:spcPts val="110"/>
              </a:spcBef>
            </a:pPr>
            <a:r>
              <a:rPr sz="3200" spc="-10" dirty="0">
                <a:latin typeface="Calibri"/>
                <a:cs typeface="Calibri"/>
              </a:rPr>
              <a:t>where:</a:t>
            </a:r>
            <a:r>
              <a:rPr sz="3200" dirty="0">
                <a:latin typeface="Calibri"/>
                <a:cs typeface="Calibri"/>
              </a:rPr>
              <a:t> </a:t>
            </a:r>
            <a:r>
              <a:rPr sz="3200" i="1" spc="-5" dirty="0">
                <a:latin typeface="Calibri"/>
                <a:cs typeface="Calibri"/>
              </a:rPr>
              <a:t>f(S)</a:t>
            </a:r>
            <a:r>
              <a:rPr sz="3200" i="1" spc="20" dirty="0">
                <a:latin typeface="Calibri"/>
                <a:cs typeface="Calibri"/>
              </a:rPr>
              <a:t> </a:t>
            </a:r>
            <a:r>
              <a:rPr sz="3300" spc="-15" dirty="0">
                <a:latin typeface="Symbol"/>
                <a:cs typeface="Symbol"/>
              </a:rPr>
              <a:t></a:t>
            </a:r>
            <a:r>
              <a:rPr sz="3200" i="1" spc="-15" dirty="0">
                <a:latin typeface="Calibri"/>
                <a:cs typeface="Calibri"/>
              </a:rPr>
              <a:t>(1-1/e)*f(OPT)</a:t>
            </a:r>
            <a:endParaRPr sz="3200" dirty="0">
              <a:latin typeface="Calibri"/>
              <a:cs typeface="Calibri"/>
            </a:endParaRPr>
          </a:p>
        </p:txBody>
      </p:sp>
      <p:sp>
        <p:nvSpPr>
          <p:cNvPr id="11" name="object 5">
            <a:extLst>
              <a:ext uri="{FF2B5EF4-FFF2-40B4-BE49-F238E27FC236}">
                <a16:creationId xmlns:a16="http://schemas.microsoft.com/office/drawing/2014/main" id="{FFD78C83-B2FF-6BCB-E810-7E8E5EE50821}"/>
              </a:ext>
            </a:extLst>
          </p:cNvPr>
          <p:cNvSpPr txBox="1"/>
          <p:nvPr/>
        </p:nvSpPr>
        <p:spPr>
          <a:xfrm>
            <a:off x="6497688" y="2012127"/>
            <a:ext cx="3001645"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Calibri"/>
                <a:cs typeface="Calibri"/>
              </a:rPr>
              <a:t>(</a:t>
            </a:r>
            <a:r>
              <a:rPr sz="3200" i="1" spc="-5" dirty="0">
                <a:latin typeface="Calibri"/>
                <a:cs typeface="Calibri"/>
              </a:rPr>
              <a:t>f(S)&gt;0.63*f(OPT)</a:t>
            </a:r>
            <a:r>
              <a:rPr sz="3200" spc="-5" dirty="0">
                <a:latin typeface="Calibri"/>
                <a:cs typeface="Calibri"/>
              </a:rPr>
              <a:t>)</a:t>
            </a:r>
            <a:endParaRPr sz="3200" dirty="0">
              <a:latin typeface="Calibri"/>
              <a:cs typeface="Calibri"/>
            </a:endParaRPr>
          </a:p>
        </p:txBody>
      </p:sp>
    </p:spTree>
    <p:extLst>
      <p:ext uri="{BB962C8B-B14F-4D97-AF65-F5344CB8AC3E}">
        <p14:creationId xmlns:p14="http://schemas.microsoft.com/office/powerpoint/2010/main" val="368035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63519" y="1448561"/>
            <a:ext cx="3766820" cy="513080"/>
          </a:xfrm>
          <a:prstGeom prst="rect">
            <a:avLst/>
          </a:prstGeom>
        </p:spPr>
        <p:txBody>
          <a:bodyPr vert="horz" wrap="square" lIns="0" tIns="12700" rIns="0" bIns="0" rtlCol="0">
            <a:spAutoFit/>
          </a:bodyPr>
          <a:lstStyle/>
          <a:p>
            <a:pPr marL="12700">
              <a:spcBef>
                <a:spcPts val="100"/>
              </a:spcBef>
              <a:buClr>
                <a:srgbClr val="F0AD00"/>
              </a:buClr>
              <a:buSzPct val="81250"/>
              <a:tabLst>
                <a:tab pos="332105" algn="l"/>
              </a:tabLst>
            </a:pPr>
            <a:r>
              <a:rPr sz="3200" b="1" dirty="0">
                <a:latin typeface="Calibri"/>
                <a:cs typeface="Calibri"/>
              </a:rPr>
              <a:t>Diminishing</a:t>
            </a:r>
            <a:r>
              <a:rPr sz="3200" b="1" spc="-75" dirty="0">
                <a:latin typeface="Calibri"/>
                <a:cs typeface="Calibri"/>
              </a:rPr>
              <a:t> </a:t>
            </a:r>
            <a:r>
              <a:rPr sz="3200" b="1" spc="-10" dirty="0">
                <a:latin typeface="Calibri"/>
                <a:cs typeface="Calibri"/>
              </a:rPr>
              <a:t>returns:</a:t>
            </a:r>
            <a:endParaRPr sz="3200" dirty="0">
              <a:latin typeface="Calibri"/>
              <a:cs typeface="Calibri"/>
            </a:endParaRPr>
          </a:p>
        </p:txBody>
      </p:sp>
      <p:grpSp>
        <p:nvGrpSpPr>
          <p:cNvPr id="4" name="object 4"/>
          <p:cNvGrpSpPr/>
          <p:nvPr/>
        </p:nvGrpSpPr>
        <p:grpSpPr>
          <a:xfrm>
            <a:off x="3109912" y="1966912"/>
            <a:ext cx="6048375" cy="3305175"/>
            <a:chOff x="1585911" y="1966911"/>
            <a:chExt cx="6048375" cy="3305175"/>
          </a:xfrm>
        </p:grpSpPr>
        <p:sp>
          <p:nvSpPr>
            <p:cNvPr id="5" name="object 5"/>
            <p:cNvSpPr/>
            <p:nvPr/>
          </p:nvSpPr>
          <p:spPr>
            <a:xfrm>
              <a:off x="1828801" y="1981198"/>
              <a:ext cx="0" cy="3276600"/>
            </a:xfrm>
            <a:custGeom>
              <a:avLst/>
              <a:gdLst/>
              <a:ahLst/>
              <a:cxnLst/>
              <a:rect l="l" t="t" r="r" b="b"/>
              <a:pathLst>
                <a:path h="3276600">
                  <a:moveTo>
                    <a:pt x="1" y="0"/>
                  </a:moveTo>
                  <a:lnTo>
                    <a:pt x="0" y="3276603"/>
                  </a:lnTo>
                </a:path>
              </a:pathLst>
            </a:custGeom>
            <a:ln w="28575">
              <a:solidFill>
                <a:srgbClr val="000000"/>
              </a:solidFill>
            </a:ln>
          </p:spPr>
          <p:txBody>
            <a:bodyPr wrap="square" lIns="0" tIns="0" rIns="0" bIns="0" rtlCol="0"/>
            <a:lstStyle/>
            <a:p>
              <a:endParaRPr/>
            </a:p>
          </p:txBody>
        </p:sp>
        <p:sp>
          <p:nvSpPr>
            <p:cNvPr id="6" name="object 6"/>
            <p:cNvSpPr/>
            <p:nvPr/>
          </p:nvSpPr>
          <p:spPr>
            <a:xfrm>
              <a:off x="1600198" y="5029200"/>
              <a:ext cx="6019800" cy="10795"/>
            </a:xfrm>
            <a:custGeom>
              <a:avLst/>
              <a:gdLst/>
              <a:ahLst/>
              <a:cxnLst/>
              <a:rect l="l" t="t" r="r" b="b"/>
              <a:pathLst>
                <a:path w="6019800" h="10795">
                  <a:moveTo>
                    <a:pt x="0" y="0"/>
                  </a:moveTo>
                  <a:lnTo>
                    <a:pt x="6019800" y="10177"/>
                  </a:lnTo>
                </a:path>
              </a:pathLst>
            </a:custGeom>
            <a:ln w="28575">
              <a:solidFill>
                <a:srgbClr val="000000"/>
              </a:solidFill>
            </a:ln>
          </p:spPr>
          <p:txBody>
            <a:bodyPr wrap="square" lIns="0" tIns="0" rIns="0" bIns="0" rtlCol="0"/>
            <a:lstStyle/>
            <a:p>
              <a:endParaRPr/>
            </a:p>
          </p:txBody>
        </p:sp>
      </p:grpSp>
      <p:sp>
        <p:nvSpPr>
          <p:cNvPr id="7" name="object 7"/>
          <p:cNvSpPr txBox="1"/>
          <p:nvPr/>
        </p:nvSpPr>
        <p:spPr>
          <a:xfrm>
            <a:off x="2968524" y="2300867"/>
            <a:ext cx="294953" cy="361950"/>
          </a:xfrm>
          <a:prstGeom prst="rect">
            <a:avLst/>
          </a:prstGeom>
        </p:spPr>
        <p:txBody>
          <a:bodyPr vert="vert270" wrap="square" lIns="0" tIns="0" rIns="0" bIns="0" rtlCol="0">
            <a:spAutoFit/>
          </a:bodyPr>
          <a:lstStyle/>
          <a:p>
            <a:pPr marL="12700">
              <a:lnSpc>
                <a:spcPts val="2310"/>
              </a:lnSpc>
            </a:pPr>
            <a:r>
              <a:rPr sz="2000" b="1" spc="-20" dirty="0">
                <a:latin typeface="Arial"/>
                <a:cs typeface="Arial"/>
              </a:rPr>
              <a:t>f(·)</a:t>
            </a:r>
            <a:endParaRPr sz="2000">
              <a:latin typeface="Arial"/>
              <a:cs typeface="Arial"/>
            </a:endParaRPr>
          </a:p>
        </p:txBody>
      </p:sp>
      <p:sp>
        <p:nvSpPr>
          <p:cNvPr id="8" name="object 8"/>
          <p:cNvSpPr txBox="1"/>
          <p:nvPr/>
        </p:nvSpPr>
        <p:spPr>
          <a:xfrm>
            <a:off x="6860541" y="5058833"/>
            <a:ext cx="1729739" cy="330200"/>
          </a:xfrm>
          <a:prstGeom prst="rect">
            <a:avLst/>
          </a:prstGeom>
        </p:spPr>
        <p:txBody>
          <a:bodyPr vert="horz" wrap="square" lIns="0" tIns="12700" rIns="0" bIns="0" rtlCol="0">
            <a:spAutoFit/>
          </a:bodyPr>
          <a:lstStyle/>
          <a:p>
            <a:pPr marL="12700">
              <a:spcBef>
                <a:spcPts val="100"/>
              </a:spcBef>
            </a:pPr>
            <a:r>
              <a:rPr sz="2000" dirty="0">
                <a:latin typeface="Arial"/>
                <a:cs typeface="Arial"/>
              </a:rPr>
              <a:t>Set</a:t>
            </a:r>
            <a:r>
              <a:rPr sz="2000" spc="-40" dirty="0">
                <a:latin typeface="Arial"/>
                <a:cs typeface="Arial"/>
              </a:rPr>
              <a:t> </a:t>
            </a:r>
            <a:r>
              <a:rPr sz="2000" dirty="0">
                <a:latin typeface="Arial"/>
                <a:cs typeface="Arial"/>
              </a:rPr>
              <a:t>size</a:t>
            </a:r>
            <a:r>
              <a:rPr sz="2000" spc="-45" dirty="0">
                <a:latin typeface="Arial"/>
                <a:cs typeface="Arial"/>
              </a:rPr>
              <a:t> </a:t>
            </a:r>
            <a:r>
              <a:rPr sz="2000" dirty="0">
                <a:latin typeface="Arial"/>
                <a:cs typeface="Arial"/>
              </a:rPr>
              <a:t>|T|,</a:t>
            </a:r>
            <a:r>
              <a:rPr sz="2000" spc="-40" dirty="0">
                <a:latin typeface="Arial"/>
                <a:cs typeface="Arial"/>
              </a:rPr>
              <a:t> </a:t>
            </a:r>
            <a:r>
              <a:rPr sz="2000" spc="-25" dirty="0">
                <a:latin typeface="Arial"/>
                <a:cs typeface="Arial"/>
              </a:rPr>
              <a:t>|S|</a:t>
            </a:r>
            <a:endParaRPr sz="2000">
              <a:latin typeface="Arial"/>
              <a:cs typeface="Arial"/>
            </a:endParaRPr>
          </a:p>
        </p:txBody>
      </p:sp>
      <p:sp>
        <p:nvSpPr>
          <p:cNvPr id="9" name="object 9"/>
          <p:cNvSpPr/>
          <p:nvPr/>
        </p:nvSpPr>
        <p:spPr>
          <a:xfrm>
            <a:off x="2819401" y="6095998"/>
            <a:ext cx="3276600" cy="152400"/>
          </a:xfrm>
          <a:custGeom>
            <a:avLst/>
            <a:gdLst/>
            <a:ahLst/>
            <a:cxnLst/>
            <a:rect l="l" t="t" r="r" b="b"/>
            <a:pathLst>
              <a:path w="3276600" h="152400">
                <a:moveTo>
                  <a:pt x="3276600" y="0"/>
                </a:moveTo>
                <a:lnTo>
                  <a:pt x="3271779" y="29660"/>
                </a:lnTo>
                <a:lnTo>
                  <a:pt x="3258635" y="53881"/>
                </a:lnTo>
                <a:lnTo>
                  <a:pt x="3239138" y="70212"/>
                </a:lnTo>
                <a:lnTo>
                  <a:pt x="3215264" y="76200"/>
                </a:lnTo>
                <a:lnTo>
                  <a:pt x="1684138" y="76200"/>
                </a:lnTo>
                <a:lnTo>
                  <a:pt x="1660263" y="82188"/>
                </a:lnTo>
                <a:lnTo>
                  <a:pt x="1640766" y="98519"/>
                </a:lnTo>
                <a:lnTo>
                  <a:pt x="1627622" y="122740"/>
                </a:lnTo>
                <a:lnTo>
                  <a:pt x="1622802" y="152401"/>
                </a:lnTo>
                <a:lnTo>
                  <a:pt x="1617981" y="122740"/>
                </a:lnTo>
                <a:lnTo>
                  <a:pt x="1604837" y="98519"/>
                </a:lnTo>
                <a:lnTo>
                  <a:pt x="1585340" y="82188"/>
                </a:lnTo>
                <a:lnTo>
                  <a:pt x="1561466" y="76200"/>
                </a:lnTo>
                <a:lnTo>
                  <a:pt x="61336" y="76200"/>
                </a:lnTo>
                <a:lnTo>
                  <a:pt x="37461" y="70212"/>
                </a:lnTo>
                <a:lnTo>
                  <a:pt x="17964" y="53881"/>
                </a:lnTo>
                <a:lnTo>
                  <a:pt x="4820" y="29660"/>
                </a:lnTo>
                <a:lnTo>
                  <a:pt x="0" y="0"/>
                </a:lnTo>
              </a:path>
            </a:pathLst>
          </a:custGeom>
          <a:ln w="28575">
            <a:solidFill>
              <a:srgbClr val="60B5CC"/>
            </a:solidFill>
          </a:ln>
        </p:spPr>
        <p:txBody>
          <a:bodyPr wrap="square" lIns="0" tIns="0" rIns="0" bIns="0" rtlCol="0"/>
          <a:lstStyle/>
          <a:p>
            <a:endParaRPr/>
          </a:p>
        </p:txBody>
      </p:sp>
      <p:sp>
        <p:nvSpPr>
          <p:cNvPr id="10" name="object 10"/>
          <p:cNvSpPr/>
          <p:nvPr/>
        </p:nvSpPr>
        <p:spPr>
          <a:xfrm>
            <a:off x="6477002" y="6095999"/>
            <a:ext cx="3124200" cy="152400"/>
          </a:xfrm>
          <a:custGeom>
            <a:avLst/>
            <a:gdLst/>
            <a:ahLst/>
            <a:cxnLst/>
            <a:rect l="l" t="t" r="r" b="b"/>
            <a:pathLst>
              <a:path w="3124200" h="152400">
                <a:moveTo>
                  <a:pt x="3124200" y="0"/>
                </a:moveTo>
                <a:lnTo>
                  <a:pt x="3119379" y="29660"/>
                </a:lnTo>
                <a:lnTo>
                  <a:pt x="3106235" y="53881"/>
                </a:lnTo>
                <a:lnTo>
                  <a:pt x="3086738" y="70211"/>
                </a:lnTo>
                <a:lnTo>
                  <a:pt x="3062864" y="76200"/>
                </a:lnTo>
                <a:lnTo>
                  <a:pt x="1608659" y="76200"/>
                </a:lnTo>
                <a:lnTo>
                  <a:pt x="1584784" y="82188"/>
                </a:lnTo>
                <a:lnTo>
                  <a:pt x="1565287" y="98518"/>
                </a:lnTo>
                <a:lnTo>
                  <a:pt x="1552143" y="122739"/>
                </a:lnTo>
                <a:lnTo>
                  <a:pt x="1547323" y="152400"/>
                </a:lnTo>
                <a:lnTo>
                  <a:pt x="1542502" y="122739"/>
                </a:lnTo>
                <a:lnTo>
                  <a:pt x="1529358" y="98518"/>
                </a:lnTo>
                <a:lnTo>
                  <a:pt x="1509861" y="82188"/>
                </a:lnTo>
                <a:lnTo>
                  <a:pt x="1485987" y="76200"/>
                </a:lnTo>
                <a:lnTo>
                  <a:pt x="61336" y="76200"/>
                </a:lnTo>
                <a:lnTo>
                  <a:pt x="37461" y="70211"/>
                </a:lnTo>
                <a:lnTo>
                  <a:pt x="17964" y="53881"/>
                </a:lnTo>
                <a:lnTo>
                  <a:pt x="4820" y="29660"/>
                </a:lnTo>
                <a:lnTo>
                  <a:pt x="0" y="0"/>
                </a:lnTo>
              </a:path>
            </a:pathLst>
          </a:custGeom>
          <a:ln w="28575">
            <a:solidFill>
              <a:srgbClr val="60B5CC"/>
            </a:solidFill>
          </a:ln>
        </p:spPr>
        <p:txBody>
          <a:bodyPr wrap="square" lIns="0" tIns="0" rIns="0" bIns="0" rtlCol="0"/>
          <a:lstStyle/>
          <a:p>
            <a:endParaRPr/>
          </a:p>
        </p:txBody>
      </p:sp>
      <p:grpSp>
        <p:nvGrpSpPr>
          <p:cNvPr id="11" name="object 11"/>
          <p:cNvGrpSpPr/>
          <p:nvPr/>
        </p:nvGrpSpPr>
        <p:grpSpPr>
          <a:xfrm>
            <a:off x="3338512" y="2441045"/>
            <a:ext cx="4643120" cy="2585720"/>
            <a:chOff x="1814512" y="2441045"/>
            <a:chExt cx="4643120" cy="2585720"/>
          </a:xfrm>
        </p:grpSpPr>
        <p:sp>
          <p:nvSpPr>
            <p:cNvPr id="12" name="object 12"/>
            <p:cNvSpPr/>
            <p:nvPr/>
          </p:nvSpPr>
          <p:spPr>
            <a:xfrm>
              <a:off x="1828800" y="2455332"/>
              <a:ext cx="4614545" cy="2557145"/>
            </a:xfrm>
            <a:custGeom>
              <a:avLst/>
              <a:gdLst/>
              <a:ahLst/>
              <a:cxnLst/>
              <a:rect l="l" t="t" r="r" b="b"/>
              <a:pathLst>
                <a:path w="4614545" h="2557145">
                  <a:moveTo>
                    <a:pt x="0" y="2556934"/>
                  </a:moveTo>
                  <a:lnTo>
                    <a:pt x="20840" y="2508860"/>
                  </a:lnTo>
                  <a:lnTo>
                    <a:pt x="41701" y="2460816"/>
                  </a:lnTo>
                  <a:lnTo>
                    <a:pt x="62607" y="2412833"/>
                  </a:lnTo>
                  <a:lnTo>
                    <a:pt x="83577" y="2364940"/>
                  </a:lnTo>
                  <a:lnTo>
                    <a:pt x="104635" y="2317167"/>
                  </a:lnTo>
                  <a:lnTo>
                    <a:pt x="125801" y="2269545"/>
                  </a:lnTo>
                  <a:lnTo>
                    <a:pt x="147098" y="2222103"/>
                  </a:lnTo>
                  <a:lnTo>
                    <a:pt x="168547" y="2174872"/>
                  </a:lnTo>
                  <a:lnTo>
                    <a:pt x="190170" y="2127881"/>
                  </a:lnTo>
                  <a:lnTo>
                    <a:pt x="211988" y="2081161"/>
                  </a:lnTo>
                  <a:lnTo>
                    <a:pt x="234024" y="2034742"/>
                  </a:lnTo>
                  <a:lnTo>
                    <a:pt x="256300" y="1988654"/>
                  </a:lnTo>
                  <a:lnTo>
                    <a:pt x="278836" y="1942927"/>
                  </a:lnTo>
                  <a:lnTo>
                    <a:pt x="301655" y="1897591"/>
                  </a:lnTo>
                  <a:lnTo>
                    <a:pt x="324778" y="1852677"/>
                  </a:lnTo>
                  <a:lnTo>
                    <a:pt x="348228" y="1808213"/>
                  </a:lnTo>
                  <a:lnTo>
                    <a:pt x="372025" y="1764231"/>
                  </a:lnTo>
                  <a:lnTo>
                    <a:pt x="396192" y="1720760"/>
                  </a:lnTo>
                  <a:lnTo>
                    <a:pt x="420751" y="1677831"/>
                  </a:lnTo>
                  <a:lnTo>
                    <a:pt x="445722" y="1635473"/>
                  </a:lnTo>
                  <a:lnTo>
                    <a:pt x="471129" y="1593717"/>
                  </a:lnTo>
                  <a:lnTo>
                    <a:pt x="496992" y="1552593"/>
                  </a:lnTo>
                  <a:lnTo>
                    <a:pt x="523334" y="1512131"/>
                  </a:lnTo>
                  <a:lnTo>
                    <a:pt x="550175" y="1472360"/>
                  </a:lnTo>
                  <a:lnTo>
                    <a:pt x="577539" y="1433312"/>
                  </a:lnTo>
                  <a:lnTo>
                    <a:pt x="605446" y="1395016"/>
                  </a:lnTo>
                  <a:lnTo>
                    <a:pt x="633919" y="1357501"/>
                  </a:lnTo>
                  <a:lnTo>
                    <a:pt x="662979" y="1320800"/>
                  </a:lnTo>
                  <a:lnTo>
                    <a:pt x="696280" y="1280499"/>
                  </a:lnTo>
                  <a:lnTo>
                    <a:pt x="730389" y="1240878"/>
                  </a:lnTo>
                  <a:lnTo>
                    <a:pt x="765265" y="1201942"/>
                  </a:lnTo>
                  <a:lnTo>
                    <a:pt x="800868" y="1163693"/>
                  </a:lnTo>
                  <a:lnTo>
                    <a:pt x="837157" y="1126134"/>
                  </a:lnTo>
                  <a:lnTo>
                    <a:pt x="874090" y="1089269"/>
                  </a:lnTo>
                  <a:lnTo>
                    <a:pt x="911628" y="1053100"/>
                  </a:lnTo>
                  <a:lnTo>
                    <a:pt x="949729" y="1017632"/>
                  </a:lnTo>
                  <a:lnTo>
                    <a:pt x="988352" y="982867"/>
                  </a:lnTo>
                  <a:lnTo>
                    <a:pt x="1027458" y="948808"/>
                  </a:lnTo>
                  <a:lnTo>
                    <a:pt x="1067005" y="915460"/>
                  </a:lnTo>
                  <a:lnTo>
                    <a:pt x="1106953" y="882824"/>
                  </a:lnTo>
                  <a:lnTo>
                    <a:pt x="1147260" y="850905"/>
                  </a:lnTo>
                  <a:lnTo>
                    <a:pt x="1187887" y="819705"/>
                  </a:lnTo>
                  <a:lnTo>
                    <a:pt x="1228792" y="789229"/>
                  </a:lnTo>
                  <a:lnTo>
                    <a:pt x="1269934" y="759478"/>
                  </a:lnTo>
                  <a:lnTo>
                    <a:pt x="1311273" y="730457"/>
                  </a:lnTo>
                  <a:lnTo>
                    <a:pt x="1352769" y="702168"/>
                  </a:lnTo>
                  <a:lnTo>
                    <a:pt x="1394380" y="674615"/>
                  </a:lnTo>
                  <a:lnTo>
                    <a:pt x="1436065" y="647802"/>
                  </a:lnTo>
                  <a:lnTo>
                    <a:pt x="1477785" y="621730"/>
                  </a:lnTo>
                  <a:lnTo>
                    <a:pt x="1519497" y="596405"/>
                  </a:lnTo>
                  <a:lnTo>
                    <a:pt x="1561163" y="571828"/>
                  </a:lnTo>
                  <a:lnTo>
                    <a:pt x="1602740" y="548003"/>
                  </a:lnTo>
                  <a:lnTo>
                    <a:pt x="1644188" y="524934"/>
                  </a:lnTo>
                  <a:lnTo>
                    <a:pt x="1688632" y="500977"/>
                  </a:lnTo>
                  <a:lnTo>
                    <a:pt x="1732143" y="478387"/>
                  </a:lnTo>
                  <a:lnTo>
                    <a:pt x="1774891" y="457086"/>
                  </a:lnTo>
                  <a:lnTo>
                    <a:pt x="1817047" y="437000"/>
                  </a:lnTo>
                  <a:lnTo>
                    <a:pt x="1858780" y="418055"/>
                  </a:lnTo>
                  <a:lnTo>
                    <a:pt x="1900260" y="400173"/>
                  </a:lnTo>
                  <a:lnTo>
                    <a:pt x="1941657" y="383282"/>
                  </a:lnTo>
                  <a:lnTo>
                    <a:pt x="1983141" y="367305"/>
                  </a:lnTo>
                  <a:lnTo>
                    <a:pt x="2024882" y="352167"/>
                  </a:lnTo>
                  <a:lnTo>
                    <a:pt x="2067051" y="337793"/>
                  </a:lnTo>
                  <a:lnTo>
                    <a:pt x="2109817" y="324108"/>
                  </a:lnTo>
                  <a:lnTo>
                    <a:pt x="2153350" y="311036"/>
                  </a:lnTo>
                  <a:lnTo>
                    <a:pt x="2197820" y="298504"/>
                  </a:lnTo>
                  <a:lnTo>
                    <a:pt x="2243398" y="286435"/>
                  </a:lnTo>
                  <a:lnTo>
                    <a:pt x="2290253" y="274754"/>
                  </a:lnTo>
                  <a:lnTo>
                    <a:pt x="2338555" y="263386"/>
                  </a:lnTo>
                  <a:lnTo>
                    <a:pt x="2388474" y="252256"/>
                  </a:lnTo>
                  <a:lnTo>
                    <a:pt x="2440180" y="241289"/>
                  </a:lnTo>
                  <a:lnTo>
                    <a:pt x="2493844" y="230410"/>
                  </a:lnTo>
                  <a:lnTo>
                    <a:pt x="2549635" y="219543"/>
                  </a:lnTo>
                  <a:lnTo>
                    <a:pt x="2607724" y="208614"/>
                  </a:lnTo>
                  <a:lnTo>
                    <a:pt x="2668280" y="197547"/>
                  </a:lnTo>
                  <a:lnTo>
                    <a:pt x="2731473" y="186267"/>
                  </a:lnTo>
                  <a:lnTo>
                    <a:pt x="2772810" y="179222"/>
                  </a:lnTo>
                  <a:lnTo>
                    <a:pt x="2816446" y="172278"/>
                  </a:lnTo>
                  <a:lnTo>
                    <a:pt x="2862229" y="165435"/>
                  </a:lnTo>
                  <a:lnTo>
                    <a:pt x="2910008" y="158694"/>
                  </a:lnTo>
                  <a:lnTo>
                    <a:pt x="2959631" y="152056"/>
                  </a:lnTo>
                  <a:lnTo>
                    <a:pt x="3010947" y="145522"/>
                  </a:lnTo>
                  <a:lnTo>
                    <a:pt x="3063804" y="139092"/>
                  </a:lnTo>
                  <a:lnTo>
                    <a:pt x="3118051" y="132769"/>
                  </a:lnTo>
                  <a:lnTo>
                    <a:pt x="3173535" y="126553"/>
                  </a:lnTo>
                  <a:lnTo>
                    <a:pt x="3230106" y="120444"/>
                  </a:lnTo>
                  <a:lnTo>
                    <a:pt x="3287611" y="114445"/>
                  </a:lnTo>
                  <a:lnTo>
                    <a:pt x="3345900" y="108556"/>
                  </a:lnTo>
                  <a:lnTo>
                    <a:pt x="3404820" y="102777"/>
                  </a:lnTo>
                  <a:lnTo>
                    <a:pt x="3464221" y="97111"/>
                  </a:lnTo>
                  <a:lnTo>
                    <a:pt x="3523950" y="91557"/>
                  </a:lnTo>
                  <a:lnTo>
                    <a:pt x="3583855" y="86118"/>
                  </a:lnTo>
                  <a:lnTo>
                    <a:pt x="3643787" y="80794"/>
                  </a:lnTo>
                  <a:lnTo>
                    <a:pt x="3703592" y="75585"/>
                  </a:lnTo>
                  <a:lnTo>
                    <a:pt x="3763119" y="70494"/>
                  </a:lnTo>
                  <a:lnTo>
                    <a:pt x="3822217" y="65520"/>
                  </a:lnTo>
                  <a:lnTo>
                    <a:pt x="3880735" y="60666"/>
                  </a:lnTo>
                  <a:lnTo>
                    <a:pt x="3938519" y="55932"/>
                  </a:lnTo>
                  <a:lnTo>
                    <a:pt x="3995420" y="51318"/>
                  </a:lnTo>
                  <a:lnTo>
                    <a:pt x="4051285" y="46827"/>
                  </a:lnTo>
                  <a:lnTo>
                    <a:pt x="4105963" y="42459"/>
                  </a:lnTo>
                  <a:lnTo>
                    <a:pt x="4159303" y="38214"/>
                  </a:lnTo>
                  <a:lnTo>
                    <a:pt x="4211152" y="34095"/>
                  </a:lnTo>
                  <a:lnTo>
                    <a:pt x="4261359" y="30102"/>
                  </a:lnTo>
                  <a:lnTo>
                    <a:pt x="4309773" y="26236"/>
                  </a:lnTo>
                  <a:lnTo>
                    <a:pt x="4356242" y="22497"/>
                  </a:lnTo>
                  <a:lnTo>
                    <a:pt x="4400614" y="18888"/>
                  </a:lnTo>
                  <a:lnTo>
                    <a:pt x="4442738" y="15409"/>
                  </a:lnTo>
                  <a:lnTo>
                    <a:pt x="4482463" y="12061"/>
                  </a:lnTo>
                  <a:lnTo>
                    <a:pt x="4554106" y="5762"/>
                  </a:lnTo>
                  <a:lnTo>
                    <a:pt x="4585722" y="2813"/>
                  </a:lnTo>
                  <a:lnTo>
                    <a:pt x="4614333" y="0"/>
                  </a:lnTo>
                </a:path>
              </a:pathLst>
            </a:custGeom>
            <a:ln w="28575">
              <a:solidFill>
                <a:srgbClr val="FF0066"/>
              </a:solidFill>
            </a:ln>
          </p:spPr>
          <p:txBody>
            <a:bodyPr wrap="square" lIns="0" tIns="0" rIns="0" bIns="0" rtlCol="0"/>
            <a:lstStyle/>
            <a:p>
              <a:endParaRPr/>
            </a:p>
          </p:txBody>
        </p:sp>
        <p:sp>
          <p:nvSpPr>
            <p:cNvPr id="13" name="object 13"/>
            <p:cNvSpPr/>
            <p:nvPr/>
          </p:nvSpPr>
          <p:spPr>
            <a:xfrm>
              <a:off x="2263214" y="4179332"/>
              <a:ext cx="259715" cy="0"/>
            </a:xfrm>
            <a:custGeom>
              <a:avLst/>
              <a:gdLst/>
              <a:ahLst/>
              <a:cxnLst/>
              <a:rect l="l" t="t" r="r" b="b"/>
              <a:pathLst>
                <a:path w="259714">
                  <a:moveTo>
                    <a:pt x="0" y="0"/>
                  </a:moveTo>
                  <a:lnTo>
                    <a:pt x="259231" y="1"/>
                  </a:lnTo>
                </a:path>
              </a:pathLst>
            </a:custGeom>
            <a:ln w="28575">
              <a:solidFill>
                <a:srgbClr val="7F7F7F"/>
              </a:solidFill>
            </a:ln>
          </p:spPr>
          <p:txBody>
            <a:bodyPr wrap="square" lIns="0" tIns="0" rIns="0" bIns="0" rtlCol="0"/>
            <a:lstStyle/>
            <a:p>
              <a:endParaRPr/>
            </a:p>
          </p:txBody>
        </p:sp>
        <p:sp>
          <p:nvSpPr>
            <p:cNvPr id="14" name="object 14"/>
            <p:cNvSpPr/>
            <p:nvPr/>
          </p:nvSpPr>
          <p:spPr>
            <a:xfrm>
              <a:off x="2524476" y="3657533"/>
              <a:ext cx="132715" cy="521970"/>
            </a:xfrm>
            <a:custGeom>
              <a:avLst/>
              <a:gdLst/>
              <a:ahLst/>
              <a:cxnLst/>
              <a:rect l="l" t="t" r="r" b="b"/>
              <a:pathLst>
                <a:path w="132714" h="521970">
                  <a:moveTo>
                    <a:pt x="57675" y="507039"/>
                  </a:moveTo>
                  <a:lnTo>
                    <a:pt x="66323" y="521864"/>
                  </a:lnTo>
                  <a:lnTo>
                    <a:pt x="74529" y="507796"/>
                  </a:lnTo>
                  <a:lnTo>
                    <a:pt x="58432" y="507796"/>
                  </a:lnTo>
                  <a:lnTo>
                    <a:pt x="57675" y="507039"/>
                  </a:lnTo>
                  <a:close/>
                </a:path>
                <a:path w="132714" h="521970">
                  <a:moveTo>
                    <a:pt x="52035" y="440659"/>
                  </a:moveTo>
                  <a:lnTo>
                    <a:pt x="52035" y="497371"/>
                  </a:lnTo>
                  <a:lnTo>
                    <a:pt x="57675" y="507039"/>
                  </a:lnTo>
                  <a:lnTo>
                    <a:pt x="58432" y="507796"/>
                  </a:lnTo>
                  <a:lnTo>
                    <a:pt x="74213" y="507796"/>
                  </a:lnTo>
                  <a:lnTo>
                    <a:pt x="74971" y="507039"/>
                  </a:lnTo>
                  <a:lnTo>
                    <a:pt x="80610" y="497371"/>
                  </a:lnTo>
                  <a:lnTo>
                    <a:pt x="80610" y="486309"/>
                  </a:lnTo>
                  <a:lnTo>
                    <a:pt x="53982" y="486309"/>
                  </a:lnTo>
                  <a:lnTo>
                    <a:pt x="66323" y="465153"/>
                  </a:lnTo>
                  <a:lnTo>
                    <a:pt x="52035" y="440659"/>
                  </a:lnTo>
                  <a:close/>
                </a:path>
                <a:path w="132714" h="521970">
                  <a:moveTo>
                    <a:pt x="74971" y="507039"/>
                  </a:moveTo>
                  <a:lnTo>
                    <a:pt x="74213" y="507796"/>
                  </a:lnTo>
                  <a:lnTo>
                    <a:pt x="74529" y="507796"/>
                  </a:lnTo>
                  <a:lnTo>
                    <a:pt x="74971" y="507039"/>
                  </a:lnTo>
                  <a:close/>
                </a:path>
                <a:path w="132714" h="521970">
                  <a:moveTo>
                    <a:pt x="52035" y="497371"/>
                  </a:moveTo>
                  <a:lnTo>
                    <a:pt x="52035" y="501399"/>
                  </a:lnTo>
                  <a:lnTo>
                    <a:pt x="57675" y="507039"/>
                  </a:lnTo>
                  <a:lnTo>
                    <a:pt x="52035" y="497371"/>
                  </a:lnTo>
                  <a:close/>
                </a:path>
                <a:path w="132714" h="521970">
                  <a:moveTo>
                    <a:pt x="80610" y="497371"/>
                  </a:moveTo>
                  <a:lnTo>
                    <a:pt x="74971" y="507039"/>
                  </a:lnTo>
                  <a:lnTo>
                    <a:pt x="80610" y="501399"/>
                  </a:lnTo>
                  <a:lnTo>
                    <a:pt x="80610" y="497371"/>
                  </a:lnTo>
                  <a:close/>
                </a:path>
                <a:path w="132714" h="521970">
                  <a:moveTo>
                    <a:pt x="116712" y="391467"/>
                  </a:moveTo>
                  <a:lnTo>
                    <a:pt x="107963" y="393768"/>
                  </a:lnTo>
                  <a:lnTo>
                    <a:pt x="80611" y="440659"/>
                  </a:lnTo>
                  <a:lnTo>
                    <a:pt x="80610" y="497371"/>
                  </a:lnTo>
                  <a:lnTo>
                    <a:pt x="132646" y="408166"/>
                  </a:lnTo>
                  <a:lnTo>
                    <a:pt x="130345" y="399418"/>
                  </a:lnTo>
                  <a:lnTo>
                    <a:pt x="116712" y="391467"/>
                  </a:lnTo>
                  <a:close/>
                </a:path>
                <a:path w="132714" h="521970">
                  <a:moveTo>
                    <a:pt x="15934" y="391466"/>
                  </a:moveTo>
                  <a:lnTo>
                    <a:pt x="2302" y="399418"/>
                  </a:lnTo>
                  <a:lnTo>
                    <a:pt x="0" y="408166"/>
                  </a:lnTo>
                  <a:lnTo>
                    <a:pt x="52035" y="497371"/>
                  </a:lnTo>
                  <a:lnTo>
                    <a:pt x="52035" y="440659"/>
                  </a:lnTo>
                  <a:lnTo>
                    <a:pt x="24682" y="393768"/>
                  </a:lnTo>
                  <a:lnTo>
                    <a:pt x="15934" y="391466"/>
                  </a:lnTo>
                  <a:close/>
                </a:path>
                <a:path w="132714" h="521970">
                  <a:moveTo>
                    <a:pt x="66323" y="465153"/>
                  </a:moveTo>
                  <a:lnTo>
                    <a:pt x="53982" y="486309"/>
                  </a:lnTo>
                  <a:lnTo>
                    <a:pt x="78665" y="486309"/>
                  </a:lnTo>
                  <a:lnTo>
                    <a:pt x="66323" y="465153"/>
                  </a:lnTo>
                  <a:close/>
                </a:path>
                <a:path w="132714" h="521970">
                  <a:moveTo>
                    <a:pt x="80610" y="440660"/>
                  </a:moveTo>
                  <a:lnTo>
                    <a:pt x="66323" y="465153"/>
                  </a:lnTo>
                  <a:lnTo>
                    <a:pt x="78665" y="486309"/>
                  </a:lnTo>
                  <a:lnTo>
                    <a:pt x="80610" y="486309"/>
                  </a:lnTo>
                  <a:lnTo>
                    <a:pt x="80610" y="440660"/>
                  </a:lnTo>
                  <a:close/>
                </a:path>
                <a:path w="132714" h="521970">
                  <a:moveTo>
                    <a:pt x="66323" y="56711"/>
                  </a:moveTo>
                  <a:lnTo>
                    <a:pt x="52036" y="81203"/>
                  </a:lnTo>
                  <a:lnTo>
                    <a:pt x="52036" y="440660"/>
                  </a:lnTo>
                  <a:lnTo>
                    <a:pt x="66323" y="465153"/>
                  </a:lnTo>
                  <a:lnTo>
                    <a:pt x="80610" y="440660"/>
                  </a:lnTo>
                  <a:lnTo>
                    <a:pt x="80611" y="81203"/>
                  </a:lnTo>
                  <a:lnTo>
                    <a:pt x="66323" y="56711"/>
                  </a:lnTo>
                  <a:close/>
                </a:path>
                <a:path w="132714" h="521970">
                  <a:moveTo>
                    <a:pt x="52036" y="24492"/>
                  </a:moveTo>
                  <a:lnTo>
                    <a:pt x="1" y="113696"/>
                  </a:lnTo>
                  <a:lnTo>
                    <a:pt x="2302" y="122445"/>
                  </a:lnTo>
                  <a:lnTo>
                    <a:pt x="15934" y="130397"/>
                  </a:lnTo>
                  <a:lnTo>
                    <a:pt x="24683" y="128094"/>
                  </a:lnTo>
                  <a:lnTo>
                    <a:pt x="52036" y="81204"/>
                  </a:lnTo>
                  <a:lnTo>
                    <a:pt x="52036" y="24492"/>
                  </a:lnTo>
                  <a:close/>
                </a:path>
                <a:path w="132714" h="521970">
                  <a:moveTo>
                    <a:pt x="80611" y="24493"/>
                  </a:moveTo>
                  <a:lnTo>
                    <a:pt x="80611" y="81204"/>
                  </a:lnTo>
                  <a:lnTo>
                    <a:pt x="107965" y="128096"/>
                  </a:lnTo>
                  <a:lnTo>
                    <a:pt x="116712" y="130397"/>
                  </a:lnTo>
                  <a:lnTo>
                    <a:pt x="130345" y="122445"/>
                  </a:lnTo>
                  <a:lnTo>
                    <a:pt x="132647" y="113696"/>
                  </a:lnTo>
                  <a:lnTo>
                    <a:pt x="80611" y="24493"/>
                  </a:lnTo>
                  <a:close/>
                </a:path>
                <a:path w="132714" h="521970">
                  <a:moveTo>
                    <a:pt x="80611" y="35554"/>
                  </a:moveTo>
                  <a:lnTo>
                    <a:pt x="78665" y="35554"/>
                  </a:lnTo>
                  <a:lnTo>
                    <a:pt x="66323" y="56711"/>
                  </a:lnTo>
                  <a:lnTo>
                    <a:pt x="80611" y="81204"/>
                  </a:lnTo>
                  <a:lnTo>
                    <a:pt x="80611" y="35554"/>
                  </a:lnTo>
                  <a:close/>
                </a:path>
                <a:path w="132714" h="521970">
                  <a:moveTo>
                    <a:pt x="74214" y="14067"/>
                  </a:moveTo>
                  <a:lnTo>
                    <a:pt x="58433" y="14067"/>
                  </a:lnTo>
                  <a:lnTo>
                    <a:pt x="57676" y="14825"/>
                  </a:lnTo>
                  <a:lnTo>
                    <a:pt x="52036" y="24492"/>
                  </a:lnTo>
                  <a:lnTo>
                    <a:pt x="52036" y="81203"/>
                  </a:lnTo>
                  <a:lnTo>
                    <a:pt x="66323" y="56711"/>
                  </a:lnTo>
                  <a:lnTo>
                    <a:pt x="53982" y="35554"/>
                  </a:lnTo>
                  <a:lnTo>
                    <a:pt x="80611" y="35554"/>
                  </a:lnTo>
                  <a:lnTo>
                    <a:pt x="80611" y="24492"/>
                  </a:lnTo>
                  <a:lnTo>
                    <a:pt x="74972" y="14825"/>
                  </a:lnTo>
                  <a:lnTo>
                    <a:pt x="74214" y="14067"/>
                  </a:lnTo>
                  <a:close/>
                </a:path>
                <a:path w="132714" h="521970">
                  <a:moveTo>
                    <a:pt x="78665" y="35554"/>
                  </a:moveTo>
                  <a:lnTo>
                    <a:pt x="53982" y="35554"/>
                  </a:lnTo>
                  <a:lnTo>
                    <a:pt x="66323" y="56711"/>
                  </a:lnTo>
                  <a:lnTo>
                    <a:pt x="78665" y="35554"/>
                  </a:lnTo>
                  <a:close/>
                </a:path>
                <a:path w="132714" h="521970">
                  <a:moveTo>
                    <a:pt x="74972" y="14825"/>
                  </a:moveTo>
                  <a:lnTo>
                    <a:pt x="80611" y="24493"/>
                  </a:lnTo>
                  <a:lnTo>
                    <a:pt x="80611" y="20464"/>
                  </a:lnTo>
                  <a:lnTo>
                    <a:pt x="74972" y="14825"/>
                  </a:lnTo>
                  <a:close/>
                </a:path>
                <a:path w="132714" h="521970">
                  <a:moveTo>
                    <a:pt x="57676" y="14825"/>
                  </a:moveTo>
                  <a:lnTo>
                    <a:pt x="52036" y="20464"/>
                  </a:lnTo>
                  <a:lnTo>
                    <a:pt x="52036" y="24492"/>
                  </a:lnTo>
                  <a:lnTo>
                    <a:pt x="57676" y="14825"/>
                  </a:lnTo>
                  <a:close/>
                </a:path>
                <a:path w="132714" h="521970">
                  <a:moveTo>
                    <a:pt x="66324" y="0"/>
                  </a:moveTo>
                  <a:lnTo>
                    <a:pt x="57676" y="14825"/>
                  </a:lnTo>
                  <a:lnTo>
                    <a:pt x="58433" y="14067"/>
                  </a:lnTo>
                  <a:lnTo>
                    <a:pt x="74530" y="14067"/>
                  </a:lnTo>
                  <a:lnTo>
                    <a:pt x="66324" y="0"/>
                  </a:lnTo>
                  <a:close/>
                </a:path>
                <a:path w="132714" h="521970">
                  <a:moveTo>
                    <a:pt x="74530" y="14067"/>
                  </a:moveTo>
                  <a:lnTo>
                    <a:pt x="74214" y="14067"/>
                  </a:lnTo>
                  <a:lnTo>
                    <a:pt x="74972" y="14825"/>
                  </a:lnTo>
                  <a:lnTo>
                    <a:pt x="74530" y="14067"/>
                  </a:lnTo>
                  <a:close/>
                </a:path>
              </a:pathLst>
            </a:custGeom>
            <a:solidFill>
              <a:srgbClr val="000000"/>
            </a:solidFill>
          </p:spPr>
          <p:txBody>
            <a:bodyPr wrap="square" lIns="0" tIns="0" rIns="0" bIns="0" rtlCol="0"/>
            <a:lstStyle/>
            <a:p>
              <a:endParaRPr/>
            </a:p>
          </p:txBody>
        </p:sp>
      </p:grpSp>
      <p:sp>
        <p:nvSpPr>
          <p:cNvPr id="15" name="object 15"/>
          <p:cNvSpPr txBox="1"/>
          <p:nvPr/>
        </p:nvSpPr>
        <p:spPr>
          <a:xfrm>
            <a:off x="3717288" y="4212166"/>
            <a:ext cx="393700" cy="299720"/>
          </a:xfrm>
          <a:prstGeom prst="rect">
            <a:avLst/>
          </a:prstGeom>
        </p:spPr>
        <p:txBody>
          <a:bodyPr vert="horz" wrap="square" lIns="0" tIns="12700" rIns="0" bIns="0" rtlCol="0">
            <a:spAutoFit/>
          </a:bodyPr>
          <a:lstStyle/>
          <a:p>
            <a:pPr marL="12700">
              <a:spcBef>
                <a:spcPts val="100"/>
              </a:spcBef>
            </a:pPr>
            <a:r>
              <a:rPr spc="-20" dirty="0">
                <a:latin typeface="Arial"/>
                <a:cs typeface="Arial"/>
              </a:rPr>
              <a:t>f(S)</a:t>
            </a:r>
            <a:endParaRPr>
              <a:latin typeface="Arial"/>
              <a:cs typeface="Arial"/>
            </a:endParaRPr>
          </a:p>
        </p:txBody>
      </p:sp>
      <p:sp>
        <p:nvSpPr>
          <p:cNvPr id="16" name="object 16"/>
          <p:cNvSpPr txBox="1"/>
          <p:nvPr/>
        </p:nvSpPr>
        <p:spPr>
          <a:xfrm>
            <a:off x="4189426" y="3788833"/>
            <a:ext cx="913130" cy="299720"/>
          </a:xfrm>
          <a:prstGeom prst="rect">
            <a:avLst/>
          </a:prstGeom>
        </p:spPr>
        <p:txBody>
          <a:bodyPr vert="horz" wrap="square" lIns="0" tIns="12700" rIns="0" bIns="0" rtlCol="0">
            <a:spAutoFit/>
          </a:bodyPr>
          <a:lstStyle/>
          <a:p>
            <a:pPr marL="12700">
              <a:spcBef>
                <a:spcPts val="100"/>
              </a:spcBef>
            </a:pPr>
            <a:r>
              <a:rPr dirty="0">
                <a:latin typeface="Arial"/>
                <a:cs typeface="Arial"/>
              </a:rPr>
              <a:t>f(S</a:t>
            </a:r>
            <a:r>
              <a:rPr spc="-25" dirty="0">
                <a:latin typeface="Arial"/>
                <a:cs typeface="Arial"/>
              </a:rPr>
              <a:t> </a:t>
            </a:r>
            <a:r>
              <a:rPr spc="55" dirty="0">
                <a:latin typeface="Symbol"/>
                <a:cs typeface="Symbol"/>
              </a:rPr>
              <a:t></a:t>
            </a:r>
            <a:r>
              <a:rPr spc="55" dirty="0">
                <a:latin typeface="Arial"/>
                <a:cs typeface="Arial"/>
              </a:rPr>
              <a:t>{u})</a:t>
            </a:r>
            <a:endParaRPr>
              <a:latin typeface="Arial"/>
              <a:cs typeface="Arial"/>
            </a:endParaRPr>
          </a:p>
        </p:txBody>
      </p:sp>
      <p:grpSp>
        <p:nvGrpSpPr>
          <p:cNvPr id="17" name="object 17"/>
          <p:cNvGrpSpPr/>
          <p:nvPr/>
        </p:nvGrpSpPr>
        <p:grpSpPr>
          <a:xfrm>
            <a:off x="4800601" y="2819333"/>
            <a:ext cx="546735" cy="351790"/>
            <a:chOff x="3276600" y="2819333"/>
            <a:chExt cx="546735" cy="351790"/>
          </a:xfrm>
        </p:grpSpPr>
        <p:sp>
          <p:nvSpPr>
            <p:cNvPr id="18" name="object 18"/>
            <p:cNvSpPr/>
            <p:nvPr/>
          </p:nvSpPr>
          <p:spPr>
            <a:xfrm>
              <a:off x="3276600" y="3156465"/>
              <a:ext cx="480059" cy="0"/>
            </a:xfrm>
            <a:custGeom>
              <a:avLst/>
              <a:gdLst/>
              <a:ahLst/>
              <a:cxnLst/>
              <a:rect l="l" t="t" r="r" b="b"/>
              <a:pathLst>
                <a:path w="480060">
                  <a:moveTo>
                    <a:pt x="0" y="0"/>
                  </a:moveTo>
                  <a:lnTo>
                    <a:pt x="479985" y="1"/>
                  </a:lnTo>
                </a:path>
              </a:pathLst>
            </a:custGeom>
            <a:ln w="28575">
              <a:solidFill>
                <a:srgbClr val="7F7F7F"/>
              </a:solidFill>
            </a:ln>
          </p:spPr>
          <p:txBody>
            <a:bodyPr wrap="square" lIns="0" tIns="0" rIns="0" bIns="0" rtlCol="0"/>
            <a:lstStyle/>
            <a:p>
              <a:endParaRPr/>
            </a:p>
          </p:txBody>
        </p:sp>
        <p:sp>
          <p:nvSpPr>
            <p:cNvPr id="19" name="object 19"/>
            <p:cNvSpPr/>
            <p:nvPr/>
          </p:nvSpPr>
          <p:spPr>
            <a:xfrm>
              <a:off x="3690261" y="2819333"/>
              <a:ext cx="132715" cy="337820"/>
            </a:xfrm>
            <a:custGeom>
              <a:avLst/>
              <a:gdLst/>
              <a:ahLst/>
              <a:cxnLst/>
              <a:rect l="l" t="t" r="r" b="b"/>
              <a:pathLst>
                <a:path w="132714" h="337819">
                  <a:moveTo>
                    <a:pt x="57673" y="322370"/>
                  </a:moveTo>
                  <a:lnTo>
                    <a:pt x="66323" y="337198"/>
                  </a:lnTo>
                  <a:lnTo>
                    <a:pt x="74530" y="323129"/>
                  </a:lnTo>
                  <a:lnTo>
                    <a:pt x="58432" y="323129"/>
                  </a:lnTo>
                  <a:lnTo>
                    <a:pt x="57673" y="322370"/>
                  </a:lnTo>
                  <a:close/>
                </a:path>
                <a:path w="132714" h="337819">
                  <a:moveTo>
                    <a:pt x="52035" y="255994"/>
                  </a:moveTo>
                  <a:lnTo>
                    <a:pt x="52035" y="312705"/>
                  </a:lnTo>
                  <a:lnTo>
                    <a:pt x="57673" y="322371"/>
                  </a:lnTo>
                  <a:lnTo>
                    <a:pt x="58432" y="323129"/>
                  </a:lnTo>
                  <a:lnTo>
                    <a:pt x="74213" y="323129"/>
                  </a:lnTo>
                  <a:lnTo>
                    <a:pt x="74972" y="322370"/>
                  </a:lnTo>
                  <a:lnTo>
                    <a:pt x="80610" y="312705"/>
                  </a:lnTo>
                  <a:lnTo>
                    <a:pt x="80610" y="301644"/>
                  </a:lnTo>
                  <a:lnTo>
                    <a:pt x="53982" y="301644"/>
                  </a:lnTo>
                  <a:lnTo>
                    <a:pt x="66323" y="280487"/>
                  </a:lnTo>
                  <a:lnTo>
                    <a:pt x="52035" y="255994"/>
                  </a:lnTo>
                  <a:close/>
                </a:path>
                <a:path w="132714" h="337819">
                  <a:moveTo>
                    <a:pt x="74972" y="322371"/>
                  </a:moveTo>
                  <a:lnTo>
                    <a:pt x="74213" y="323129"/>
                  </a:lnTo>
                  <a:lnTo>
                    <a:pt x="74530" y="323129"/>
                  </a:lnTo>
                  <a:lnTo>
                    <a:pt x="74972" y="322371"/>
                  </a:lnTo>
                  <a:close/>
                </a:path>
                <a:path w="132714" h="337819">
                  <a:moveTo>
                    <a:pt x="80610" y="312705"/>
                  </a:moveTo>
                  <a:lnTo>
                    <a:pt x="74972" y="322371"/>
                  </a:lnTo>
                  <a:lnTo>
                    <a:pt x="80610" y="316734"/>
                  </a:lnTo>
                  <a:lnTo>
                    <a:pt x="80610" y="312705"/>
                  </a:lnTo>
                  <a:close/>
                </a:path>
                <a:path w="132714" h="337819">
                  <a:moveTo>
                    <a:pt x="52035" y="312705"/>
                  </a:moveTo>
                  <a:lnTo>
                    <a:pt x="52036" y="316734"/>
                  </a:lnTo>
                  <a:lnTo>
                    <a:pt x="57673" y="322370"/>
                  </a:lnTo>
                  <a:lnTo>
                    <a:pt x="52035" y="312705"/>
                  </a:lnTo>
                  <a:close/>
                </a:path>
                <a:path w="132714" h="337819">
                  <a:moveTo>
                    <a:pt x="116712" y="206800"/>
                  </a:moveTo>
                  <a:lnTo>
                    <a:pt x="107963" y="209102"/>
                  </a:lnTo>
                  <a:lnTo>
                    <a:pt x="80611" y="255994"/>
                  </a:lnTo>
                  <a:lnTo>
                    <a:pt x="80610" y="312705"/>
                  </a:lnTo>
                  <a:lnTo>
                    <a:pt x="132646" y="223500"/>
                  </a:lnTo>
                  <a:lnTo>
                    <a:pt x="130343" y="214751"/>
                  </a:lnTo>
                  <a:lnTo>
                    <a:pt x="116712" y="206800"/>
                  </a:lnTo>
                  <a:close/>
                </a:path>
                <a:path w="132714" h="337819">
                  <a:moveTo>
                    <a:pt x="15934" y="206800"/>
                  </a:moveTo>
                  <a:lnTo>
                    <a:pt x="2302" y="214753"/>
                  </a:lnTo>
                  <a:lnTo>
                    <a:pt x="0" y="223500"/>
                  </a:lnTo>
                  <a:lnTo>
                    <a:pt x="52035" y="312705"/>
                  </a:lnTo>
                  <a:lnTo>
                    <a:pt x="52035" y="255994"/>
                  </a:lnTo>
                  <a:lnTo>
                    <a:pt x="24682" y="209102"/>
                  </a:lnTo>
                  <a:lnTo>
                    <a:pt x="15934" y="206800"/>
                  </a:lnTo>
                  <a:close/>
                </a:path>
                <a:path w="132714" h="337819">
                  <a:moveTo>
                    <a:pt x="66323" y="280487"/>
                  </a:moveTo>
                  <a:lnTo>
                    <a:pt x="53982" y="301644"/>
                  </a:lnTo>
                  <a:lnTo>
                    <a:pt x="78665" y="301644"/>
                  </a:lnTo>
                  <a:lnTo>
                    <a:pt x="66323" y="280487"/>
                  </a:lnTo>
                  <a:close/>
                </a:path>
                <a:path w="132714" h="337819">
                  <a:moveTo>
                    <a:pt x="80610" y="255994"/>
                  </a:moveTo>
                  <a:lnTo>
                    <a:pt x="66323" y="280487"/>
                  </a:lnTo>
                  <a:lnTo>
                    <a:pt x="78665" y="301644"/>
                  </a:lnTo>
                  <a:lnTo>
                    <a:pt x="80610" y="301644"/>
                  </a:lnTo>
                  <a:lnTo>
                    <a:pt x="80610" y="255994"/>
                  </a:lnTo>
                  <a:close/>
                </a:path>
                <a:path w="132714" h="337819">
                  <a:moveTo>
                    <a:pt x="66323" y="56711"/>
                  </a:moveTo>
                  <a:lnTo>
                    <a:pt x="52036" y="81202"/>
                  </a:lnTo>
                  <a:lnTo>
                    <a:pt x="52036" y="255994"/>
                  </a:lnTo>
                  <a:lnTo>
                    <a:pt x="66323" y="280487"/>
                  </a:lnTo>
                  <a:lnTo>
                    <a:pt x="80610" y="255994"/>
                  </a:lnTo>
                  <a:lnTo>
                    <a:pt x="80610" y="81202"/>
                  </a:lnTo>
                  <a:lnTo>
                    <a:pt x="66323" y="56711"/>
                  </a:lnTo>
                  <a:close/>
                </a:path>
                <a:path w="132714" h="337819">
                  <a:moveTo>
                    <a:pt x="52036" y="24492"/>
                  </a:moveTo>
                  <a:lnTo>
                    <a:pt x="0" y="113698"/>
                  </a:lnTo>
                  <a:lnTo>
                    <a:pt x="2302" y="122445"/>
                  </a:lnTo>
                  <a:lnTo>
                    <a:pt x="15934" y="130397"/>
                  </a:lnTo>
                  <a:lnTo>
                    <a:pt x="24682" y="128094"/>
                  </a:lnTo>
                  <a:lnTo>
                    <a:pt x="52035" y="81204"/>
                  </a:lnTo>
                  <a:lnTo>
                    <a:pt x="52036" y="24492"/>
                  </a:lnTo>
                  <a:close/>
                </a:path>
                <a:path w="132714" h="337819">
                  <a:moveTo>
                    <a:pt x="80611" y="24493"/>
                  </a:moveTo>
                  <a:lnTo>
                    <a:pt x="80611" y="81204"/>
                  </a:lnTo>
                  <a:lnTo>
                    <a:pt x="107965" y="128096"/>
                  </a:lnTo>
                  <a:lnTo>
                    <a:pt x="116712" y="130397"/>
                  </a:lnTo>
                  <a:lnTo>
                    <a:pt x="130345" y="122445"/>
                  </a:lnTo>
                  <a:lnTo>
                    <a:pt x="132646" y="113696"/>
                  </a:lnTo>
                  <a:lnTo>
                    <a:pt x="80611" y="24493"/>
                  </a:lnTo>
                  <a:close/>
                </a:path>
                <a:path w="132714" h="337819">
                  <a:moveTo>
                    <a:pt x="80611" y="35554"/>
                  </a:moveTo>
                  <a:lnTo>
                    <a:pt x="78665" y="35554"/>
                  </a:lnTo>
                  <a:lnTo>
                    <a:pt x="66323" y="56711"/>
                  </a:lnTo>
                  <a:lnTo>
                    <a:pt x="80611" y="81204"/>
                  </a:lnTo>
                  <a:lnTo>
                    <a:pt x="80611" y="35554"/>
                  </a:lnTo>
                  <a:close/>
                </a:path>
                <a:path w="132714" h="337819">
                  <a:moveTo>
                    <a:pt x="74214" y="14067"/>
                  </a:moveTo>
                  <a:lnTo>
                    <a:pt x="58433" y="14067"/>
                  </a:lnTo>
                  <a:lnTo>
                    <a:pt x="57675" y="14825"/>
                  </a:lnTo>
                  <a:lnTo>
                    <a:pt x="52036" y="24492"/>
                  </a:lnTo>
                  <a:lnTo>
                    <a:pt x="52036" y="81202"/>
                  </a:lnTo>
                  <a:lnTo>
                    <a:pt x="66323" y="56711"/>
                  </a:lnTo>
                  <a:lnTo>
                    <a:pt x="53982" y="35554"/>
                  </a:lnTo>
                  <a:lnTo>
                    <a:pt x="80611" y="35554"/>
                  </a:lnTo>
                  <a:lnTo>
                    <a:pt x="80611" y="24492"/>
                  </a:lnTo>
                  <a:lnTo>
                    <a:pt x="74972" y="14825"/>
                  </a:lnTo>
                  <a:lnTo>
                    <a:pt x="74214" y="14067"/>
                  </a:lnTo>
                  <a:close/>
                </a:path>
                <a:path w="132714" h="337819">
                  <a:moveTo>
                    <a:pt x="78665" y="35554"/>
                  </a:moveTo>
                  <a:lnTo>
                    <a:pt x="53982" y="35554"/>
                  </a:lnTo>
                  <a:lnTo>
                    <a:pt x="66323" y="56711"/>
                  </a:lnTo>
                  <a:lnTo>
                    <a:pt x="78665" y="35554"/>
                  </a:lnTo>
                  <a:close/>
                </a:path>
                <a:path w="132714" h="337819">
                  <a:moveTo>
                    <a:pt x="74972" y="14825"/>
                  </a:moveTo>
                  <a:lnTo>
                    <a:pt x="80611" y="24493"/>
                  </a:lnTo>
                  <a:lnTo>
                    <a:pt x="80611" y="20464"/>
                  </a:lnTo>
                  <a:lnTo>
                    <a:pt x="74972" y="14825"/>
                  </a:lnTo>
                  <a:close/>
                </a:path>
                <a:path w="132714" h="337819">
                  <a:moveTo>
                    <a:pt x="57675" y="14825"/>
                  </a:moveTo>
                  <a:lnTo>
                    <a:pt x="52036" y="20464"/>
                  </a:lnTo>
                  <a:lnTo>
                    <a:pt x="52036" y="24492"/>
                  </a:lnTo>
                  <a:lnTo>
                    <a:pt x="57675" y="14825"/>
                  </a:lnTo>
                  <a:close/>
                </a:path>
                <a:path w="132714" h="337819">
                  <a:moveTo>
                    <a:pt x="66324" y="0"/>
                  </a:moveTo>
                  <a:lnTo>
                    <a:pt x="57675" y="14825"/>
                  </a:lnTo>
                  <a:lnTo>
                    <a:pt x="58433" y="14067"/>
                  </a:lnTo>
                  <a:lnTo>
                    <a:pt x="74530" y="14067"/>
                  </a:lnTo>
                  <a:lnTo>
                    <a:pt x="66324" y="0"/>
                  </a:lnTo>
                  <a:close/>
                </a:path>
                <a:path w="132714" h="337819">
                  <a:moveTo>
                    <a:pt x="74530" y="14067"/>
                  </a:moveTo>
                  <a:lnTo>
                    <a:pt x="74214" y="14067"/>
                  </a:lnTo>
                  <a:lnTo>
                    <a:pt x="74972" y="14825"/>
                  </a:lnTo>
                  <a:lnTo>
                    <a:pt x="74530" y="14067"/>
                  </a:lnTo>
                  <a:close/>
                </a:path>
              </a:pathLst>
            </a:custGeom>
            <a:solidFill>
              <a:srgbClr val="000000"/>
            </a:solidFill>
          </p:spPr>
          <p:txBody>
            <a:bodyPr wrap="square" lIns="0" tIns="0" rIns="0" bIns="0" rtlCol="0"/>
            <a:lstStyle/>
            <a:p>
              <a:endParaRPr/>
            </a:p>
          </p:txBody>
        </p:sp>
      </p:grpSp>
      <p:sp>
        <p:nvSpPr>
          <p:cNvPr id="20" name="object 20"/>
          <p:cNvSpPr txBox="1"/>
          <p:nvPr/>
        </p:nvSpPr>
        <p:spPr>
          <a:xfrm>
            <a:off x="8946516" y="2451099"/>
            <a:ext cx="1113155" cy="452120"/>
          </a:xfrm>
          <a:prstGeom prst="rect">
            <a:avLst/>
          </a:prstGeom>
        </p:spPr>
        <p:txBody>
          <a:bodyPr vert="horz" wrap="square" lIns="0" tIns="12700" rIns="0" bIns="0" rtlCol="0">
            <a:spAutoFit/>
          </a:bodyPr>
          <a:lstStyle/>
          <a:p>
            <a:pPr marL="12700">
              <a:spcBef>
                <a:spcPts val="100"/>
              </a:spcBef>
            </a:pPr>
            <a:r>
              <a:rPr sz="2800" spc="415" dirty="0">
                <a:latin typeface="Symbol"/>
                <a:cs typeface="Symbol"/>
              </a:rPr>
              <a:t></a:t>
            </a:r>
            <a:r>
              <a:rPr sz="2800" b="1" i="1" spc="415" dirty="0">
                <a:latin typeface="Corbel"/>
                <a:cs typeface="Corbel"/>
              </a:rPr>
              <a:t>S</a:t>
            </a:r>
            <a:r>
              <a:rPr sz="2800" b="1" i="1" dirty="0">
                <a:latin typeface="Corbel"/>
                <a:cs typeface="Corbel"/>
              </a:rPr>
              <a:t> </a:t>
            </a:r>
            <a:r>
              <a:rPr sz="4125" b="1" spc="-540" baseline="1010" dirty="0">
                <a:latin typeface="Symbol"/>
                <a:cs typeface="Symbol"/>
              </a:rPr>
              <a:t>�</a:t>
            </a:r>
            <a:r>
              <a:rPr sz="4125" spc="30" baseline="1010" dirty="0">
                <a:latin typeface="Times New Roman"/>
                <a:cs typeface="Times New Roman"/>
              </a:rPr>
              <a:t> </a:t>
            </a:r>
            <a:r>
              <a:rPr sz="2800" b="1" i="1" spc="-430" dirty="0">
                <a:latin typeface="Times New Roman"/>
                <a:cs typeface="Times New Roman"/>
              </a:rPr>
              <a:t>T</a:t>
            </a:r>
            <a:endParaRPr sz="2800">
              <a:latin typeface="Times New Roman"/>
              <a:cs typeface="Times New Roman"/>
            </a:endParaRPr>
          </a:p>
        </p:txBody>
      </p:sp>
      <p:sp>
        <p:nvSpPr>
          <p:cNvPr id="23" name="object 23"/>
          <p:cNvSpPr txBox="1"/>
          <p:nvPr/>
        </p:nvSpPr>
        <p:spPr>
          <a:xfrm>
            <a:off x="2735263" y="5541522"/>
            <a:ext cx="3369945" cy="973455"/>
          </a:xfrm>
          <a:prstGeom prst="rect">
            <a:avLst/>
          </a:prstGeom>
        </p:spPr>
        <p:txBody>
          <a:bodyPr vert="horz" wrap="square" lIns="0" tIns="25400" rIns="0" bIns="0" rtlCol="0">
            <a:spAutoFit/>
          </a:bodyPr>
          <a:lstStyle/>
          <a:p>
            <a:pPr marL="305435">
              <a:spcBef>
                <a:spcPts val="200"/>
              </a:spcBef>
            </a:pPr>
            <a:r>
              <a:rPr sz="3600" b="1" i="1" dirty="0">
                <a:latin typeface="Calibri"/>
                <a:cs typeface="Calibri"/>
              </a:rPr>
              <a:t>f(S</a:t>
            </a:r>
            <a:r>
              <a:rPr sz="3600" b="1" i="1" spc="-10" dirty="0">
                <a:latin typeface="Calibri"/>
                <a:cs typeface="Calibri"/>
              </a:rPr>
              <a:t> </a:t>
            </a:r>
            <a:r>
              <a:rPr sz="3700" b="1" i="1" spc="615" dirty="0">
                <a:latin typeface="Symbol"/>
                <a:cs typeface="Symbol"/>
              </a:rPr>
              <a:t></a:t>
            </a:r>
            <a:r>
              <a:rPr sz="3700" spc="-155" dirty="0">
                <a:latin typeface="Times New Roman"/>
                <a:cs typeface="Times New Roman"/>
              </a:rPr>
              <a:t> </a:t>
            </a:r>
            <a:r>
              <a:rPr sz="3600" b="1" i="1" dirty="0">
                <a:latin typeface="Calibri"/>
                <a:cs typeface="Calibri"/>
              </a:rPr>
              <a:t>{u})</a:t>
            </a:r>
            <a:r>
              <a:rPr sz="3600" b="1" i="1" spc="-20" dirty="0">
                <a:latin typeface="Calibri"/>
                <a:cs typeface="Calibri"/>
              </a:rPr>
              <a:t> </a:t>
            </a:r>
            <a:r>
              <a:rPr sz="3600" b="1" i="1" dirty="0">
                <a:latin typeface="Calibri"/>
                <a:cs typeface="Calibri"/>
              </a:rPr>
              <a:t>–</a:t>
            </a:r>
            <a:r>
              <a:rPr sz="3600" b="1" i="1" spc="-30" dirty="0">
                <a:latin typeface="Calibri"/>
                <a:cs typeface="Calibri"/>
              </a:rPr>
              <a:t> </a:t>
            </a:r>
            <a:r>
              <a:rPr sz="3600" b="1" i="1" spc="-20" dirty="0">
                <a:latin typeface="Calibri"/>
                <a:cs typeface="Calibri"/>
              </a:rPr>
              <a:t>f(S)</a:t>
            </a:r>
            <a:endParaRPr sz="3600" dirty="0">
              <a:latin typeface="Calibri"/>
              <a:cs typeface="Calibri"/>
            </a:endParaRPr>
          </a:p>
          <a:p>
            <a:pPr marL="12700">
              <a:spcBef>
                <a:spcPts val="660"/>
              </a:spcBef>
            </a:pPr>
            <a:r>
              <a:rPr dirty="0">
                <a:latin typeface="Corbel"/>
                <a:cs typeface="Corbel"/>
              </a:rPr>
              <a:t>Gain</a:t>
            </a:r>
            <a:r>
              <a:rPr spc="-25" dirty="0">
                <a:latin typeface="Corbel"/>
                <a:cs typeface="Corbel"/>
              </a:rPr>
              <a:t> </a:t>
            </a:r>
            <a:r>
              <a:rPr dirty="0">
                <a:latin typeface="Corbel"/>
                <a:cs typeface="Corbel"/>
              </a:rPr>
              <a:t>of</a:t>
            </a:r>
            <a:r>
              <a:rPr spc="-15" dirty="0">
                <a:latin typeface="Corbel"/>
                <a:cs typeface="Corbel"/>
              </a:rPr>
              <a:t> </a:t>
            </a:r>
            <a:r>
              <a:rPr dirty="0">
                <a:latin typeface="Corbel"/>
                <a:cs typeface="Corbel"/>
              </a:rPr>
              <a:t>adding</a:t>
            </a:r>
            <a:r>
              <a:rPr spc="-25" dirty="0">
                <a:latin typeface="Corbel"/>
                <a:cs typeface="Corbel"/>
              </a:rPr>
              <a:t> </a:t>
            </a:r>
            <a:r>
              <a:rPr dirty="0">
                <a:latin typeface="Corbel"/>
                <a:cs typeface="Corbel"/>
              </a:rPr>
              <a:t>a</a:t>
            </a:r>
            <a:r>
              <a:rPr spc="-15" dirty="0">
                <a:latin typeface="Corbel"/>
                <a:cs typeface="Corbel"/>
              </a:rPr>
              <a:t> </a:t>
            </a:r>
            <a:r>
              <a:rPr dirty="0">
                <a:latin typeface="Corbel"/>
                <a:cs typeface="Corbel"/>
              </a:rPr>
              <a:t>node</a:t>
            </a:r>
            <a:r>
              <a:rPr spc="-15" dirty="0">
                <a:latin typeface="Corbel"/>
                <a:cs typeface="Corbel"/>
              </a:rPr>
              <a:t> </a:t>
            </a:r>
            <a:r>
              <a:rPr dirty="0">
                <a:latin typeface="Corbel"/>
                <a:cs typeface="Corbel"/>
              </a:rPr>
              <a:t>to</a:t>
            </a:r>
            <a:r>
              <a:rPr spc="-15" dirty="0">
                <a:latin typeface="Corbel"/>
                <a:cs typeface="Corbel"/>
              </a:rPr>
              <a:t> </a:t>
            </a:r>
            <a:r>
              <a:rPr dirty="0">
                <a:latin typeface="Corbel"/>
                <a:cs typeface="Corbel"/>
              </a:rPr>
              <a:t>a</a:t>
            </a:r>
            <a:r>
              <a:rPr spc="-15" dirty="0">
                <a:latin typeface="Corbel"/>
                <a:cs typeface="Corbel"/>
              </a:rPr>
              <a:t> </a:t>
            </a:r>
            <a:r>
              <a:rPr dirty="0">
                <a:latin typeface="Corbel"/>
                <a:cs typeface="Corbel"/>
              </a:rPr>
              <a:t>small</a:t>
            </a:r>
            <a:r>
              <a:rPr spc="-25" dirty="0">
                <a:latin typeface="Corbel"/>
                <a:cs typeface="Corbel"/>
              </a:rPr>
              <a:t> set</a:t>
            </a:r>
            <a:endParaRPr dirty="0">
              <a:latin typeface="Corbel"/>
              <a:cs typeface="Corbel"/>
            </a:endParaRPr>
          </a:p>
        </p:txBody>
      </p:sp>
      <p:sp>
        <p:nvSpPr>
          <p:cNvPr id="24" name="object 24"/>
          <p:cNvSpPr txBox="1"/>
          <p:nvPr/>
        </p:nvSpPr>
        <p:spPr>
          <a:xfrm>
            <a:off x="6603792" y="5541522"/>
            <a:ext cx="3452495" cy="973455"/>
          </a:xfrm>
          <a:prstGeom prst="rect">
            <a:avLst/>
          </a:prstGeom>
        </p:spPr>
        <p:txBody>
          <a:bodyPr vert="horz" wrap="square" lIns="0" tIns="25400" rIns="0" bIns="0" rtlCol="0">
            <a:spAutoFit/>
          </a:bodyPr>
          <a:lstStyle/>
          <a:p>
            <a:pPr marL="12700">
              <a:spcBef>
                <a:spcPts val="200"/>
              </a:spcBef>
            </a:pPr>
            <a:r>
              <a:rPr sz="3600" b="1" i="1" dirty="0">
                <a:latin typeface="Calibri"/>
                <a:cs typeface="Calibri"/>
              </a:rPr>
              <a:t>f(T</a:t>
            </a:r>
            <a:r>
              <a:rPr sz="3600" b="1" i="1" spc="-15" dirty="0">
                <a:latin typeface="Calibri"/>
                <a:cs typeface="Calibri"/>
              </a:rPr>
              <a:t> </a:t>
            </a:r>
            <a:r>
              <a:rPr sz="3700" b="1" i="1" spc="615" dirty="0">
                <a:latin typeface="Symbol"/>
                <a:cs typeface="Symbol"/>
              </a:rPr>
              <a:t></a:t>
            </a:r>
            <a:r>
              <a:rPr sz="3700" spc="-160" dirty="0">
                <a:latin typeface="Times New Roman"/>
                <a:cs typeface="Times New Roman"/>
              </a:rPr>
              <a:t> </a:t>
            </a:r>
            <a:r>
              <a:rPr sz="3600" b="1" i="1" dirty="0">
                <a:latin typeface="Calibri"/>
                <a:cs typeface="Calibri"/>
              </a:rPr>
              <a:t>{u})</a:t>
            </a:r>
            <a:r>
              <a:rPr sz="3600" b="1" i="1" spc="-25" dirty="0">
                <a:latin typeface="Calibri"/>
                <a:cs typeface="Calibri"/>
              </a:rPr>
              <a:t> </a:t>
            </a:r>
            <a:r>
              <a:rPr sz="3600" b="1" i="1" dirty="0">
                <a:latin typeface="Calibri"/>
                <a:cs typeface="Calibri"/>
              </a:rPr>
              <a:t>–</a:t>
            </a:r>
            <a:r>
              <a:rPr sz="3600" b="1" i="1" spc="-35" dirty="0">
                <a:latin typeface="Calibri"/>
                <a:cs typeface="Calibri"/>
              </a:rPr>
              <a:t> </a:t>
            </a:r>
            <a:r>
              <a:rPr sz="3600" b="1" i="1" spc="-20" dirty="0">
                <a:latin typeface="Calibri"/>
                <a:cs typeface="Calibri"/>
              </a:rPr>
              <a:t>f(T)</a:t>
            </a:r>
            <a:endParaRPr sz="3600" dirty="0">
              <a:latin typeface="Calibri"/>
              <a:cs typeface="Calibri"/>
            </a:endParaRPr>
          </a:p>
          <a:p>
            <a:pPr marL="117475">
              <a:spcBef>
                <a:spcPts val="660"/>
              </a:spcBef>
            </a:pPr>
            <a:r>
              <a:rPr dirty="0">
                <a:latin typeface="Corbel"/>
                <a:cs typeface="Corbel"/>
              </a:rPr>
              <a:t>Gain</a:t>
            </a:r>
            <a:r>
              <a:rPr spc="-25" dirty="0">
                <a:latin typeface="Corbel"/>
                <a:cs typeface="Corbel"/>
              </a:rPr>
              <a:t> </a:t>
            </a:r>
            <a:r>
              <a:rPr dirty="0">
                <a:latin typeface="Corbel"/>
                <a:cs typeface="Corbel"/>
              </a:rPr>
              <a:t>of</a:t>
            </a:r>
            <a:r>
              <a:rPr spc="-15" dirty="0">
                <a:latin typeface="Corbel"/>
                <a:cs typeface="Corbel"/>
              </a:rPr>
              <a:t> </a:t>
            </a:r>
            <a:r>
              <a:rPr dirty="0">
                <a:latin typeface="Corbel"/>
                <a:cs typeface="Corbel"/>
              </a:rPr>
              <a:t>adding</a:t>
            </a:r>
            <a:r>
              <a:rPr spc="-30" dirty="0">
                <a:latin typeface="Corbel"/>
                <a:cs typeface="Corbel"/>
              </a:rPr>
              <a:t> </a:t>
            </a:r>
            <a:r>
              <a:rPr dirty="0">
                <a:latin typeface="Corbel"/>
                <a:cs typeface="Corbel"/>
              </a:rPr>
              <a:t>a</a:t>
            </a:r>
            <a:r>
              <a:rPr spc="-15" dirty="0">
                <a:latin typeface="Corbel"/>
                <a:cs typeface="Corbel"/>
              </a:rPr>
              <a:t> </a:t>
            </a:r>
            <a:r>
              <a:rPr dirty="0">
                <a:latin typeface="Corbel"/>
                <a:cs typeface="Corbel"/>
              </a:rPr>
              <a:t>node</a:t>
            </a:r>
            <a:r>
              <a:rPr spc="-20" dirty="0">
                <a:latin typeface="Corbel"/>
                <a:cs typeface="Corbel"/>
              </a:rPr>
              <a:t> </a:t>
            </a:r>
            <a:r>
              <a:rPr dirty="0">
                <a:latin typeface="Corbel"/>
                <a:cs typeface="Corbel"/>
              </a:rPr>
              <a:t>to</a:t>
            </a:r>
            <a:r>
              <a:rPr spc="-15" dirty="0">
                <a:latin typeface="Corbel"/>
                <a:cs typeface="Corbel"/>
              </a:rPr>
              <a:t> </a:t>
            </a:r>
            <a:r>
              <a:rPr dirty="0">
                <a:latin typeface="Corbel"/>
                <a:cs typeface="Corbel"/>
              </a:rPr>
              <a:t>a</a:t>
            </a:r>
            <a:r>
              <a:rPr spc="-20" dirty="0">
                <a:latin typeface="Corbel"/>
                <a:cs typeface="Corbel"/>
              </a:rPr>
              <a:t> </a:t>
            </a:r>
            <a:r>
              <a:rPr dirty="0">
                <a:latin typeface="Corbel"/>
                <a:cs typeface="Corbel"/>
              </a:rPr>
              <a:t>large</a:t>
            </a:r>
            <a:r>
              <a:rPr spc="-20" dirty="0">
                <a:latin typeface="Corbel"/>
                <a:cs typeface="Corbel"/>
              </a:rPr>
              <a:t> </a:t>
            </a:r>
            <a:r>
              <a:rPr spc="-25" dirty="0">
                <a:latin typeface="Corbel"/>
                <a:cs typeface="Corbel"/>
              </a:rPr>
              <a:t>set</a:t>
            </a:r>
            <a:endParaRPr dirty="0">
              <a:latin typeface="Corbel"/>
              <a:cs typeface="Corbel"/>
            </a:endParaRPr>
          </a:p>
        </p:txBody>
      </p:sp>
      <p:sp>
        <p:nvSpPr>
          <p:cNvPr id="25" name="object 25"/>
          <p:cNvSpPr txBox="1"/>
          <p:nvPr/>
        </p:nvSpPr>
        <p:spPr>
          <a:xfrm>
            <a:off x="6170412" y="5588712"/>
            <a:ext cx="253365" cy="551433"/>
          </a:xfrm>
          <a:prstGeom prst="rect">
            <a:avLst/>
          </a:prstGeom>
        </p:spPr>
        <p:txBody>
          <a:bodyPr vert="horz" wrap="square" lIns="0" tIns="0" rIns="0" bIns="0" rtlCol="0">
            <a:spAutoFit/>
          </a:bodyPr>
          <a:lstStyle/>
          <a:p>
            <a:pPr marL="12700">
              <a:lnSpc>
                <a:spcPts val="4250"/>
              </a:lnSpc>
            </a:pPr>
            <a:r>
              <a:rPr sz="3600" b="1" i="1" spc="-50" dirty="0">
                <a:latin typeface="Calibri"/>
                <a:cs typeface="Calibri"/>
              </a:rPr>
              <a:t>≥</a:t>
            </a:r>
            <a:endParaRPr sz="3600">
              <a:latin typeface="Calibri"/>
              <a:cs typeface="Calibri"/>
            </a:endParaRP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defPPr>
              <a:defRPr kern="0"/>
            </a:defPPr>
            <a:lvl1pPr>
              <a:defRPr sz="900" b="0" i="0">
                <a:solidFill>
                  <a:srgbClr val="3F3F3F"/>
                </a:solidFill>
                <a:latin typeface="Calibri"/>
                <a:cs typeface="Calibri"/>
              </a:defRPr>
            </a:lvl1pPr>
          </a:lstStyle>
          <a:p>
            <a:pPr marL="38100">
              <a:spcBef>
                <a:spcPts val="55"/>
              </a:spcBef>
            </a:pPr>
            <a:fld id="{81D60167-4931-47E6-BA6A-407CBD079E47}" type="slidenum">
              <a:rPr lang="en-IN" spc="-25" smtClean="0"/>
              <a:pPr marL="38100">
                <a:spcBef>
                  <a:spcPts val="55"/>
                </a:spcBef>
              </a:pPr>
              <a:t>6</a:t>
            </a:fld>
            <a:endParaRPr spc="-25" dirty="0"/>
          </a:p>
        </p:txBody>
      </p:sp>
      <p:sp>
        <p:nvSpPr>
          <p:cNvPr id="21" name="object 21"/>
          <p:cNvSpPr txBox="1"/>
          <p:nvPr/>
        </p:nvSpPr>
        <p:spPr>
          <a:xfrm>
            <a:off x="4854876" y="2793153"/>
            <a:ext cx="1400810" cy="635000"/>
          </a:xfrm>
          <a:prstGeom prst="rect">
            <a:avLst/>
          </a:prstGeom>
        </p:spPr>
        <p:txBody>
          <a:bodyPr vert="horz" wrap="square" lIns="0" tIns="43180" rIns="0" bIns="0" rtlCol="0">
            <a:spAutoFit/>
          </a:bodyPr>
          <a:lstStyle/>
          <a:p>
            <a:pPr marL="516890">
              <a:spcBef>
                <a:spcPts val="340"/>
              </a:spcBef>
            </a:pPr>
            <a:r>
              <a:rPr dirty="0">
                <a:latin typeface="Arial"/>
                <a:cs typeface="Arial"/>
              </a:rPr>
              <a:t>f(T</a:t>
            </a:r>
            <a:r>
              <a:rPr spc="-65" dirty="0">
                <a:latin typeface="Arial"/>
                <a:cs typeface="Arial"/>
              </a:rPr>
              <a:t> </a:t>
            </a:r>
            <a:r>
              <a:rPr spc="55" dirty="0">
                <a:latin typeface="Symbol"/>
                <a:cs typeface="Symbol"/>
              </a:rPr>
              <a:t></a:t>
            </a:r>
            <a:r>
              <a:rPr spc="55" dirty="0">
                <a:latin typeface="Arial"/>
                <a:cs typeface="Arial"/>
              </a:rPr>
              <a:t>{u})</a:t>
            </a:r>
            <a:endParaRPr dirty="0">
              <a:latin typeface="Arial"/>
              <a:cs typeface="Arial"/>
            </a:endParaRPr>
          </a:p>
          <a:p>
            <a:pPr marL="12700">
              <a:spcBef>
                <a:spcPts val="240"/>
              </a:spcBef>
            </a:pPr>
            <a:r>
              <a:rPr spc="-20" dirty="0">
                <a:latin typeface="Arial"/>
                <a:cs typeface="Arial"/>
              </a:rPr>
              <a:t>f(T)</a:t>
            </a:r>
            <a:endParaRPr dirty="0">
              <a:latin typeface="Arial"/>
              <a:cs typeface="Arial"/>
            </a:endParaRPr>
          </a:p>
        </p:txBody>
      </p:sp>
      <p:sp>
        <p:nvSpPr>
          <p:cNvPr id="22" name="object 22"/>
          <p:cNvSpPr txBox="1"/>
          <p:nvPr/>
        </p:nvSpPr>
        <p:spPr>
          <a:xfrm>
            <a:off x="6870066" y="4296834"/>
            <a:ext cx="2477135" cy="570865"/>
          </a:xfrm>
          <a:prstGeom prst="rect">
            <a:avLst/>
          </a:prstGeom>
        </p:spPr>
        <p:txBody>
          <a:bodyPr vert="horz" wrap="square" lIns="0" tIns="24765" rIns="0" bIns="0" rtlCol="0">
            <a:spAutoFit/>
          </a:bodyPr>
          <a:lstStyle/>
          <a:p>
            <a:pPr marL="12700" marR="5080">
              <a:lnSpc>
                <a:spcPts val="2130"/>
              </a:lnSpc>
              <a:spcBef>
                <a:spcPts val="195"/>
              </a:spcBef>
            </a:pPr>
            <a:r>
              <a:rPr dirty="0">
                <a:latin typeface="Arial"/>
                <a:cs typeface="Arial"/>
              </a:rPr>
              <a:t>Adding</a:t>
            </a:r>
            <a:r>
              <a:rPr spc="-20" dirty="0">
                <a:latin typeface="Arial"/>
                <a:cs typeface="Arial"/>
              </a:rPr>
              <a:t> </a:t>
            </a:r>
            <a:r>
              <a:rPr b="1" i="1" dirty="0">
                <a:latin typeface="Arial"/>
                <a:cs typeface="Arial"/>
              </a:rPr>
              <a:t>u</a:t>
            </a:r>
            <a:r>
              <a:rPr b="1" i="1" spc="-15" dirty="0">
                <a:latin typeface="Arial"/>
                <a:cs typeface="Arial"/>
              </a:rPr>
              <a:t> </a:t>
            </a:r>
            <a:r>
              <a:rPr dirty="0">
                <a:latin typeface="Arial"/>
                <a:cs typeface="Arial"/>
              </a:rPr>
              <a:t>to</a:t>
            </a:r>
            <a:r>
              <a:rPr spc="-15" dirty="0">
                <a:latin typeface="Arial"/>
                <a:cs typeface="Arial"/>
              </a:rPr>
              <a:t> </a:t>
            </a:r>
            <a:r>
              <a:rPr b="1" i="1" dirty="0">
                <a:latin typeface="Arial"/>
                <a:cs typeface="Arial"/>
              </a:rPr>
              <a:t>T</a:t>
            </a:r>
            <a:r>
              <a:rPr b="1" i="1" spc="-15" dirty="0">
                <a:latin typeface="Arial"/>
                <a:cs typeface="Arial"/>
              </a:rPr>
              <a:t> </a:t>
            </a:r>
            <a:r>
              <a:rPr dirty="0">
                <a:latin typeface="Arial"/>
                <a:cs typeface="Arial"/>
              </a:rPr>
              <a:t>helps</a:t>
            </a:r>
            <a:r>
              <a:rPr spc="-20" dirty="0">
                <a:latin typeface="Arial"/>
                <a:cs typeface="Arial"/>
              </a:rPr>
              <a:t> less </a:t>
            </a:r>
            <a:r>
              <a:rPr dirty="0">
                <a:latin typeface="Arial"/>
                <a:cs typeface="Arial"/>
              </a:rPr>
              <a:t>than</a:t>
            </a:r>
            <a:r>
              <a:rPr spc="-20" dirty="0">
                <a:latin typeface="Arial"/>
                <a:cs typeface="Arial"/>
              </a:rPr>
              <a:t> </a:t>
            </a:r>
            <a:r>
              <a:rPr dirty="0">
                <a:latin typeface="Arial"/>
                <a:cs typeface="Arial"/>
              </a:rPr>
              <a:t>adding</a:t>
            </a:r>
            <a:r>
              <a:rPr spc="-15" dirty="0">
                <a:latin typeface="Arial"/>
                <a:cs typeface="Arial"/>
              </a:rPr>
              <a:t> </a:t>
            </a:r>
            <a:r>
              <a:rPr dirty="0">
                <a:latin typeface="Arial"/>
                <a:cs typeface="Arial"/>
              </a:rPr>
              <a:t>it</a:t>
            </a:r>
            <a:r>
              <a:rPr spc="-20" dirty="0">
                <a:latin typeface="Arial"/>
                <a:cs typeface="Arial"/>
              </a:rPr>
              <a:t> </a:t>
            </a:r>
            <a:r>
              <a:rPr dirty="0">
                <a:latin typeface="Arial"/>
                <a:cs typeface="Arial"/>
              </a:rPr>
              <a:t>to</a:t>
            </a:r>
            <a:r>
              <a:rPr spc="-15" dirty="0">
                <a:latin typeface="Arial"/>
                <a:cs typeface="Arial"/>
              </a:rPr>
              <a:t> </a:t>
            </a:r>
            <a:r>
              <a:rPr b="1" spc="-25" dirty="0">
                <a:latin typeface="Arial"/>
                <a:cs typeface="Arial"/>
              </a:rPr>
              <a:t>S</a:t>
            </a:r>
            <a:r>
              <a:rPr spc="-25" dirty="0">
                <a:latin typeface="Arial"/>
                <a:cs typeface="Arial"/>
              </a:rPr>
              <a:t>!</a:t>
            </a:r>
            <a:endParaRPr dirty="0">
              <a:latin typeface="Arial"/>
              <a:cs typeface="Arial"/>
            </a:endParaRPr>
          </a:p>
        </p:txBody>
      </p:sp>
      <p:sp>
        <p:nvSpPr>
          <p:cNvPr id="31" name="TextBox 30">
            <a:extLst>
              <a:ext uri="{FF2B5EF4-FFF2-40B4-BE49-F238E27FC236}">
                <a16:creationId xmlns:a16="http://schemas.microsoft.com/office/drawing/2014/main" id="{BB721D73-90F0-1953-361C-A887744FA780}"/>
              </a:ext>
            </a:extLst>
          </p:cNvPr>
          <p:cNvSpPr txBox="1"/>
          <p:nvPr/>
        </p:nvSpPr>
        <p:spPr>
          <a:xfrm>
            <a:off x="431944" y="524013"/>
            <a:ext cx="9341223" cy="769441"/>
          </a:xfrm>
          <a:prstGeom prst="rect">
            <a:avLst/>
          </a:prstGeom>
          <a:noFill/>
        </p:spPr>
        <p:txBody>
          <a:bodyPr wrap="square" rtlCol="0">
            <a:spAutoFit/>
          </a:bodyPr>
          <a:lstStyle/>
          <a:p>
            <a:r>
              <a:rPr lang="en-IN" sz="4400" dirty="0"/>
              <a:t>Submodularity – Diminishing Returns</a:t>
            </a:r>
          </a:p>
        </p:txBody>
      </p:sp>
      <p:pic>
        <p:nvPicPr>
          <p:cNvPr id="34" name="Picture 33">
            <a:extLst>
              <a:ext uri="{FF2B5EF4-FFF2-40B4-BE49-F238E27FC236}">
                <a16:creationId xmlns:a16="http://schemas.microsoft.com/office/drawing/2014/main" id="{D31DD802-6C48-AB53-35D4-924B0F516E7C}"/>
              </a:ext>
            </a:extLst>
          </p:cNvPr>
          <p:cNvPicPr>
            <a:picLocks noChangeAspect="1"/>
          </p:cNvPicPr>
          <p:nvPr/>
        </p:nvPicPr>
        <p:blipFill rotWithShape="1">
          <a:blip r:embed="rId2"/>
          <a:srcRect l="75000" t="44652" r="9559" b="45785"/>
          <a:stretch/>
        </p:blipFill>
        <p:spPr>
          <a:xfrm>
            <a:off x="8788730" y="2432734"/>
            <a:ext cx="1377240" cy="479787"/>
          </a:xfrm>
          <a:prstGeom prst="rect">
            <a:avLst/>
          </a:prstGeom>
        </p:spPr>
      </p:pic>
      <p:sp>
        <p:nvSpPr>
          <p:cNvPr id="2" name="TextBox 1">
            <a:extLst>
              <a:ext uri="{FF2B5EF4-FFF2-40B4-BE49-F238E27FC236}">
                <a16:creationId xmlns:a16="http://schemas.microsoft.com/office/drawing/2014/main" id="{3ACE07EE-E4F2-42DB-92F3-14E501755A4D}"/>
              </a:ext>
            </a:extLst>
          </p:cNvPr>
          <p:cNvSpPr txBox="1"/>
          <p:nvPr/>
        </p:nvSpPr>
        <p:spPr>
          <a:xfrm>
            <a:off x="3914138" y="6615422"/>
            <a:ext cx="8621486" cy="307777"/>
          </a:xfrm>
          <a:prstGeom prst="rect">
            <a:avLst/>
          </a:prstGeom>
          <a:noFill/>
        </p:spPr>
        <p:txBody>
          <a:bodyPr wrap="square" rtlCol="0">
            <a:spAutoFit/>
          </a:bodyPr>
          <a:lstStyle/>
          <a:p>
            <a:r>
              <a:rPr lang="en-IN" sz="1400" dirty="0"/>
              <a:t>Pic Credits: https://snap.stanford.edu/class/cs224w-2019/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7F80EFBD-2BA2-3999-558F-3902575DA390}"/>
              </a:ext>
            </a:extLst>
          </p:cNvPr>
          <p:cNvGrpSpPr/>
          <p:nvPr/>
        </p:nvGrpSpPr>
        <p:grpSpPr>
          <a:xfrm>
            <a:off x="6970790" y="2353892"/>
            <a:ext cx="4998720" cy="4216147"/>
            <a:chOff x="188629" y="1352524"/>
            <a:chExt cx="5526653" cy="4881613"/>
          </a:xfrm>
        </p:grpSpPr>
        <p:pic>
          <p:nvPicPr>
            <p:cNvPr id="5" name="object 3">
              <a:extLst>
                <a:ext uri="{FF2B5EF4-FFF2-40B4-BE49-F238E27FC236}">
                  <a16:creationId xmlns:a16="http://schemas.microsoft.com/office/drawing/2014/main" id="{7549CE48-5FC0-4A07-0032-91F046584436}"/>
                </a:ext>
              </a:extLst>
            </p:cNvPr>
            <p:cNvPicPr/>
            <p:nvPr/>
          </p:nvPicPr>
          <p:blipFill>
            <a:blip r:embed="rId2" cstate="print"/>
            <a:stretch>
              <a:fillRect/>
            </a:stretch>
          </p:blipFill>
          <p:spPr>
            <a:xfrm>
              <a:off x="188629" y="1352524"/>
              <a:ext cx="5526653" cy="4881613"/>
            </a:xfrm>
            <a:prstGeom prst="rect">
              <a:avLst/>
            </a:prstGeom>
          </p:spPr>
        </p:pic>
        <p:sp>
          <p:nvSpPr>
            <p:cNvPr id="6" name="object 4">
              <a:extLst>
                <a:ext uri="{FF2B5EF4-FFF2-40B4-BE49-F238E27FC236}">
                  <a16:creationId xmlns:a16="http://schemas.microsoft.com/office/drawing/2014/main" id="{6F20A460-8198-4024-1A97-6EC3A3BCD521}"/>
                </a:ext>
              </a:extLst>
            </p:cNvPr>
            <p:cNvSpPr/>
            <p:nvPr/>
          </p:nvSpPr>
          <p:spPr>
            <a:xfrm>
              <a:off x="1243013" y="2143125"/>
              <a:ext cx="520700" cy="503555"/>
            </a:xfrm>
            <a:custGeom>
              <a:avLst/>
              <a:gdLst/>
              <a:ahLst/>
              <a:cxnLst/>
              <a:rect l="l" t="t" r="r" b="b"/>
              <a:pathLst>
                <a:path w="520700" h="503555">
                  <a:moveTo>
                    <a:pt x="0" y="251619"/>
                  </a:moveTo>
                  <a:lnTo>
                    <a:pt x="4194" y="206390"/>
                  </a:lnTo>
                  <a:lnTo>
                    <a:pt x="16288" y="163820"/>
                  </a:lnTo>
                  <a:lnTo>
                    <a:pt x="35545" y="124622"/>
                  </a:lnTo>
                  <a:lnTo>
                    <a:pt x="61231" y="89504"/>
                  </a:lnTo>
                  <a:lnTo>
                    <a:pt x="92609" y="59177"/>
                  </a:lnTo>
                  <a:lnTo>
                    <a:pt x="128946" y="34353"/>
                  </a:lnTo>
                  <a:lnTo>
                    <a:pt x="169505" y="15741"/>
                  </a:lnTo>
                  <a:lnTo>
                    <a:pt x="213551" y="4053"/>
                  </a:lnTo>
                  <a:lnTo>
                    <a:pt x="260350" y="0"/>
                  </a:lnTo>
                  <a:lnTo>
                    <a:pt x="307148" y="4053"/>
                  </a:lnTo>
                  <a:lnTo>
                    <a:pt x="351194" y="15741"/>
                  </a:lnTo>
                  <a:lnTo>
                    <a:pt x="391753" y="34353"/>
                  </a:lnTo>
                  <a:lnTo>
                    <a:pt x="428090" y="59177"/>
                  </a:lnTo>
                  <a:lnTo>
                    <a:pt x="459468" y="89504"/>
                  </a:lnTo>
                  <a:lnTo>
                    <a:pt x="485154" y="124622"/>
                  </a:lnTo>
                  <a:lnTo>
                    <a:pt x="504411" y="163820"/>
                  </a:lnTo>
                  <a:lnTo>
                    <a:pt x="516505" y="206390"/>
                  </a:lnTo>
                  <a:lnTo>
                    <a:pt x="520700" y="251619"/>
                  </a:lnTo>
                  <a:lnTo>
                    <a:pt x="516505" y="296847"/>
                  </a:lnTo>
                  <a:lnTo>
                    <a:pt x="504411" y="339417"/>
                  </a:lnTo>
                  <a:lnTo>
                    <a:pt x="485154" y="378615"/>
                  </a:lnTo>
                  <a:lnTo>
                    <a:pt x="459468" y="413733"/>
                  </a:lnTo>
                  <a:lnTo>
                    <a:pt x="428090" y="444060"/>
                  </a:lnTo>
                  <a:lnTo>
                    <a:pt x="391753" y="468884"/>
                  </a:lnTo>
                  <a:lnTo>
                    <a:pt x="351194" y="487496"/>
                  </a:lnTo>
                  <a:lnTo>
                    <a:pt x="307148" y="499184"/>
                  </a:lnTo>
                  <a:lnTo>
                    <a:pt x="260350" y="503238"/>
                  </a:lnTo>
                  <a:lnTo>
                    <a:pt x="213551" y="499184"/>
                  </a:lnTo>
                  <a:lnTo>
                    <a:pt x="169505" y="487496"/>
                  </a:lnTo>
                  <a:lnTo>
                    <a:pt x="128946" y="468884"/>
                  </a:lnTo>
                  <a:lnTo>
                    <a:pt x="92609" y="444060"/>
                  </a:lnTo>
                  <a:lnTo>
                    <a:pt x="61231" y="413733"/>
                  </a:lnTo>
                  <a:lnTo>
                    <a:pt x="35545" y="378615"/>
                  </a:lnTo>
                  <a:lnTo>
                    <a:pt x="16288" y="339417"/>
                  </a:lnTo>
                  <a:lnTo>
                    <a:pt x="4194" y="296847"/>
                  </a:lnTo>
                  <a:lnTo>
                    <a:pt x="0" y="251619"/>
                  </a:lnTo>
                  <a:close/>
                </a:path>
              </a:pathLst>
            </a:custGeom>
            <a:ln w="38100">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5">
              <a:extLst>
                <a:ext uri="{FF2B5EF4-FFF2-40B4-BE49-F238E27FC236}">
                  <a16:creationId xmlns:a16="http://schemas.microsoft.com/office/drawing/2014/main" id="{F0A416CC-A409-AAFB-4A9B-2F8BA4C246F9}"/>
                </a:ext>
              </a:extLst>
            </p:cNvPr>
            <p:cNvSpPr/>
            <p:nvPr/>
          </p:nvSpPr>
          <p:spPr>
            <a:xfrm>
              <a:off x="3043237" y="2797175"/>
              <a:ext cx="520700" cy="504825"/>
            </a:xfrm>
            <a:custGeom>
              <a:avLst/>
              <a:gdLst/>
              <a:ahLst/>
              <a:cxnLst/>
              <a:rect l="l" t="t" r="r" b="b"/>
              <a:pathLst>
                <a:path w="520700" h="504825">
                  <a:moveTo>
                    <a:pt x="0" y="252412"/>
                  </a:moveTo>
                  <a:lnTo>
                    <a:pt x="4194" y="207041"/>
                  </a:lnTo>
                  <a:lnTo>
                    <a:pt x="16288" y="164337"/>
                  </a:lnTo>
                  <a:lnTo>
                    <a:pt x="35545" y="125015"/>
                  </a:lnTo>
                  <a:lnTo>
                    <a:pt x="61231" y="89786"/>
                  </a:lnTo>
                  <a:lnTo>
                    <a:pt x="92609" y="59364"/>
                  </a:lnTo>
                  <a:lnTo>
                    <a:pt x="128946" y="34461"/>
                  </a:lnTo>
                  <a:lnTo>
                    <a:pt x="169505" y="15791"/>
                  </a:lnTo>
                  <a:lnTo>
                    <a:pt x="213551" y="4066"/>
                  </a:lnTo>
                  <a:lnTo>
                    <a:pt x="260350" y="0"/>
                  </a:lnTo>
                  <a:lnTo>
                    <a:pt x="307148" y="4066"/>
                  </a:lnTo>
                  <a:lnTo>
                    <a:pt x="351194" y="15791"/>
                  </a:lnTo>
                  <a:lnTo>
                    <a:pt x="391753" y="34461"/>
                  </a:lnTo>
                  <a:lnTo>
                    <a:pt x="428090" y="59364"/>
                  </a:lnTo>
                  <a:lnTo>
                    <a:pt x="459468" y="89786"/>
                  </a:lnTo>
                  <a:lnTo>
                    <a:pt x="485154" y="125015"/>
                  </a:lnTo>
                  <a:lnTo>
                    <a:pt x="504411" y="164337"/>
                  </a:lnTo>
                  <a:lnTo>
                    <a:pt x="516505" y="207041"/>
                  </a:lnTo>
                  <a:lnTo>
                    <a:pt x="520700" y="252412"/>
                  </a:lnTo>
                  <a:lnTo>
                    <a:pt x="516505" y="297783"/>
                  </a:lnTo>
                  <a:lnTo>
                    <a:pt x="504411" y="340487"/>
                  </a:lnTo>
                  <a:lnTo>
                    <a:pt x="485154" y="379809"/>
                  </a:lnTo>
                  <a:lnTo>
                    <a:pt x="459468" y="415038"/>
                  </a:lnTo>
                  <a:lnTo>
                    <a:pt x="428090" y="445460"/>
                  </a:lnTo>
                  <a:lnTo>
                    <a:pt x="391753" y="470363"/>
                  </a:lnTo>
                  <a:lnTo>
                    <a:pt x="351194" y="489033"/>
                  </a:lnTo>
                  <a:lnTo>
                    <a:pt x="307148" y="500758"/>
                  </a:lnTo>
                  <a:lnTo>
                    <a:pt x="260350" y="504825"/>
                  </a:lnTo>
                  <a:lnTo>
                    <a:pt x="213551" y="500758"/>
                  </a:lnTo>
                  <a:lnTo>
                    <a:pt x="169505" y="489033"/>
                  </a:lnTo>
                  <a:lnTo>
                    <a:pt x="128946" y="470363"/>
                  </a:lnTo>
                  <a:lnTo>
                    <a:pt x="92609" y="445460"/>
                  </a:lnTo>
                  <a:lnTo>
                    <a:pt x="61231" y="415038"/>
                  </a:lnTo>
                  <a:lnTo>
                    <a:pt x="35545" y="379809"/>
                  </a:lnTo>
                  <a:lnTo>
                    <a:pt x="16288" y="340487"/>
                  </a:lnTo>
                  <a:lnTo>
                    <a:pt x="4194" y="297783"/>
                  </a:lnTo>
                  <a:lnTo>
                    <a:pt x="0" y="252412"/>
                  </a:lnTo>
                  <a:close/>
                </a:path>
              </a:pathLst>
            </a:custGeom>
            <a:ln w="38100">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6">
              <a:extLst>
                <a:ext uri="{FF2B5EF4-FFF2-40B4-BE49-F238E27FC236}">
                  <a16:creationId xmlns:a16="http://schemas.microsoft.com/office/drawing/2014/main" id="{1B6C586D-8867-91C3-104E-1C7BBED2A46C}"/>
                </a:ext>
              </a:extLst>
            </p:cNvPr>
            <p:cNvSpPr/>
            <p:nvPr/>
          </p:nvSpPr>
          <p:spPr>
            <a:xfrm>
              <a:off x="3149599" y="4337050"/>
              <a:ext cx="519430" cy="503555"/>
            </a:xfrm>
            <a:custGeom>
              <a:avLst/>
              <a:gdLst/>
              <a:ahLst/>
              <a:cxnLst/>
              <a:rect l="l" t="t" r="r" b="b"/>
              <a:pathLst>
                <a:path w="519429" h="503554">
                  <a:moveTo>
                    <a:pt x="0" y="251619"/>
                  </a:moveTo>
                  <a:lnTo>
                    <a:pt x="4181" y="206390"/>
                  </a:lnTo>
                  <a:lnTo>
                    <a:pt x="16238" y="163820"/>
                  </a:lnTo>
                  <a:lnTo>
                    <a:pt x="35437" y="124622"/>
                  </a:lnTo>
                  <a:lnTo>
                    <a:pt x="61044" y="89504"/>
                  </a:lnTo>
                  <a:lnTo>
                    <a:pt x="92327" y="59177"/>
                  </a:lnTo>
                  <a:lnTo>
                    <a:pt x="128553" y="34353"/>
                  </a:lnTo>
                  <a:lnTo>
                    <a:pt x="168988" y="15741"/>
                  </a:lnTo>
                  <a:lnTo>
                    <a:pt x="212900" y="4053"/>
                  </a:lnTo>
                  <a:lnTo>
                    <a:pt x="259556" y="0"/>
                  </a:lnTo>
                  <a:lnTo>
                    <a:pt x="306212" y="4053"/>
                  </a:lnTo>
                  <a:lnTo>
                    <a:pt x="350124" y="15741"/>
                  </a:lnTo>
                  <a:lnTo>
                    <a:pt x="390559" y="34353"/>
                  </a:lnTo>
                  <a:lnTo>
                    <a:pt x="426785" y="59177"/>
                  </a:lnTo>
                  <a:lnTo>
                    <a:pt x="458068" y="89504"/>
                  </a:lnTo>
                  <a:lnTo>
                    <a:pt x="483675" y="124622"/>
                  </a:lnTo>
                  <a:lnTo>
                    <a:pt x="502874" y="163820"/>
                  </a:lnTo>
                  <a:lnTo>
                    <a:pt x="514931" y="206390"/>
                  </a:lnTo>
                  <a:lnTo>
                    <a:pt x="519113" y="251619"/>
                  </a:lnTo>
                  <a:lnTo>
                    <a:pt x="514931" y="296847"/>
                  </a:lnTo>
                  <a:lnTo>
                    <a:pt x="502874" y="339417"/>
                  </a:lnTo>
                  <a:lnTo>
                    <a:pt x="483675" y="378615"/>
                  </a:lnTo>
                  <a:lnTo>
                    <a:pt x="458068" y="413733"/>
                  </a:lnTo>
                  <a:lnTo>
                    <a:pt x="426785" y="444060"/>
                  </a:lnTo>
                  <a:lnTo>
                    <a:pt x="390559" y="468884"/>
                  </a:lnTo>
                  <a:lnTo>
                    <a:pt x="350124" y="487496"/>
                  </a:lnTo>
                  <a:lnTo>
                    <a:pt x="306212" y="499184"/>
                  </a:lnTo>
                  <a:lnTo>
                    <a:pt x="259556" y="503238"/>
                  </a:lnTo>
                  <a:lnTo>
                    <a:pt x="212900" y="499184"/>
                  </a:lnTo>
                  <a:lnTo>
                    <a:pt x="168988" y="487496"/>
                  </a:lnTo>
                  <a:lnTo>
                    <a:pt x="128553" y="468884"/>
                  </a:lnTo>
                  <a:lnTo>
                    <a:pt x="92327" y="444060"/>
                  </a:lnTo>
                  <a:lnTo>
                    <a:pt x="61044" y="413733"/>
                  </a:lnTo>
                  <a:lnTo>
                    <a:pt x="35437" y="378615"/>
                  </a:lnTo>
                  <a:lnTo>
                    <a:pt x="16238" y="339417"/>
                  </a:lnTo>
                  <a:lnTo>
                    <a:pt x="4181" y="296847"/>
                  </a:lnTo>
                  <a:lnTo>
                    <a:pt x="0" y="251619"/>
                  </a:lnTo>
                  <a:close/>
                </a:path>
              </a:pathLst>
            </a:custGeom>
            <a:ln w="38100">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7">
              <a:extLst>
                <a:ext uri="{FF2B5EF4-FFF2-40B4-BE49-F238E27FC236}">
                  <a16:creationId xmlns:a16="http://schemas.microsoft.com/office/drawing/2014/main" id="{E8A4F653-DA56-07DF-0A43-65259AB03EDC}"/>
                </a:ext>
              </a:extLst>
            </p:cNvPr>
            <p:cNvSpPr/>
            <p:nvPr/>
          </p:nvSpPr>
          <p:spPr>
            <a:xfrm>
              <a:off x="1835149" y="3733800"/>
              <a:ext cx="520700" cy="504825"/>
            </a:xfrm>
            <a:custGeom>
              <a:avLst/>
              <a:gdLst/>
              <a:ahLst/>
              <a:cxnLst/>
              <a:rect l="l" t="t" r="r" b="b"/>
              <a:pathLst>
                <a:path w="520700" h="504825">
                  <a:moveTo>
                    <a:pt x="0" y="252412"/>
                  </a:moveTo>
                  <a:lnTo>
                    <a:pt x="4194" y="207041"/>
                  </a:lnTo>
                  <a:lnTo>
                    <a:pt x="16288" y="164337"/>
                  </a:lnTo>
                  <a:lnTo>
                    <a:pt x="35545" y="125015"/>
                  </a:lnTo>
                  <a:lnTo>
                    <a:pt x="61231" y="89786"/>
                  </a:lnTo>
                  <a:lnTo>
                    <a:pt x="92609" y="59364"/>
                  </a:lnTo>
                  <a:lnTo>
                    <a:pt x="128946" y="34461"/>
                  </a:lnTo>
                  <a:lnTo>
                    <a:pt x="169505" y="15791"/>
                  </a:lnTo>
                  <a:lnTo>
                    <a:pt x="213551" y="4066"/>
                  </a:lnTo>
                  <a:lnTo>
                    <a:pt x="260350" y="0"/>
                  </a:lnTo>
                  <a:lnTo>
                    <a:pt x="307148" y="4066"/>
                  </a:lnTo>
                  <a:lnTo>
                    <a:pt x="351194" y="15791"/>
                  </a:lnTo>
                  <a:lnTo>
                    <a:pt x="391753" y="34461"/>
                  </a:lnTo>
                  <a:lnTo>
                    <a:pt x="428090" y="59364"/>
                  </a:lnTo>
                  <a:lnTo>
                    <a:pt x="459468" y="89786"/>
                  </a:lnTo>
                  <a:lnTo>
                    <a:pt x="485154" y="125015"/>
                  </a:lnTo>
                  <a:lnTo>
                    <a:pt x="504411" y="164337"/>
                  </a:lnTo>
                  <a:lnTo>
                    <a:pt x="516505" y="207041"/>
                  </a:lnTo>
                  <a:lnTo>
                    <a:pt x="520700" y="252412"/>
                  </a:lnTo>
                  <a:lnTo>
                    <a:pt x="516505" y="297783"/>
                  </a:lnTo>
                  <a:lnTo>
                    <a:pt x="504411" y="340487"/>
                  </a:lnTo>
                  <a:lnTo>
                    <a:pt x="485154" y="379809"/>
                  </a:lnTo>
                  <a:lnTo>
                    <a:pt x="459468" y="415038"/>
                  </a:lnTo>
                  <a:lnTo>
                    <a:pt x="428090" y="445460"/>
                  </a:lnTo>
                  <a:lnTo>
                    <a:pt x="391753" y="470363"/>
                  </a:lnTo>
                  <a:lnTo>
                    <a:pt x="351194" y="489033"/>
                  </a:lnTo>
                  <a:lnTo>
                    <a:pt x="307148" y="500758"/>
                  </a:lnTo>
                  <a:lnTo>
                    <a:pt x="260350" y="504825"/>
                  </a:lnTo>
                  <a:lnTo>
                    <a:pt x="213551" y="500758"/>
                  </a:lnTo>
                  <a:lnTo>
                    <a:pt x="169505" y="489033"/>
                  </a:lnTo>
                  <a:lnTo>
                    <a:pt x="128946" y="470363"/>
                  </a:lnTo>
                  <a:lnTo>
                    <a:pt x="92609" y="445460"/>
                  </a:lnTo>
                  <a:lnTo>
                    <a:pt x="61231" y="415038"/>
                  </a:lnTo>
                  <a:lnTo>
                    <a:pt x="35545" y="379809"/>
                  </a:lnTo>
                  <a:lnTo>
                    <a:pt x="16288" y="340487"/>
                  </a:lnTo>
                  <a:lnTo>
                    <a:pt x="4194" y="297783"/>
                  </a:lnTo>
                  <a:lnTo>
                    <a:pt x="0" y="252412"/>
                  </a:lnTo>
                  <a:close/>
                </a:path>
              </a:pathLst>
            </a:custGeom>
            <a:ln w="38100">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8">
              <a:extLst>
                <a:ext uri="{FF2B5EF4-FFF2-40B4-BE49-F238E27FC236}">
                  <a16:creationId xmlns:a16="http://schemas.microsoft.com/office/drawing/2014/main" id="{693A0CAF-1884-4EA9-4C1A-BDA81B34AB01}"/>
                </a:ext>
              </a:extLst>
            </p:cNvPr>
            <p:cNvSpPr/>
            <p:nvPr/>
          </p:nvSpPr>
          <p:spPr>
            <a:xfrm>
              <a:off x="4211638" y="2654300"/>
              <a:ext cx="520700" cy="503555"/>
            </a:xfrm>
            <a:custGeom>
              <a:avLst/>
              <a:gdLst/>
              <a:ahLst/>
              <a:cxnLst/>
              <a:rect l="l" t="t" r="r" b="b"/>
              <a:pathLst>
                <a:path w="520700" h="503555">
                  <a:moveTo>
                    <a:pt x="0" y="251619"/>
                  </a:moveTo>
                  <a:lnTo>
                    <a:pt x="4194" y="206390"/>
                  </a:lnTo>
                  <a:lnTo>
                    <a:pt x="16288" y="163820"/>
                  </a:lnTo>
                  <a:lnTo>
                    <a:pt x="35545" y="124622"/>
                  </a:lnTo>
                  <a:lnTo>
                    <a:pt x="61231" y="89504"/>
                  </a:lnTo>
                  <a:lnTo>
                    <a:pt x="92609" y="59177"/>
                  </a:lnTo>
                  <a:lnTo>
                    <a:pt x="128946" y="34353"/>
                  </a:lnTo>
                  <a:lnTo>
                    <a:pt x="169505" y="15741"/>
                  </a:lnTo>
                  <a:lnTo>
                    <a:pt x="213551" y="4053"/>
                  </a:lnTo>
                  <a:lnTo>
                    <a:pt x="260350" y="0"/>
                  </a:lnTo>
                  <a:lnTo>
                    <a:pt x="307148" y="4053"/>
                  </a:lnTo>
                  <a:lnTo>
                    <a:pt x="351194" y="15741"/>
                  </a:lnTo>
                  <a:lnTo>
                    <a:pt x="391753" y="34353"/>
                  </a:lnTo>
                  <a:lnTo>
                    <a:pt x="428090" y="59177"/>
                  </a:lnTo>
                  <a:lnTo>
                    <a:pt x="459468" y="89504"/>
                  </a:lnTo>
                  <a:lnTo>
                    <a:pt x="485154" y="124622"/>
                  </a:lnTo>
                  <a:lnTo>
                    <a:pt x="504411" y="163820"/>
                  </a:lnTo>
                  <a:lnTo>
                    <a:pt x="516505" y="206390"/>
                  </a:lnTo>
                  <a:lnTo>
                    <a:pt x="520700" y="251619"/>
                  </a:lnTo>
                  <a:lnTo>
                    <a:pt x="516505" y="296847"/>
                  </a:lnTo>
                  <a:lnTo>
                    <a:pt x="504411" y="339417"/>
                  </a:lnTo>
                  <a:lnTo>
                    <a:pt x="485154" y="378615"/>
                  </a:lnTo>
                  <a:lnTo>
                    <a:pt x="459468" y="413733"/>
                  </a:lnTo>
                  <a:lnTo>
                    <a:pt x="428090" y="444060"/>
                  </a:lnTo>
                  <a:lnTo>
                    <a:pt x="391753" y="468884"/>
                  </a:lnTo>
                  <a:lnTo>
                    <a:pt x="351194" y="487496"/>
                  </a:lnTo>
                  <a:lnTo>
                    <a:pt x="307148" y="499184"/>
                  </a:lnTo>
                  <a:lnTo>
                    <a:pt x="260350" y="503238"/>
                  </a:lnTo>
                  <a:lnTo>
                    <a:pt x="213551" y="499184"/>
                  </a:lnTo>
                  <a:lnTo>
                    <a:pt x="169505" y="487496"/>
                  </a:lnTo>
                  <a:lnTo>
                    <a:pt x="128946" y="468884"/>
                  </a:lnTo>
                  <a:lnTo>
                    <a:pt x="92609" y="444060"/>
                  </a:lnTo>
                  <a:lnTo>
                    <a:pt x="61231" y="413733"/>
                  </a:lnTo>
                  <a:lnTo>
                    <a:pt x="35545" y="378615"/>
                  </a:lnTo>
                  <a:lnTo>
                    <a:pt x="16288" y="339417"/>
                  </a:lnTo>
                  <a:lnTo>
                    <a:pt x="4194" y="296847"/>
                  </a:lnTo>
                  <a:lnTo>
                    <a:pt x="0" y="251619"/>
                  </a:lnTo>
                  <a:close/>
                </a:path>
              </a:pathLst>
            </a:custGeom>
            <a:ln w="38100">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1">
            <a:extLst>
              <a:ext uri="{FF2B5EF4-FFF2-40B4-BE49-F238E27FC236}">
                <a16:creationId xmlns:a16="http://schemas.microsoft.com/office/drawing/2014/main" id="{DE66D35D-78A6-4615-5C67-F7EC2CD2468A}"/>
              </a:ext>
            </a:extLst>
          </p:cNvPr>
          <p:cNvSpPr>
            <a:spLocks noGrp="1"/>
          </p:cNvSpPr>
          <p:nvPr>
            <p:ph type="title"/>
          </p:nvPr>
        </p:nvSpPr>
        <p:spPr>
          <a:xfrm>
            <a:off x="481321" y="562816"/>
            <a:ext cx="10495961" cy="1325563"/>
          </a:xfrm>
        </p:spPr>
        <p:txBody>
          <a:bodyPr>
            <a:normAutofit/>
          </a:bodyPr>
          <a:lstStyle/>
          <a:p>
            <a:r>
              <a:rPr lang="en-IN" sz="4400" dirty="0">
                <a:solidFill>
                  <a:schemeClr val="tx1"/>
                </a:solidFill>
                <a:latin typeface="+mn-lt"/>
              </a:rPr>
              <a:t>Introduction</a:t>
            </a:r>
          </a:p>
        </p:txBody>
      </p:sp>
      <p:sp>
        <p:nvSpPr>
          <p:cNvPr id="3" name="Content Placeholder 2">
            <a:extLst>
              <a:ext uri="{FF2B5EF4-FFF2-40B4-BE49-F238E27FC236}">
                <a16:creationId xmlns:a16="http://schemas.microsoft.com/office/drawing/2014/main" id="{5268CB68-D943-DCB5-7827-DCACF4DD8870}"/>
              </a:ext>
            </a:extLst>
          </p:cNvPr>
          <p:cNvSpPr>
            <a:spLocks noGrp="1"/>
          </p:cNvSpPr>
          <p:nvPr>
            <p:ph type="body" idx="1"/>
          </p:nvPr>
        </p:nvSpPr>
        <p:spPr>
          <a:xfrm>
            <a:off x="481321" y="1738993"/>
            <a:ext cx="10972800" cy="2308324"/>
          </a:xfrm>
        </p:spPr>
        <p:txBody>
          <a:bodyPr/>
          <a:lstStyle/>
          <a:p>
            <a:pPr marL="0" indent="0">
              <a:buNone/>
            </a:pPr>
            <a:r>
              <a:rPr lang="en-IN" sz="3200" dirty="0"/>
              <a:t>Two Classical Diffusion(Propagation) Models</a:t>
            </a:r>
            <a:endParaRPr lang="en-IN" sz="3600" dirty="0"/>
          </a:p>
          <a:p>
            <a:pPr marL="457200" indent="-457200">
              <a:buFont typeface="Arial" panose="020B0604020202020204" pitchFamily="34" charset="0"/>
              <a:buChar char="•"/>
            </a:pPr>
            <a:endParaRPr lang="en-IN" dirty="0">
              <a:latin typeface="+mj-lt"/>
            </a:endParaRPr>
          </a:p>
          <a:p>
            <a:pPr marL="914400" lvl="1" indent="-457200">
              <a:buFont typeface="Arial" panose="020B0604020202020204" pitchFamily="34" charset="0"/>
              <a:buChar char="•"/>
            </a:pPr>
            <a:r>
              <a:rPr lang="en-IN" sz="2800" dirty="0"/>
              <a:t>Linear Threshold Model</a:t>
            </a:r>
          </a:p>
          <a:p>
            <a:pPr marL="457200" indent="-457200">
              <a:buFont typeface="Arial" panose="020B0604020202020204" pitchFamily="34" charset="0"/>
              <a:buChar char="•"/>
            </a:pPr>
            <a:endParaRPr lang="en-IN" sz="3600" dirty="0">
              <a:latin typeface="+mj-lt"/>
            </a:endParaRPr>
          </a:p>
          <a:p>
            <a:pPr marL="914400" lvl="1" indent="-457200">
              <a:buFont typeface="Arial" panose="020B0604020202020204" pitchFamily="34" charset="0"/>
              <a:buChar char="•"/>
            </a:pPr>
            <a:r>
              <a:rPr lang="en-IN" sz="2800" dirty="0"/>
              <a:t>Independent Cascade Model</a:t>
            </a:r>
          </a:p>
        </p:txBody>
      </p:sp>
      <p:sp>
        <p:nvSpPr>
          <p:cNvPr id="11" name="TextBox 10">
            <a:extLst>
              <a:ext uri="{FF2B5EF4-FFF2-40B4-BE49-F238E27FC236}">
                <a16:creationId xmlns:a16="http://schemas.microsoft.com/office/drawing/2014/main" id="{0696C174-5AB3-83BF-EA35-FC074C771D83}"/>
              </a:ext>
            </a:extLst>
          </p:cNvPr>
          <p:cNvSpPr txBox="1"/>
          <p:nvPr/>
        </p:nvSpPr>
        <p:spPr>
          <a:xfrm>
            <a:off x="3914138" y="6615422"/>
            <a:ext cx="8621486" cy="307777"/>
          </a:xfrm>
          <a:prstGeom prst="rect">
            <a:avLst/>
          </a:prstGeom>
          <a:noFill/>
        </p:spPr>
        <p:txBody>
          <a:bodyPr wrap="square" rtlCol="0">
            <a:spAutoFit/>
          </a:bodyPr>
          <a:lstStyle/>
          <a:p>
            <a:r>
              <a:rPr lang="en-IN" sz="1400" dirty="0"/>
              <a:t>Pic Credits: https://snap.stanford.edu/class/cs224w-2019/</a:t>
            </a:r>
          </a:p>
        </p:txBody>
      </p:sp>
    </p:spTree>
    <p:extLst>
      <p:ext uri="{BB962C8B-B14F-4D97-AF65-F5344CB8AC3E}">
        <p14:creationId xmlns:p14="http://schemas.microsoft.com/office/powerpoint/2010/main" val="107970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sldNum" sz="quarter" idx="7"/>
          </p:nvPr>
        </p:nvSpPr>
        <p:spPr>
          <a:prstGeom prst="rect">
            <a:avLst/>
          </a:prstGeom>
        </p:spPr>
        <p:txBody>
          <a:bodyPr vert="horz" wrap="square" lIns="0" tIns="0" rIns="0" bIns="0" rtlCol="0">
            <a:spAutoFit/>
          </a:bodyPr>
          <a:lstStyle>
            <a:defPPr>
              <a:defRPr kern="0"/>
            </a:defPPr>
            <a:lvl1pPr>
              <a:defRPr sz="900" b="0" i="0">
                <a:solidFill>
                  <a:srgbClr val="3F3F3F"/>
                </a:solidFill>
                <a:latin typeface="Calibri"/>
                <a:cs typeface="Calibri"/>
              </a:defRPr>
            </a:lvl1pPr>
          </a:lstStyle>
          <a:p>
            <a:pPr marL="38100">
              <a:spcBef>
                <a:spcPts val="55"/>
              </a:spcBef>
            </a:pPr>
            <a:r>
              <a:rPr lang="en-IN" spc="-25" dirty="0"/>
              <a:t>..</a:t>
            </a:r>
            <a:endParaRPr spc="-25" dirty="0"/>
          </a:p>
        </p:txBody>
      </p:sp>
      <p:sp>
        <p:nvSpPr>
          <p:cNvPr id="6" name="object 6"/>
          <p:cNvSpPr txBox="1"/>
          <p:nvPr/>
        </p:nvSpPr>
        <p:spPr>
          <a:xfrm>
            <a:off x="863060" y="1464021"/>
            <a:ext cx="10360752" cy="1669688"/>
          </a:xfrm>
          <a:prstGeom prst="rect">
            <a:avLst/>
          </a:prstGeom>
        </p:spPr>
        <p:txBody>
          <a:bodyPr vert="horz" wrap="square" lIns="0" tIns="160020" rIns="0" bIns="0" rtlCol="0">
            <a:spAutoFit/>
          </a:bodyPr>
          <a:lstStyle/>
          <a:p>
            <a:pPr marL="495300" indent="-457200">
              <a:spcBef>
                <a:spcPts val="1260"/>
              </a:spcBef>
              <a:buSzPct val="81250"/>
              <a:buFont typeface="Arial" panose="020B0604020202020204" pitchFamily="34" charset="0"/>
              <a:buChar char="•"/>
              <a:tabLst>
                <a:tab pos="357505" algn="l"/>
                <a:tab pos="6140450" algn="l"/>
              </a:tabLst>
            </a:pPr>
            <a:r>
              <a:rPr sz="2800" dirty="0">
                <a:latin typeface="Calibri"/>
                <a:cs typeface="Calibri"/>
              </a:rPr>
              <a:t>A</a:t>
            </a:r>
            <a:r>
              <a:rPr sz="2800" spc="-65" dirty="0">
                <a:latin typeface="Calibri"/>
                <a:cs typeface="Calibri"/>
              </a:rPr>
              <a:t> </a:t>
            </a:r>
            <a:r>
              <a:rPr sz="2800" dirty="0">
                <a:latin typeface="Calibri"/>
                <a:cs typeface="Calibri"/>
              </a:rPr>
              <a:t>node</a:t>
            </a:r>
            <a:r>
              <a:rPr sz="2800" spc="-65" dirty="0">
                <a:latin typeface="Calibri"/>
                <a:cs typeface="Calibri"/>
              </a:rPr>
              <a:t> </a:t>
            </a:r>
            <a:r>
              <a:rPr sz="2800" i="1" dirty="0">
                <a:latin typeface="Calibri"/>
                <a:cs typeface="Calibri"/>
              </a:rPr>
              <a:t>v</a:t>
            </a:r>
            <a:r>
              <a:rPr sz="2800" i="1" spc="-60" dirty="0">
                <a:latin typeface="Calibri"/>
                <a:cs typeface="Calibri"/>
              </a:rPr>
              <a:t> </a:t>
            </a:r>
            <a:r>
              <a:rPr sz="2800" dirty="0">
                <a:latin typeface="Calibri"/>
                <a:cs typeface="Calibri"/>
              </a:rPr>
              <a:t>has</a:t>
            </a:r>
            <a:r>
              <a:rPr sz="2800" spc="-65" dirty="0">
                <a:latin typeface="Calibri"/>
                <a:cs typeface="Calibri"/>
              </a:rPr>
              <a:t> </a:t>
            </a:r>
            <a:r>
              <a:rPr sz="2800" dirty="0">
                <a:latin typeface="Calibri"/>
                <a:cs typeface="Calibri"/>
              </a:rPr>
              <a:t>random</a:t>
            </a:r>
            <a:r>
              <a:rPr sz="2800" spc="-55" dirty="0">
                <a:latin typeface="Calibri"/>
                <a:cs typeface="Calibri"/>
              </a:rPr>
              <a:t> </a:t>
            </a:r>
            <a:r>
              <a:rPr sz="2800" dirty="0">
                <a:latin typeface="Calibri"/>
                <a:cs typeface="Calibri"/>
              </a:rPr>
              <a:t>threshold</a:t>
            </a:r>
            <a:r>
              <a:rPr sz="2800" spc="-55" dirty="0">
                <a:latin typeface="Calibri"/>
                <a:cs typeface="Calibri"/>
              </a:rPr>
              <a:t> </a:t>
            </a:r>
            <a:r>
              <a:rPr sz="2800" spc="75" dirty="0">
                <a:latin typeface="Cambria Math"/>
                <a:cs typeface="Cambria Math"/>
              </a:rPr>
              <a:t>𝜃</a:t>
            </a:r>
            <a:r>
              <a:rPr sz="3200" spc="112" baseline="-15700" dirty="0">
                <a:latin typeface="Cambria Math"/>
                <a:cs typeface="Cambria Math"/>
              </a:rPr>
              <a:t>"</a:t>
            </a:r>
            <a:r>
              <a:rPr sz="3200" baseline="-15700" dirty="0">
                <a:latin typeface="Cambria Math"/>
                <a:cs typeface="Cambria Math"/>
              </a:rPr>
              <a:t>	</a:t>
            </a:r>
            <a:r>
              <a:rPr sz="2800" i="1" dirty="0">
                <a:latin typeface="Calibri"/>
                <a:cs typeface="Calibri"/>
              </a:rPr>
              <a:t>~</a:t>
            </a:r>
            <a:r>
              <a:rPr sz="2800" i="1" spc="-15" dirty="0">
                <a:latin typeface="Calibri"/>
                <a:cs typeface="Calibri"/>
              </a:rPr>
              <a:t> </a:t>
            </a:r>
            <a:r>
              <a:rPr sz="2800" i="1" spc="-10" dirty="0">
                <a:latin typeface="Calibri"/>
                <a:cs typeface="Calibri"/>
              </a:rPr>
              <a:t>U</a:t>
            </a:r>
            <a:endParaRPr sz="2800" dirty="0">
              <a:latin typeface="Calibri"/>
              <a:cs typeface="Calibri"/>
            </a:endParaRPr>
          </a:p>
          <a:p>
            <a:pPr marL="495300" indent="-457200">
              <a:spcBef>
                <a:spcPts val="1160"/>
              </a:spcBef>
              <a:buSzPct val="81250"/>
              <a:buFont typeface="Arial" panose="020B0604020202020204" pitchFamily="34" charset="0"/>
              <a:buChar char="•"/>
              <a:tabLst>
                <a:tab pos="357505" algn="l"/>
              </a:tabLst>
            </a:pPr>
            <a:r>
              <a:rPr sz="2800" dirty="0">
                <a:latin typeface="Calibri"/>
                <a:cs typeface="Calibri"/>
              </a:rPr>
              <a:t>A</a:t>
            </a:r>
            <a:r>
              <a:rPr sz="2800" spc="-40" dirty="0">
                <a:latin typeface="Calibri"/>
                <a:cs typeface="Calibri"/>
              </a:rPr>
              <a:t> </a:t>
            </a:r>
            <a:r>
              <a:rPr sz="2800" dirty="0">
                <a:latin typeface="Calibri"/>
                <a:cs typeface="Calibri"/>
              </a:rPr>
              <a:t>node</a:t>
            </a:r>
            <a:r>
              <a:rPr sz="2800" spc="-45" dirty="0">
                <a:latin typeface="Calibri"/>
                <a:cs typeface="Calibri"/>
              </a:rPr>
              <a:t> </a:t>
            </a:r>
            <a:r>
              <a:rPr sz="2800" i="1" dirty="0">
                <a:latin typeface="Calibri"/>
                <a:cs typeface="Calibri"/>
              </a:rPr>
              <a:t>v</a:t>
            </a:r>
            <a:r>
              <a:rPr sz="2800" i="1" spc="-40" dirty="0">
                <a:latin typeface="Calibri"/>
                <a:cs typeface="Calibri"/>
              </a:rPr>
              <a:t> </a:t>
            </a:r>
            <a:r>
              <a:rPr sz="2800" dirty="0">
                <a:latin typeface="Calibri"/>
                <a:cs typeface="Calibri"/>
              </a:rPr>
              <a:t>is</a:t>
            </a:r>
            <a:r>
              <a:rPr sz="2800" spc="-45" dirty="0">
                <a:latin typeface="Calibri"/>
                <a:cs typeface="Calibri"/>
              </a:rPr>
              <a:t> </a:t>
            </a:r>
            <a:r>
              <a:rPr sz="2800" dirty="0">
                <a:latin typeface="Calibri"/>
                <a:cs typeface="Calibri"/>
              </a:rPr>
              <a:t>influenced</a:t>
            </a:r>
            <a:r>
              <a:rPr sz="2800" spc="-30" dirty="0">
                <a:latin typeface="Calibri"/>
                <a:cs typeface="Calibri"/>
              </a:rPr>
              <a:t> </a:t>
            </a:r>
            <a:r>
              <a:rPr sz="2800" dirty="0">
                <a:latin typeface="Calibri"/>
                <a:cs typeface="Calibri"/>
              </a:rPr>
              <a:t>by</a:t>
            </a:r>
            <a:r>
              <a:rPr sz="2800" spc="-40" dirty="0">
                <a:latin typeface="Calibri"/>
                <a:cs typeface="Calibri"/>
              </a:rPr>
              <a:t> </a:t>
            </a:r>
            <a:r>
              <a:rPr sz="2800" dirty="0">
                <a:latin typeface="Calibri"/>
                <a:cs typeface="Calibri"/>
              </a:rPr>
              <a:t>each</a:t>
            </a:r>
            <a:r>
              <a:rPr sz="2800" spc="-35" dirty="0">
                <a:latin typeface="Calibri"/>
                <a:cs typeface="Calibri"/>
              </a:rPr>
              <a:t> </a:t>
            </a:r>
            <a:r>
              <a:rPr sz="2800" dirty="0">
                <a:latin typeface="Calibri"/>
                <a:cs typeface="Calibri"/>
              </a:rPr>
              <a:t>neighbor</a:t>
            </a:r>
            <a:r>
              <a:rPr sz="2800" spc="-50" dirty="0">
                <a:latin typeface="Calibri"/>
                <a:cs typeface="Calibri"/>
              </a:rPr>
              <a:t> </a:t>
            </a:r>
            <a:r>
              <a:rPr lang="en-IN" sz="2800" i="1" spc="-50" dirty="0">
                <a:latin typeface="Calibri"/>
                <a:cs typeface="Calibri"/>
              </a:rPr>
              <a:t>w</a:t>
            </a:r>
            <a:r>
              <a:rPr lang="en-US" sz="2800" i="1" spc="-50" dirty="0">
                <a:latin typeface="Calibri"/>
                <a:cs typeface="Calibri"/>
              </a:rPr>
              <a:t> </a:t>
            </a:r>
            <a:r>
              <a:rPr lang="en-US" sz="2800" dirty="0">
                <a:latin typeface="Calibri"/>
                <a:cs typeface="Calibri"/>
              </a:rPr>
              <a:t>according</a:t>
            </a:r>
            <a:r>
              <a:rPr lang="en-US" sz="2800" spc="-25" dirty="0">
                <a:latin typeface="Calibri"/>
                <a:cs typeface="Calibri"/>
              </a:rPr>
              <a:t> </a:t>
            </a:r>
            <a:r>
              <a:rPr lang="en-US" sz="2800" dirty="0">
                <a:latin typeface="Calibri"/>
                <a:cs typeface="Calibri"/>
              </a:rPr>
              <a:t>to</a:t>
            </a:r>
            <a:r>
              <a:rPr lang="en-US" sz="2800" spc="-25" dirty="0">
                <a:latin typeface="Calibri"/>
                <a:cs typeface="Calibri"/>
              </a:rPr>
              <a:t> </a:t>
            </a:r>
            <a:r>
              <a:rPr lang="en-US" sz="2800" dirty="0">
                <a:latin typeface="Calibri"/>
                <a:cs typeface="Calibri"/>
              </a:rPr>
              <a:t>a</a:t>
            </a:r>
            <a:r>
              <a:rPr lang="en-US" sz="2800" spc="-20" dirty="0">
                <a:latin typeface="Calibri"/>
                <a:cs typeface="Calibri"/>
              </a:rPr>
              <a:t> </a:t>
            </a:r>
            <a:r>
              <a:rPr lang="en-US" sz="2800" i="1" dirty="0">
                <a:latin typeface="Calibri"/>
                <a:cs typeface="Calibri"/>
              </a:rPr>
              <a:t>weight</a:t>
            </a:r>
            <a:r>
              <a:rPr lang="en-US" sz="2800" i="1" spc="-25" dirty="0">
                <a:latin typeface="Calibri"/>
                <a:cs typeface="Calibri"/>
              </a:rPr>
              <a:t> </a:t>
            </a:r>
            <a:r>
              <a:rPr lang="en-US" sz="2800" dirty="0">
                <a:latin typeface="Cambria Math"/>
                <a:cs typeface="Cambria Math"/>
              </a:rPr>
              <a:t>𝑏</a:t>
            </a:r>
            <a:r>
              <a:rPr lang="en-US" sz="3200" baseline="-15700" dirty="0">
                <a:latin typeface="Cambria Math"/>
                <a:cs typeface="Cambria Math"/>
              </a:rPr>
              <a:t>",%</a:t>
            </a:r>
            <a:r>
              <a:rPr lang="en-US" sz="3200" spc="607" baseline="-15700" dirty="0">
                <a:latin typeface="Cambria Math"/>
                <a:cs typeface="Cambria Math"/>
              </a:rPr>
              <a:t> </a:t>
            </a:r>
            <a:r>
              <a:rPr lang="en-US" sz="2800" dirty="0">
                <a:latin typeface="Calibri"/>
                <a:cs typeface="Calibri"/>
              </a:rPr>
              <a:t>such</a:t>
            </a:r>
            <a:r>
              <a:rPr lang="en-US" sz="2800" spc="-20" dirty="0">
                <a:latin typeface="Calibri"/>
                <a:cs typeface="Calibri"/>
              </a:rPr>
              <a:t> that</a:t>
            </a:r>
            <a:endParaRPr lang="en-US" sz="2800" dirty="0">
              <a:latin typeface="Calibri"/>
              <a:cs typeface="Calibri"/>
            </a:endParaRPr>
          </a:p>
        </p:txBody>
      </p:sp>
      <p:sp>
        <p:nvSpPr>
          <p:cNvPr id="7" name="object 7"/>
          <p:cNvSpPr txBox="1"/>
          <p:nvPr/>
        </p:nvSpPr>
        <p:spPr>
          <a:xfrm>
            <a:off x="708212" y="4071726"/>
            <a:ext cx="10213248" cy="875240"/>
          </a:xfrm>
          <a:prstGeom prst="rect">
            <a:avLst/>
          </a:prstGeom>
        </p:spPr>
        <p:txBody>
          <a:bodyPr vert="horz" wrap="square" lIns="0" tIns="13335" rIns="0" bIns="0" rtlCol="0">
            <a:spAutoFit/>
          </a:bodyPr>
          <a:lstStyle/>
          <a:p>
            <a:pPr marL="494665" marR="30480" indent="-457200">
              <a:lnSpc>
                <a:spcPct val="99800"/>
              </a:lnSpc>
              <a:spcBef>
                <a:spcPts val="105"/>
              </a:spcBef>
              <a:buSzPct val="81250"/>
              <a:buFont typeface="Arial" panose="020B0604020202020204" pitchFamily="34" charset="0"/>
              <a:buChar char="•"/>
              <a:tabLst>
                <a:tab pos="357505" algn="l"/>
              </a:tabLst>
            </a:pPr>
            <a:r>
              <a:rPr sz="2800" dirty="0">
                <a:latin typeface="Calibri"/>
                <a:cs typeface="Calibri"/>
              </a:rPr>
              <a:t>A</a:t>
            </a:r>
            <a:r>
              <a:rPr sz="2800" spc="-50" dirty="0">
                <a:latin typeface="Calibri"/>
                <a:cs typeface="Calibri"/>
              </a:rPr>
              <a:t> </a:t>
            </a:r>
            <a:r>
              <a:rPr sz="2800" dirty="0">
                <a:latin typeface="Calibri"/>
                <a:cs typeface="Calibri"/>
              </a:rPr>
              <a:t>node</a:t>
            </a:r>
            <a:r>
              <a:rPr sz="2800" spc="-50" dirty="0">
                <a:latin typeface="Calibri"/>
                <a:cs typeface="Calibri"/>
              </a:rPr>
              <a:t> </a:t>
            </a:r>
            <a:r>
              <a:rPr sz="2800" i="1" dirty="0">
                <a:latin typeface="Calibri"/>
                <a:cs typeface="Calibri"/>
              </a:rPr>
              <a:t>v</a:t>
            </a:r>
            <a:r>
              <a:rPr sz="2800" i="1" spc="-50" dirty="0">
                <a:latin typeface="Calibri"/>
                <a:cs typeface="Calibri"/>
              </a:rPr>
              <a:t> </a:t>
            </a:r>
            <a:r>
              <a:rPr sz="2800" dirty="0">
                <a:latin typeface="Calibri"/>
                <a:cs typeface="Calibri"/>
              </a:rPr>
              <a:t>becomes</a:t>
            </a:r>
            <a:r>
              <a:rPr sz="2800" spc="-50" dirty="0">
                <a:latin typeface="Calibri"/>
                <a:cs typeface="Calibri"/>
              </a:rPr>
              <a:t> </a:t>
            </a:r>
            <a:r>
              <a:rPr sz="2800" dirty="0">
                <a:latin typeface="Calibri"/>
                <a:cs typeface="Calibri"/>
              </a:rPr>
              <a:t>active</a:t>
            </a:r>
            <a:r>
              <a:rPr sz="2800" spc="-55" dirty="0">
                <a:latin typeface="Calibri"/>
                <a:cs typeface="Calibri"/>
              </a:rPr>
              <a:t> </a:t>
            </a:r>
            <a:r>
              <a:rPr sz="2800" dirty="0">
                <a:latin typeface="Calibri"/>
                <a:cs typeface="Calibri"/>
              </a:rPr>
              <a:t>when</a:t>
            </a:r>
            <a:r>
              <a:rPr sz="2800" spc="-40" dirty="0">
                <a:latin typeface="Calibri"/>
                <a:cs typeface="Calibri"/>
              </a:rPr>
              <a:t> </a:t>
            </a:r>
            <a:r>
              <a:rPr sz="2800" dirty="0">
                <a:latin typeface="Calibri"/>
                <a:cs typeface="Calibri"/>
              </a:rPr>
              <a:t>at</a:t>
            </a:r>
            <a:r>
              <a:rPr sz="2800" spc="-45" dirty="0">
                <a:latin typeface="Calibri"/>
                <a:cs typeface="Calibri"/>
              </a:rPr>
              <a:t> </a:t>
            </a:r>
            <a:r>
              <a:rPr sz="2800" spc="-10" dirty="0">
                <a:latin typeface="Calibri"/>
                <a:cs typeface="Calibri"/>
              </a:rPr>
              <a:t>least (weighted)</a:t>
            </a:r>
            <a:r>
              <a:rPr sz="2800" spc="-50" dirty="0">
                <a:latin typeface="Calibri"/>
                <a:cs typeface="Calibri"/>
              </a:rPr>
              <a:t> </a:t>
            </a:r>
            <a:r>
              <a:rPr sz="2800" spc="100" dirty="0">
                <a:latin typeface="Cambria Math"/>
                <a:cs typeface="Cambria Math"/>
              </a:rPr>
              <a:t>𝜃</a:t>
            </a:r>
            <a:r>
              <a:rPr sz="3200" spc="150" baseline="-15700" dirty="0">
                <a:latin typeface="Cambria Math"/>
                <a:cs typeface="Cambria Math"/>
              </a:rPr>
              <a:t>"</a:t>
            </a:r>
            <a:r>
              <a:rPr sz="3200" spc="532" baseline="-15700" dirty="0">
                <a:latin typeface="Cambria Math"/>
                <a:cs typeface="Cambria Math"/>
              </a:rPr>
              <a:t> </a:t>
            </a:r>
            <a:r>
              <a:rPr sz="2800" dirty="0">
                <a:latin typeface="Calibri"/>
                <a:cs typeface="Calibri"/>
              </a:rPr>
              <a:t>fraction</a:t>
            </a:r>
            <a:r>
              <a:rPr sz="2800" spc="-50" dirty="0">
                <a:latin typeface="Calibri"/>
                <a:cs typeface="Calibri"/>
              </a:rPr>
              <a:t> </a:t>
            </a:r>
            <a:r>
              <a:rPr sz="2800" dirty="0">
                <a:latin typeface="Calibri"/>
                <a:cs typeface="Calibri"/>
              </a:rPr>
              <a:t>of</a:t>
            </a:r>
            <a:r>
              <a:rPr sz="2800" spc="-60" dirty="0">
                <a:latin typeface="Calibri"/>
                <a:cs typeface="Calibri"/>
              </a:rPr>
              <a:t> </a:t>
            </a:r>
            <a:r>
              <a:rPr sz="2800" dirty="0">
                <a:latin typeface="Calibri"/>
                <a:cs typeface="Calibri"/>
              </a:rPr>
              <a:t>its</a:t>
            </a:r>
            <a:r>
              <a:rPr sz="2800" spc="-60" dirty="0">
                <a:latin typeface="Calibri"/>
                <a:cs typeface="Calibri"/>
              </a:rPr>
              <a:t> </a:t>
            </a:r>
            <a:r>
              <a:rPr sz="2800" dirty="0">
                <a:latin typeface="Calibri"/>
                <a:cs typeface="Calibri"/>
              </a:rPr>
              <a:t>neighbors</a:t>
            </a:r>
            <a:r>
              <a:rPr sz="2800" spc="-55" dirty="0">
                <a:latin typeface="Calibri"/>
                <a:cs typeface="Calibri"/>
              </a:rPr>
              <a:t> </a:t>
            </a:r>
            <a:r>
              <a:rPr sz="2800" spc="-25" dirty="0">
                <a:latin typeface="Calibri"/>
                <a:cs typeface="Calibri"/>
              </a:rPr>
              <a:t>are </a:t>
            </a:r>
            <a:r>
              <a:rPr sz="2800" spc="-10" dirty="0">
                <a:latin typeface="Calibri"/>
                <a:cs typeface="Calibri"/>
              </a:rPr>
              <a:t>active</a:t>
            </a:r>
            <a:endParaRPr sz="2800" dirty="0">
              <a:latin typeface="Calibri"/>
              <a:cs typeface="Calibri"/>
            </a:endParaRPr>
          </a:p>
        </p:txBody>
      </p:sp>
      <p:pic>
        <p:nvPicPr>
          <p:cNvPr id="15" name="Picture 14">
            <a:extLst>
              <a:ext uri="{FF2B5EF4-FFF2-40B4-BE49-F238E27FC236}">
                <a16:creationId xmlns:a16="http://schemas.microsoft.com/office/drawing/2014/main" id="{FC3EA90A-5306-56CA-B8D5-5480238E0280}"/>
              </a:ext>
            </a:extLst>
          </p:cNvPr>
          <p:cNvPicPr>
            <a:picLocks noChangeAspect="1"/>
          </p:cNvPicPr>
          <p:nvPr/>
        </p:nvPicPr>
        <p:blipFill rotWithShape="1">
          <a:blip r:embed="rId2"/>
          <a:srcRect l="73239" t="26296" r="11667" b="66296"/>
          <a:stretch/>
        </p:blipFill>
        <p:spPr>
          <a:xfrm>
            <a:off x="5893494" y="1577295"/>
            <a:ext cx="1982145" cy="547162"/>
          </a:xfrm>
          <a:prstGeom prst="rect">
            <a:avLst/>
          </a:prstGeom>
        </p:spPr>
      </p:pic>
      <p:pic>
        <p:nvPicPr>
          <p:cNvPr id="17" name="Picture 16">
            <a:extLst>
              <a:ext uri="{FF2B5EF4-FFF2-40B4-BE49-F238E27FC236}">
                <a16:creationId xmlns:a16="http://schemas.microsoft.com/office/drawing/2014/main" id="{F079EF9B-3726-C4DC-B52D-4360C399591A}"/>
              </a:ext>
            </a:extLst>
          </p:cNvPr>
          <p:cNvPicPr>
            <a:picLocks noChangeAspect="1"/>
          </p:cNvPicPr>
          <p:nvPr/>
        </p:nvPicPr>
        <p:blipFill rotWithShape="1">
          <a:blip r:embed="rId2"/>
          <a:srcRect l="45833" t="48925" r="30000" b="38120"/>
          <a:stretch/>
        </p:blipFill>
        <p:spPr>
          <a:xfrm>
            <a:off x="3205658" y="2947257"/>
            <a:ext cx="3346185" cy="1009024"/>
          </a:xfrm>
          <a:prstGeom prst="rect">
            <a:avLst/>
          </a:prstGeom>
        </p:spPr>
      </p:pic>
      <p:pic>
        <p:nvPicPr>
          <p:cNvPr id="19" name="Picture 18">
            <a:extLst>
              <a:ext uri="{FF2B5EF4-FFF2-40B4-BE49-F238E27FC236}">
                <a16:creationId xmlns:a16="http://schemas.microsoft.com/office/drawing/2014/main" id="{89AEEF5E-68DD-E8CD-FEB6-2AB115A39614}"/>
              </a:ext>
            </a:extLst>
          </p:cNvPr>
          <p:cNvPicPr>
            <a:picLocks noChangeAspect="1"/>
          </p:cNvPicPr>
          <p:nvPr/>
        </p:nvPicPr>
        <p:blipFill rotWithShape="1">
          <a:blip r:embed="rId2"/>
          <a:srcRect l="45833" t="78654" r="21667" b="7024"/>
          <a:stretch/>
        </p:blipFill>
        <p:spPr>
          <a:xfrm>
            <a:off x="2817254" y="5062411"/>
            <a:ext cx="4438951" cy="1100305"/>
          </a:xfrm>
          <a:prstGeom prst="rect">
            <a:avLst/>
          </a:prstGeom>
        </p:spPr>
      </p:pic>
      <p:sp>
        <p:nvSpPr>
          <p:cNvPr id="11" name="Title 1">
            <a:extLst>
              <a:ext uri="{FF2B5EF4-FFF2-40B4-BE49-F238E27FC236}">
                <a16:creationId xmlns:a16="http://schemas.microsoft.com/office/drawing/2014/main" id="{1A1FD8F5-189A-3D73-D43C-B9FB59C4B053}"/>
              </a:ext>
            </a:extLst>
          </p:cNvPr>
          <p:cNvSpPr txBox="1">
            <a:spLocks/>
          </p:cNvSpPr>
          <p:nvPr/>
        </p:nvSpPr>
        <p:spPr>
          <a:xfrm>
            <a:off x="454025" y="61756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mn-lt"/>
              </a:rPr>
              <a:t>Linear Threshold Model</a:t>
            </a:r>
          </a:p>
        </p:txBody>
      </p:sp>
      <p:pic>
        <p:nvPicPr>
          <p:cNvPr id="18" name="Picture 17">
            <a:extLst>
              <a:ext uri="{FF2B5EF4-FFF2-40B4-BE49-F238E27FC236}">
                <a16:creationId xmlns:a16="http://schemas.microsoft.com/office/drawing/2014/main" id="{E753E592-9E7B-FFDD-66D1-3133AF90255C}"/>
              </a:ext>
            </a:extLst>
          </p:cNvPr>
          <p:cNvPicPr>
            <a:picLocks noChangeAspect="1"/>
          </p:cNvPicPr>
          <p:nvPr/>
        </p:nvPicPr>
        <p:blipFill rotWithShape="1">
          <a:blip r:embed="rId3">
            <a:extLst>
              <a:ext uri="{28A0092B-C50C-407E-A947-70E740481C1C}">
                <a14:useLocalDpi xmlns:a14="http://schemas.microsoft.com/office/drawing/2010/main" val="0"/>
              </a:ext>
            </a:extLst>
          </a:blip>
          <a:srcRect l="62194" t="41438" r="32571" b="53268"/>
          <a:stretch/>
        </p:blipFill>
        <p:spPr>
          <a:xfrm>
            <a:off x="10610310" y="2252759"/>
            <a:ext cx="718630" cy="408750"/>
          </a:xfrm>
          <a:prstGeom prst="rect">
            <a:avLst/>
          </a:prstGeom>
        </p:spPr>
      </p:pic>
      <p:pic>
        <p:nvPicPr>
          <p:cNvPr id="2" name="Picture 1">
            <a:extLst>
              <a:ext uri="{FF2B5EF4-FFF2-40B4-BE49-F238E27FC236}">
                <a16:creationId xmlns:a16="http://schemas.microsoft.com/office/drawing/2014/main" id="{5FAC8F76-8AC1-AB13-2054-EBEDB6B3BB19}"/>
              </a:ext>
            </a:extLst>
          </p:cNvPr>
          <p:cNvPicPr>
            <a:picLocks noChangeAspect="1"/>
          </p:cNvPicPr>
          <p:nvPr/>
        </p:nvPicPr>
        <p:blipFill rotWithShape="1">
          <a:blip r:embed="rId2"/>
          <a:srcRect l="73239" t="26296" r="23267" b="66296"/>
          <a:stretch/>
        </p:blipFill>
        <p:spPr>
          <a:xfrm>
            <a:off x="8400787" y="4071726"/>
            <a:ext cx="485010" cy="5782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2B8F8-697B-CEF6-F325-FE821CA016BE}"/>
              </a:ext>
            </a:extLst>
          </p:cNvPr>
          <p:cNvSpPr txBox="1"/>
          <p:nvPr/>
        </p:nvSpPr>
        <p:spPr>
          <a:xfrm>
            <a:off x="800793" y="2051700"/>
            <a:ext cx="10590414" cy="2754600"/>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GB" sz="2800" b="0" i="0" dirty="0">
                <a:solidFill>
                  <a:srgbClr val="111111"/>
                </a:solidFill>
                <a:effectLst/>
              </a:rPr>
              <a:t>Each node has a threshold value that represents the minimum level of influence required for the node to become active</a:t>
            </a:r>
          </a:p>
          <a:p>
            <a:pPr marL="285750" indent="-285750">
              <a:spcBef>
                <a:spcPts val="600"/>
              </a:spcBef>
              <a:buFont typeface="Arial" panose="020B0604020202020204" pitchFamily="34" charset="0"/>
              <a:buChar char="•"/>
            </a:pPr>
            <a:r>
              <a:rPr lang="en-GB" sz="2800" b="0" i="0" dirty="0">
                <a:solidFill>
                  <a:srgbClr val="111111"/>
                </a:solidFill>
                <a:effectLst/>
              </a:rPr>
              <a:t>The activation process starts with a set of seed nodes that are initially active. At each time step, nodes that have a sufficient level of influence become active and can activate their neighbours. The process continues until no more nodes can be activated.</a:t>
            </a:r>
            <a:endParaRPr lang="en-US" sz="2800" dirty="0"/>
          </a:p>
        </p:txBody>
      </p:sp>
    </p:spTree>
    <p:extLst>
      <p:ext uri="{BB962C8B-B14F-4D97-AF65-F5344CB8AC3E}">
        <p14:creationId xmlns:p14="http://schemas.microsoft.com/office/powerpoint/2010/main" val="3813723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NWL - Lecture 26.pptx</Template>
  <TotalTime>2400</TotalTime>
  <Words>2103</Words>
  <Application>Microsoft Office PowerPoint</Application>
  <PresentationFormat>Widescreen</PresentationFormat>
  <Paragraphs>214</Paragraphs>
  <Slides>27</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27</vt:i4>
      </vt:variant>
    </vt:vector>
  </HeadingPairs>
  <TitlesOfParts>
    <vt:vector size="48" baseType="lpstr">
      <vt:lpstr>Arial</vt:lpstr>
      <vt:lpstr>Arial MT</vt:lpstr>
      <vt:lpstr>Calibri</vt:lpstr>
      <vt:lpstr>Cambria</vt:lpstr>
      <vt:lpstr>Cambria Math</vt:lpstr>
      <vt:lpstr>CMBX8</vt:lpstr>
      <vt:lpstr>CMBX9</vt:lpstr>
      <vt:lpstr>CMMI6</vt:lpstr>
      <vt:lpstr>CMMI8</vt:lpstr>
      <vt:lpstr>CMMI9</vt:lpstr>
      <vt:lpstr>CMR8</vt:lpstr>
      <vt:lpstr>CMR9</vt:lpstr>
      <vt:lpstr>CMSS9</vt:lpstr>
      <vt:lpstr>CMSY8</vt:lpstr>
      <vt:lpstr>Corbel</vt:lpstr>
      <vt:lpstr>Lato</vt:lpstr>
      <vt:lpstr>Microsoft Sans Serif</vt:lpstr>
      <vt:lpstr>Symbol</vt:lpstr>
      <vt:lpstr>Times New Roman</vt:lpstr>
      <vt:lpstr>Wingdings</vt:lpstr>
      <vt:lpstr>Office Theme</vt:lpstr>
      <vt:lpstr>Influence Maximization</vt:lpstr>
      <vt:lpstr>Problem Statement</vt:lpstr>
      <vt:lpstr>Literature Review</vt:lpstr>
      <vt:lpstr>PowerPoint Presentation</vt:lpstr>
      <vt:lpstr>Submodularity:</vt:lpstr>
      <vt:lpstr>PowerPoint Presentation</vt:lpstr>
      <vt:lpstr>Introduction</vt:lpstr>
      <vt:lpstr>PowerPoint Presentation</vt:lpstr>
      <vt:lpstr>PowerPoint Presentation</vt:lpstr>
      <vt:lpstr>Independent Cascade Model</vt:lpstr>
      <vt:lpstr>PowerPoint Presentation</vt:lpstr>
      <vt:lpstr>PowerPoint Presentation</vt:lpstr>
      <vt:lpstr>Structural Homophily</vt:lpstr>
      <vt:lpstr>How to measure Homophily</vt:lpstr>
      <vt:lpstr>Trade off between Balance and Pm</vt:lpstr>
      <vt:lpstr>Homophily Vs </vt:lpstr>
      <vt:lpstr>Homophily Vs </vt:lpstr>
      <vt:lpstr>Balanced Influence Maximization Algorithm</vt:lpstr>
      <vt:lpstr>PowerPoint Presentation</vt:lpstr>
      <vt:lpstr>CELF(Cost Effective Lazy Forward)</vt:lpstr>
      <vt:lpstr>PowerPoint Presentation</vt:lpstr>
      <vt:lpstr>CELF++</vt:lpstr>
      <vt:lpstr>Datasets </vt:lpstr>
      <vt:lpstr>Metrics:</vt:lpstr>
      <vt:lpstr>Results</vt:lpstr>
      <vt:lpstr>Graphs:</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Influence Maximization in the Presence of Homophily</dc:title>
  <dc:creator>adiseshu matta</dc:creator>
  <cp:lastModifiedBy>adiseshu matta</cp:lastModifiedBy>
  <cp:revision>80</cp:revision>
  <dcterms:created xsi:type="dcterms:W3CDTF">2023-10-15T18:55:08Z</dcterms:created>
  <dcterms:modified xsi:type="dcterms:W3CDTF">2023-12-11T12:44:52Z</dcterms:modified>
</cp:coreProperties>
</file>