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24"/>
  </p:notesMasterIdLst>
  <p:sldIdLst>
    <p:sldId id="285" r:id="rId3"/>
    <p:sldId id="288" r:id="rId4"/>
    <p:sldId id="257" r:id="rId5"/>
    <p:sldId id="281" r:id="rId6"/>
    <p:sldId id="259" r:id="rId7"/>
    <p:sldId id="260" r:id="rId8"/>
    <p:sldId id="282" r:id="rId9"/>
    <p:sldId id="287" r:id="rId10"/>
    <p:sldId id="275" r:id="rId11"/>
    <p:sldId id="277" r:id="rId12"/>
    <p:sldId id="284" r:id="rId13"/>
    <p:sldId id="270" r:id="rId14"/>
    <p:sldId id="268" r:id="rId15"/>
    <p:sldId id="265" r:id="rId16"/>
    <p:sldId id="267" r:id="rId17"/>
    <p:sldId id="271" r:id="rId18"/>
    <p:sldId id="274" r:id="rId19"/>
    <p:sldId id="289" r:id="rId20"/>
    <p:sldId id="290" r:id="rId21"/>
    <p:sldId id="291" r:id="rId22"/>
    <p:sldId id="273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1570" y="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93D70E-F302-40A3-A09F-7693888CF64A}" type="datetimeFigureOut">
              <a:rPr lang="en-IN" smtClean="0"/>
              <a:t>01-04-2022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7DD5FE-1D40-46CD-8423-0CFD9DD10E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0875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0EB1DFC6-9FF8-4CBE-AC80-C99851BE686E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F3C03-B1C3-4F2D-876E-F02007DAD17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594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1DFC6-9FF8-4CBE-AC80-C99851BE686E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F3C03-B1C3-4F2D-876E-F02007DA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45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1DFC6-9FF8-4CBE-AC80-C99851BE686E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F3C03-B1C3-4F2D-876E-F02007DAD17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4365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6"/>
          <p:cNvSpPr txBox="1"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6"/>
          <p:cNvSpPr txBox="1"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/>
            </a:lvl9pPr>
          </a:lstStyle>
          <a:p>
            <a:endParaRPr/>
          </a:p>
        </p:txBody>
      </p:sp>
      <p:sp>
        <p:nvSpPr>
          <p:cNvPr id="18" name="Google Shape;18;p1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6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5036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8"/>
          <p:cNvSpPr txBox="1"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8"/>
          <p:cNvSpPr txBox="1"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1800">
                <a:solidFill>
                  <a:srgbClr val="888888"/>
                </a:solidFill>
              </a:defRPr>
            </a:lvl1pPr>
            <a:lvl2pPr marL="685800" lvl="1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1500">
                <a:solidFill>
                  <a:srgbClr val="888888"/>
                </a:solidFill>
              </a:defRPr>
            </a:lvl2pPr>
            <a:lvl3pPr marL="1028700" lvl="2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350">
                <a:solidFill>
                  <a:srgbClr val="888888"/>
                </a:solidFill>
              </a:defRPr>
            </a:lvl3pPr>
            <a:lvl4pPr marL="1371600" lvl="3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4pPr>
            <a:lvl5pPr marL="1714500" lvl="4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5pPr>
            <a:lvl6pPr marL="2057400" lvl="5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6pPr>
            <a:lvl7pPr marL="2400300" lvl="6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7pPr>
            <a:lvl8pPr marL="2743200" lvl="7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8pPr>
            <a:lvl9pPr marL="3086100" lvl="8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8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8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0110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 Conte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9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9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42900" lvl="0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685800" lvl="1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028700" lvl="2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9"/>
          <p:cNvSpPr txBox="1">
            <a:spLocks noGrp="1"/>
          </p:cNvSpPr>
          <p:nvPr>
            <p:ph type="body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42900" lvl="0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685800" lvl="1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028700" lvl="2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9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9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9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9966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Comparis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0"/>
          <p:cNvSpPr txBox="1"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0"/>
          <p:cNvSpPr txBox="1"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800" b="1"/>
            </a:lvl1pPr>
            <a:lvl2pPr marL="685800" lvl="1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500" b="1"/>
            </a:lvl2pPr>
            <a:lvl3pPr marL="1028700" lvl="2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350" b="1"/>
            </a:lvl3pPr>
            <a:lvl4pPr marL="1371600" lvl="3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 b="1"/>
            </a:lvl4pPr>
            <a:lvl5pPr marL="1714500" lvl="4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 b="1"/>
            </a:lvl5pPr>
            <a:lvl6pPr marL="2057400" lvl="5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 b="1"/>
            </a:lvl6pPr>
            <a:lvl7pPr marL="2400300" lvl="6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 b="1"/>
            </a:lvl7pPr>
            <a:lvl8pPr marL="2743200" lvl="7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 b="1"/>
            </a:lvl8pPr>
            <a:lvl9pPr marL="3086100" lvl="8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 b="1"/>
            </a:lvl9pPr>
          </a:lstStyle>
          <a:p>
            <a:endParaRPr/>
          </a:p>
        </p:txBody>
      </p:sp>
      <p:sp>
        <p:nvSpPr>
          <p:cNvPr id="43" name="Google Shape;43;p20"/>
          <p:cNvSpPr txBox="1">
            <a:spLocks noGrp="1"/>
          </p:cNvSpPr>
          <p:nvPr>
            <p:ph type="body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42900" lvl="0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685800" lvl="1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028700" lvl="2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20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800" b="1"/>
            </a:lvl1pPr>
            <a:lvl2pPr marL="685800" lvl="1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500" b="1"/>
            </a:lvl2pPr>
            <a:lvl3pPr marL="1028700" lvl="2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350" b="1"/>
            </a:lvl3pPr>
            <a:lvl4pPr marL="1371600" lvl="3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 b="1"/>
            </a:lvl4pPr>
            <a:lvl5pPr marL="1714500" lvl="4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 b="1"/>
            </a:lvl5pPr>
            <a:lvl6pPr marL="2057400" lvl="5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 b="1"/>
            </a:lvl6pPr>
            <a:lvl7pPr marL="2400300" lvl="6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 b="1"/>
            </a:lvl7pPr>
            <a:lvl8pPr marL="2743200" lvl="7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 b="1"/>
            </a:lvl8pPr>
            <a:lvl9pPr marL="3086100" lvl="8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 b="1"/>
            </a:lvl9pPr>
          </a:lstStyle>
          <a:p>
            <a:endParaRPr/>
          </a:p>
        </p:txBody>
      </p:sp>
      <p:sp>
        <p:nvSpPr>
          <p:cNvPr id="45" name="Google Shape;45;p20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42900" lvl="0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685800" lvl="1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028700" lvl="2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20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0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2837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1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6298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2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2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010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Content with Ca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3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3"/>
          <p:cNvSpPr txBox="1">
            <a:spLocks noGrp="1"/>
          </p:cNvSpPr>
          <p:nvPr>
            <p:ph type="body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42900" lvl="0" indent="-3238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2400"/>
            </a:lvl1pPr>
            <a:lvl2pPr marL="685800" lvl="1" indent="-30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100"/>
            </a:lvl2pPr>
            <a:lvl3pPr marL="1028700" lvl="2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1800"/>
            </a:lvl3pPr>
            <a:lvl4pPr marL="1371600" lvl="3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1500"/>
            </a:lvl4pPr>
            <a:lvl5pPr marL="1714500" lvl="4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1500"/>
            </a:lvl5pPr>
            <a:lvl6pPr marL="2057400" lvl="5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1500"/>
            </a:lvl6pPr>
            <a:lvl7pPr marL="2400300" lvl="6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1500"/>
            </a:lvl7pPr>
            <a:lvl8pPr marL="2743200" lvl="7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1500"/>
            </a:lvl8pPr>
            <a:lvl9pPr marL="3086100" lvl="8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1500"/>
            </a:lvl9pPr>
          </a:lstStyle>
          <a:p>
            <a:endParaRPr/>
          </a:p>
        </p:txBody>
      </p:sp>
      <p:sp>
        <p:nvSpPr>
          <p:cNvPr id="61" name="Google Shape;61;p23"/>
          <p:cNvSpPr txBox="1">
            <a:spLocks noGrp="1"/>
          </p:cNvSpPr>
          <p:nvPr>
            <p:ph type="body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/>
            </a:lvl1pPr>
            <a:lvl2pPr marL="685800" lvl="1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050"/>
            </a:lvl2pPr>
            <a:lvl3pPr marL="1028700" lvl="2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900"/>
            </a:lvl3pPr>
            <a:lvl4pPr marL="1371600" lvl="3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4pPr>
            <a:lvl5pPr marL="1714500" lvl="4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5pPr>
            <a:lvl6pPr marL="2057400" lvl="5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6pPr>
            <a:lvl7pPr marL="2400300" lvl="6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7pPr>
            <a:lvl8pPr marL="2743200" lvl="7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8pPr>
            <a:lvl9pPr marL="3086100" lvl="8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9pPr>
          </a:lstStyle>
          <a:p>
            <a:endParaRPr/>
          </a:p>
        </p:txBody>
      </p:sp>
      <p:sp>
        <p:nvSpPr>
          <p:cNvPr id="62" name="Google Shape;62;p23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3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2462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 with 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4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4"/>
          <p:cNvSpPr>
            <a:spLocks noGrp="1"/>
          </p:cNvSpPr>
          <p:nvPr>
            <p:ph type="pic" idx="2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4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/>
            </a:lvl1pPr>
            <a:lvl2pPr marL="685800" lvl="1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050"/>
            </a:lvl2pPr>
            <a:lvl3pPr marL="1028700" lvl="2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900"/>
            </a:lvl3pPr>
            <a:lvl4pPr marL="1371600" lvl="3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4pPr>
            <a:lvl5pPr marL="1714500" lvl="4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5pPr>
            <a:lvl6pPr marL="2057400" lvl="5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6pPr>
            <a:lvl7pPr marL="2400300" lvl="6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7pPr>
            <a:lvl8pPr marL="2743200" lvl="7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8pPr>
            <a:lvl9pPr marL="3086100" lvl="8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9pPr>
          </a:lstStyle>
          <a:p>
            <a:endParaRPr/>
          </a:p>
        </p:txBody>
      </p:sp>
      <p:sp>
        <p:nvSpPr>
          <p:cNvPr id="69" name="Google Shape;69;p24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4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326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1DFC6-9FF8-4CBE-AC80-C99851BE686E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F3C03-B1C3-4F2D-876E-F02007DA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48454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Title and Vertical 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5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5"/>
          <p:cNvSpPr txBox="1">
            <a:spLocks noGrp="1"/>
          </p:cNvSpPr>
          <p:nvPr>
            <p:ph type="body" idx="1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42900" lvl="0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685800" lvl="1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028700" lvl="2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5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9998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 Title and 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6"/>
          <p:cNvSpPr txBox="1">
            <a:spLocks noGrp="1"/>
          </p:cNvSpPr>
          <p:nvPr>
            <p:ph type="title"/>
          </p:nvPr>
        </p:nvSpPr>
        <p:spPr>
          <a:xfrm rot="5400000">
            <a:off x="4623594" y="2285207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6"/>
          <p:cNvSpPr txBox="1">
            <a:spLocks noGrp="1"/>
          </p:cNvSpPr>
          <p:nvPr>
            <p:ph type="body" idx="1"/>
          </p:nvPr>
        </p:nvSpPr>
        <p:spPr>
          <a:xfrm rot="5400000">
            <a:off x="623094" y="370682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42900" lvl="0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685800" lvl="1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028700" lvl="2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6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661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10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1DFC6-9FF8-4CBE-AC80-C99851BE686E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F3C03-B1C3-4F2D-876E-F02007DAD17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9069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1DFC6-9FF8-4CBE-AC80-C99851BE686E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F3C03-B1C3-4F2D-876E-F02007DA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36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1DFC6-9FF8-4CBE-AC80-C99851BE686E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F3C03-B1C3-4F2D-876E-F02007DA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431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1DFC6-9FF8-4CBE-AC80-C99851BE686E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F3C03-B1C3-4F2D-876E-F02007DA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99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1DFC6-9FF8-4CBE-AC80-C99851BE686E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F3C03-B1C3-4F2D-876E-F02007DA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584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1DFC6-9FF8-4CBE-AC80-C99851BE686E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F3C03-B1C3-4F2D-876E-F02007DA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329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1DFC6-9FF8-4CBE-AC80-C99851BE686E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F3C03-B1C3-4F2D-876E-F02007DAD17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0057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0EB1DFC6-9FF8-4CBE-AC80-C99851BE686E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F2CF3C03-B1C3-4F2D-876E-F02007DAD17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4821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5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5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55276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3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png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9.png"/><Relationship Id="rId4" Type="http://schemas.openxmlformats.org/officeDocument/2006/relationships/image" Target="../media/image6.png"/><Relationship Id="rId9" Type="http://schemas.openxmlformats.org/officeDocument/2006/relationships/oleObject" Target="../embeddings/oleObject4.bin"/><Relationship Id="rId1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19400" y="452804"/>
            <a:ext cx="3048000" cy="807958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"/>
          <p:cNvSpPr txBox="1"/>
          <p:nvPr/>
        </p:nvSpPr>
        <p:spPr>
          <a:xfrm>
            <a:off x="792324" y="1413179"/>
            <a:ext cx="7673896" cy="623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ctr" defTabSz="685800">
              <a:buClr>
                <a:srgbClr val="000000"/>
              </a:buClr>
            </a:pPr>
            <a:r>
              <a:rPr lang="en-US" sz="36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BRAIN TUMOR SEGMENTATION</a:t>
            </a:r>
            <a:endParaRPr sz="3600" b="1" kern="0" dirty="0">
              <a:solidFill>
                <a:srgbClr val="000000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90" name="Google Shape;90;p1"/>
          <p:cNvSpPr txBox="1"/>
          <p:nvPr/>
        </p:nvSpPr>
        <p:spPr>
          <a:xfrm>
            <a:off x="792324" y="2349586"/>
            <a:ext cx="1837919" cy="284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defTabSz="685800">
              <a:buClr>
                <a:srgbClr val="000000"/>
              </a:buClr>
            </a:pPr>
            <a:r>
              <a:rPr lang="en-US" sz="1400" u="sng" kern="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Presented by :-</a:t>
            </a:r>
            <a:endParaRPr sz="1400" u="sng" kern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91" name="Google Shape;91;p1"/>
          <p:cNvSpPr txBox="1"/>
          <p:nvPr/>
        </p:nvSpPr>
        <p:spPr>
          <a:xfrm>
            <a:off x="4757356" y="2328879"/>
            <a:ext cx="2100643" cy="284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defTabSz="685800">
              <a:buClr>
                <a:srgbClr val="000000"/>
              </a:buClr>
            </a:pPr>
            <a:r>
              <a:rPr lang="en-US" sz="1400" u="sng" kern="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Under the Supervision of :-</a:t>
            </a:r>
            <a:endParaRPr sz="1400" u="sng" kern="0" dirty="0">
              <a:solidFill>
                <a:srgbClr val="000000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92" name="Google Shape;92;p1"/>
          <p:cNvSpPr txBox="1"/>
          <p:nvPr/>
        </p:nvSpPr>
        <p:spPr>
          <a:xfrm>
            <a:off x="1070812" y="5225011"/>
            <a:ext cx="7170821" cy="623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ctr" defTabSz="685800">
              <a:buClr>
                <a:srgbClr val="000000"/>
              </a:buClr>
            </a:pPr>
            <a:r>
              <a:rPr lang="en-US" kern="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DEPARTMENT OF COMPUTER SCIENCE &amp; ENGINEERING</a:t>
            </a:r>
            <a:endParaRPr kern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  <a:p>
            <a:pPr algn="ctr" defTabSz="685800">
              <a:buClr>
                <a:srgbClr val="000000"/>
              </a:buClr>
            </a:pPr>
            <a:r>
              <a:rPr lang="en-US" kern="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SCHOOL OF ENGINEERING AND TECHNOLOGY</a:t>
            </a:r>
            <a:endParaRPr kern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93" name="Google Shape;93;p1"/>
          <p:cNvSpPr txBox="1">
            <a:spLocks noGrp="1"/>
          </p:cNvSpPr>
          <p:nvPr>
            <p:ph type="sldNum" idx="12"/>
          </p:nvPr>
        </p:nvSpPr>
        <p:spPr>
          <a:xfrm>
            <a:off x="8619825" y="5487500"/>
            <a:ext cx="524100" cy="5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 defTabSz="685800">
              <a:buClr>
                <a:srgbClr val="000000"/>
              </a:buClr>
            </a:pPr>
            <a:fld id="{00000000-1234-1234-1234-123412341234}" type="slidenum">
              <a:rPr lang="en-US" kern="0">
                <a:latin typeface="Times New Roman" panose="02020603050405020304" pitchFamily="18" charset="0"/>
                <a:cs typeface="Times New Roman" panose="02020603050405020304" pitchFamily="18" charset="0"/>
              </a:rPr>
              <a:pPr algn="ctr" defTabSz="685800">
                <a:buClr>
                  <a:srgbClr val="000000"/>
                </a:buClr>
              </a:pPr>
              <a:t>1</a:t>
            </a:fld>
            <a:endParaRPr ker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Google Shape;189;p14">
            <a:extLst>
              <a:ext uri="{FF2B5EF4-FFF2-40B4-BE49-F238E27FC236}">
                <a16:creationId xmlns:a16="http://schemas.microsoft.com/office/drawing/2014/main" id="{A7BCDD3A-A8AA-43D2-BBE7-85AEBC07D123}"/>
              </a:ext>
            </a:extLst>
          </p:cNvPr>
          <p:cNvSpPr txBox="1"/>
          <p:nvPr/>
        </p:nvSpPr>
        <p:spPr>
          <a:xfrm>
            <a:off x="6719474" y="2248036"/>
            <a:ext cx="2424451" cy="757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</a:pPr>
            <a:r>
              <a:rPr lang="en-US" sz="1800" b="1" dirty="0">
                <a:solidFill>
                  <a:schemeClr val="dk1"/>
                </a:solidFill>
                <a:latin typeface="Times New Roman" panose="02020603050405020304" pitchFamily="18" charset="0"/>
                <a:ea typeface="Red Hat Display"/>
                <a:cs typeface="Times New Roman" panose="02020603050405020304" pitchFamily="18" charset="0"/>
                <a:sym typeface="Red Hat Display"/>
              </a:rPr>
              <a:t>Ms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Red Hat Display"/>
                <a:cs typeface="Times New Roman" panose="02020603050405020304" pitchFamily="18" charset="0"/>
                <a:sym typeface="Red Hat Display"/>
              </a:rPr>
              <a:t>. Deepti Sahu 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</a:pPr>
            <a:r>
              <a:rPr lang="en-US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Red Hat Display"/>
                <a:cs typeface="Times New Roman" panose="02020603050405020304" pitchFamily="18" charset="0"/>
                <a:sym typeface="Red Hat Display"/>
              </a:rPr>
              <a:t>deepti.sahu@sharda.ac.in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</a:pPr>
            <a:r>
              <a:rPr lang="en-US" b="1" i="1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Red Hat Display"/>
                <a:cs typeface="Times New Roman" panose="02020603050405020304" pitchFamily="18" charset="0"/>
                <a:sym typeface="Red Hat Display"/>
              </a:rPr>
              <a:t>Assistant Professor CSE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Google Shape;187;p14">
            <a:extLst>
              <a:ext uri="{FF2B5EF4-FFF2-40B4-BE49-F238E27FC236}">
                <a16:creationId xmlns:a16="http://schemas.microsoft.com/office/drawing/2014/main" id="{2FEB1C95-5363-4B08-9B4C-E1D494D7F78D}"/>
              </a:ext>
            </a:extLst>
          </p:cNvPr>
          <p:cNvSpPr txBox="1"/>
          <p:nvPr/>
        </p:nvSpPr>
        <p:spPr>
          <a:xfrm>
            <a:off x="1938995" y="2271194"/>
            <a:ext cx="2786683" cy="7608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</a:pPr>
            <a:r>
              <a:rPr lang="en-US" sz="1800" b="1" dirty="0">
                <a:solidFill>
                  <a:schemeClr val="dk1"/>
                </a:solidFill>
                <a:latin typeface="Times New Roman" panose="02020603050405020304" pitchFamily="18" charset="0"/>
                <a:ea typeface="Red Hat Display"/>
                <a:cs typeface="Times New Roman" panose="02020603050405020304" pitchFamily="18" charset="0"/>
                <a:sym typeface="Red Hat Display"/>
              </a:rPr>
              <a:t>Rahul Kumar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</a:pPr>
            <a:r>
              <a:rPr lang="en-US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Red Hat Display"/>
                <a:cs typeface="Times New Roman" panose="02020603050405020304" pitchFamily="18" charset="0"/>
                <a:sym typeface="Red Hat Display"/>
              </a:rPr>
              <a:t>Roll Number : 180101243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</a:pPr>
            <a:r>
              <a:rPr lang="en-US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Red Hat Display"/>
                <a:cs typeface="Times New Roman" panose="02020603050405020304" pitchFamily="18" charset="0"/>
                <a:sym typeface="Red Hat Display"/>
              </a:rPr>
              <a:t>2018005024.rahul@ug.sharda.ac.in</a:t>
            </a:r>
            <a:endParaRPr b="0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Red Hat Display"/>
              <a:cs typeface="Times New Roman" panose="02020603050405020304" pitchFamily="18" charset="0"/>
              <a:sym typeface="Red Hat Display"/>
            </a:endParaRPr>
          </a:p>
        </p:txBody>
      </p:sp>
      <p:sp>
        <p:nvSpPr>
          <p:cNvPr id="10" name="Google Shape;190;p14">
            <a:extLst>
              <a:ext uri="{FF2B5EF4-FFF2-40B4-BE49-F238E27FC236}">
                <a16:creationId xmlns:a16="http://schemas.microsoft.com/office/drawing/2014/main" id="{91C85E3E-AC34-4569-BB6D-CAF63C64D429}"/>
              </a:ext>
            </a:extLst>
          </p:cNvPr>
          <p:cNvSpPr txBox="1"/>
          <p:nvPr/>
        </p:nvSpPr>
        <p:spPr>
          <a:xfrm>
            <a:off x="1938994" y="3126117"/>
            <a:ext cx="3090205" cy="9071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</a:pPr>
            <a:r>
              <a:rPr lang="en-US" sz="1800" b="1" dirty="0">
                <a:solidFill>
                  <a:schemeClr val="dk1"/>
                </a:solidFill>
                <a:latin typeface="Times New Roman" panose="02020603050405020304" pitchFamily="18" charset="0"/>
                <a:ea typeface="Red Hat Display"/>
                <a:cs typeface="Times New Roman" panose="02020603050405020304" pitchFamily="18" charset="0"/>
                <a:sym typeface="Red Hat Display"/>
              </a:rPr>
              <a:t>Yatender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</a:pPr>
            <a:r>
              <a:rPr lang="en-US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Red Hat Display"/>
                <a:cs typeface="Times New Roman" panose="02020603050405020304" pitchFamily="18" charset="0"/>
                <a:sym typeface="Red Hat Display"/>
              </a:rPr>
              <a:t>Roll Number : 180102032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</a:pPr>
            <a:r>
              <a:rPr lang="en-US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Red Hat Display"/>
                <a:cs typeface="Times New Roman" panose="02020603050405020304" pitchFamily="18" charset="0"/>
                <a:sym typeface="Red Hat Display"/>
              </a:rPr>
              <a:t>2018009735.yatender@ug.sharda.ac.in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Google Shape;188;p14">
            <a:extLst>
              <a:ext uri="{FF2B5EF4-FFF2-40B4-BE49-F238E27FC236}">
                <a16:creationId xmlns:a16="http://schemas.microsoft.com/office/drawing/2014/main" id="{8F64E66B-D69E-476B-99B2-3C0C3ED57370}"/>
              </a:ext>
            </a:extLst>
          </p:cNvPr>
          <p:cNvSpPr txBox="1"/>
          <p:nvPr/>
        </p:nvSpPr>
        <p:spPr>
          <a:xfrm>
            <a:off x="1938995" y="4033240"/>
            <a:ext cx="2786684" cy="7608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</a:pPr>
            <a:r>
              <a:rPr lang="en-US" sz="1800" b="1" dirty="0">
                <a:solidFill>
                  <a:schemeClr val="dk1"/>
                </a:solidFill>
                <a:latin typeface="Times New Roman" panose="02020603050405020304" pitchFamily="18" charset="0"/>
                <a:ea typeface="Red Hat Display"/>
                <a:cs typeface="Times New Roman" panose="02020603050405020304" pitchFamily="18" charset="0"/>
                <a:sym typeface="Red Hat Display"/>
              </a:rPr>
              <a:t>Jitesh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</a:pPr>
            <a:r>
              <a:rPr lang="en-US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Red Hat Display"/>
                <a:cs typeface="Times New Roman" panose="02020603050405020304" pitchFamily="18" charset="0"/>
                <a:sym typeface="Red Hat Display"/>
              </a:rPr>
              <a:t>Roll Number : 180102028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</a:pPr>
            <a:r>
              <a:rPr lang="en-US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Red Hat Display"/>
                <a:cs typeface="Times New Roman" panose="02020603050405020304" pitchFamily="18" charset="0"/>
                <a:sym typeface="Red Hat Display"/>
              </a:rPr>
              <a:t>2018014918.jitesh@ug.sharda.ac.in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0A6B3-F45E-426D-9705-4DFD1014B5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990600"/>
            <a:ext cx="7290055" cy="5334000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Improve MR Image quality and make it in a form suited for further processing by human or machine vision system. 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 helps to improve certain parameters of MR images such as the 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ignal-to-Noise ratio, Visual appearance Enhancement, 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emoving the irrelevant noise, Undesired parts in background, and preserving its edges. 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sz="16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SEGMENTATION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preprocessed brain MR image is converted into a binary image with a threshold for the cut-off.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pixel values greater than the selected threshold are mapped to white, while others are marked as black; due to this, two different regions are formed around the infected tumor tissues, which is cropped out.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order to eliminate white pixel, an erosion operation of morphology is employed.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Finally, the eroded region and the original image are both divided into </a:t>
            </a:r>
            <a:r>
              <a:rPr lang="en-US" sz="16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two regions 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 the black pixel region extracted from the erode operation is counted as a brain MR image mask.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sz="1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425180-3826-4783-A10D-BF64352D8A76}"/>
              </a:ext>
            </a:extLst>
          </p:cNvPr>
          <p:cNvSpPr txBox="1"/>
          <p:nvPr/>
        </p:nvSpPr>
        <p:spPr>
          <a:xfrm>
            <a:off x="762000" y="5715000"/>
            <a:ext cx="7391400" cy="609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535092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0A6B3-F45E-426D-9705-4DFD1014B5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990600"/>
            <a:ext cx="7290055" cy="5334000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TUMOR DETECTION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Hybrid Approach - K means and improved Fuzzy C-means (FCM) algorithm for detecting human brain tumors in a magnetic resonance imaging (MRI) image. 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K-means algorithm is used to emphasize segmentation through the proper selection, based on gray-level intensity of image. 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updated membership is determined by the distances from cluster center to data points using the fuzzy C-means (FCM) algorithm while it contacts its best result.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EXTRACTION AND CLASSIFICATION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Intensity, shape and texture features for MRI images are extracted and used for classification.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from preprocessed image are extracted in such a way that maximum similarity can be achieved within the class to minimize intra class similarity.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classification is important in automated diagnosis system to separate the normal image from the defective one.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n-US" sz="1600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425180-3826-4783-A10D-BF64352D8A76}"/>
              </a:ext>
            </a:extLst>
          </p:cNvPr>
          <p:cNvSpPr txBox="1"/>
          <p:nvPr/>
        </p:nvSpPr>
        <p:spPr>
          <a:xfrm>
            <a:off x="762000" y="5715000"/>
            <a:ext cx="7391400" cy="609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91225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structure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3998900"/>
              </p:ext>
            </p:extLst>
          </p:nvPr>
        </p:nvGraphicFramePr>
        <p:xfrm>
          <a:off x="3200400" y="1676400"/>
          <a:ext cx="4191000" cy="440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0" name="Bitmap Image" r:id="rId3" imgW="4828571" imgH="4590476" progId="Paint.Picture">
                  <p:embed/>
                </p:oleObj>
              </mc:Choice>
              <mc:Fallback>
                <p:oleObj name="Bitmap Image" r:id="rId3" imgW="4828571" imgH="4590476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1676400"/>
                        <a:ext cx="4191000" cy="440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075509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Mechanism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096" y="2362200"/>
            <a:ext cx="7613904" cy="4114800"/>
          </a:xfrm>
        </p:spPr>
        <p:txBody>
          <a:bodyPr>
            <a:noAutofit/>
          </a:bodyPr>
          <a:lstStyle/>
          <a:p>
            <a:pPr marR="26670" algn="just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Filters are used for Image Preprocessing purpose. They also help locating tumors.</a:t>
            </a:r>
            <a:endParaRPr lang="en-IN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26670" algn="just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K-means machine learning method based on Centroid defining theory.</a:t>
            </a:r>
            <a:endParaRPr lang="en-IN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26670" lvl="1" indent="-342900" algn="just">
              <a:spcBef>
                <a:spcPts val="1200"/>
              </a:spcBef>
              <a:spcAft>
                <a:spcPts val="200"/>
              </a:spcAft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Used for Proper selection of heterogenous parts with clusters to emphasize segmentation initially. </a:t>
            </a:r>
            <a:endParaRPr lang="en-IN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26670" algn="just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Fuzzy C-means could be used to verify brain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tumors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for accuracy. </a:t>
            </a:r>
            <a:endParaRPr lang="en-IN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26670" lvl="1" indent="-342900" algn="just">
              <a:spcBef>
                <a:spcPts val="1200"/>
              </a:spcBef>
              <a:spcAft>
                <a:spcPts val="200"/>
              </a:spcAft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Fuzzy C-means distributes updated membership obtained by calculating distance from cluster center to the data point.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24674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096" y="2362200"/>
            <a:ext cx="7537704" cy="4038600"/>
          </a:xfrm>
        </p:spPr>
        <p:txBody>
          <a:bodyPr>
            <a:normAutofit/>
          </a:bodyPr>
          <a:lstStyle/>
          <a:p>
            <a:pPr marL="514350" marR="26670" lvl="0" indent="-514350" algn="just">
              <a:buFont typeface="+mj-lt"/>
              <a:buAutoNum type="romanUcPeriod"/>
            </a:pP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proposed approach is more computationally efficient, </a:t>
            </a:r>
          </a:p>
          <a:p>
            <a:pPr marR="26670" lvl="3" algn="just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Higher degree of selection.</a:t>
            </a:r>
          </a:p>
          <a:p>
            <a:pPr marR="26670" lvl="3" algn="just">
              <a:buFont typeface="Courier New" panose="02070309020205020404" pitchFamily="49" charset="0"/>
              <a:buChar char="o"/>
            </a:pPr>
            <a:r>
              <a:rPr lang="en-IN" sz="2000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Better results for overlapped data sets.</a:t>
            </a:r>
            <a:endParaRPr lang="en-US" sz="2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26670" lvl="3" algn="just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Applicable to a variety of tumor forms.</a:t>
            </a:r>
            <a:endParaRPr lang="en-IN" sz="2000" dirty="0">
              <a:effectLst/>
              <a:latin typeface="Times New Roman" panose="02020603050405020304" pitchFamily="18" charset="0"/>
              <a:ea typeface="Noto Sans Symbols"/>
              <a:cs typeface="Times New Roman" panose="02020603050405020304" pitchFamily="18" charset="0"/>
            </a:endParaRPr>
          </a:p>
          <a:p>
            <a:pPr marL="514350" marR="26670" lvl="0" indent="-514350" algn="just">
              <a:buFont typeface="+mj-lt"/>
              <a:buAutoNum type="romanUcPeriod"/>
            </a:pP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When compared to previous graph-cut and grow-cut approaches, it achieves 80-90 percent overlap with minimum user intervention.</a:t>
            </a:r>
            <a:endParaRPr lang="en-IN" dirty="0">
              <a:effectLst/>
              <a:latin typeface="Times New Roman" panose="02020603050405020304" pitchFamily="18" charset="0"/>
              <a:ea typeface="Noto Sans Symbols"/>
              <a:cs typeface="Times New Roman" panose="02020603050405020304" pitchFamily="18" charset="0"/>
            </a:endParaRPr>
          </a:p>
          <a:p>
            <a:pPr marL="514350" marR="26670" lvl="0" indent="-514350" algn="just">
              <a:buFont typeface="+mj-lt"/>
              <a:buAutoNum type="romanUcPeriod"/>
            </a:pP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Automated segmentation and tumor detection of brain MRI images.</a:t>
            </a:r>
            <a:endParaRPr lang="en-IN" dirty="0">
              <a:effectLst/>
              <a:latin typeface="Times New Roman" panose="02020603050405020304" pitchFamily="18" charset="0"/>
              <a:ea typeface="Noto Sans Symbols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69919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768096" y="2286000"/>
            <a:ext cx="7290055" cy="402336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These techniques can help the physicians to non- invasively detect the tumor but still </a:t>
            </a:r>
          </a:p>
          <a:p>
            <a:pPr marL="514350" indent="-514350" algn="just">
              <a:lnSpc>
                <a:spcPct val="150000"/>
              </a:lnSpc>
              <a:spcBef>
                <a:spcPts val="0"/>
              </a:spcBef>
              <a:buFont typeface="+mj-lt"/>
              <a:buAutoNum type="romanU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ifferent artifacts (Motion artifacts and ring artifacts, etc.) </a:t>
            </a:r>
          </a:p>
          <a:p>
            <a:pPr marL="514350" indent="-514350" algn="just">
              <a:lnSpc>
                <a:spcPct val="150000"/>
              </a:lnSpc>
              <a:spcBef>
                <a:spcPts val="0"/>
              </a:spcBef>
              <a:buFont typeface="+mj-lt"/>
              <a:buAutoNum type="romanU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ntensity inhomogeneity or bias-field noise </a:t>
            </a:r>
          </a:p>
          <a:p>
            <a:pPr marL="514350" indent="-514350" algn="just">
              <a:lnSpc>
                <a:spcPct val="150000"/>
              </a:lnSpc>
              <a:spcBef>
                <a:spcPts val="0"/>
              </a:spcBef>
              <a:buFont typeface="+mj-lt"/>
              <a:buAutoNum type="romanU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artial volume effect </a:t>
            </a:r>
          </a:p>
          <a:p>
            <a:pPr marL="514350" indent="-514350" algn="just">
              <a:lnSpc>
                <a:spcPct val="150000"/>
              </a:lnSpc>
              <a:spcBef>
                <a:spcPts val="0"/>
              </a:spcBef>
              <a:buFont typeface="+mj-lt"/>
              <a:buAutoNum type="romanU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ocal noise due to electronic devices affect the accuracy of tumor detection.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54474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096" y="2084832"/>
            <a:ext cx="7290055" cy="4224528"/>
          </a:xfrm>
        </p:spPr>
        <p:txBody>
          <a:bodyPr>
            <a:noAutofit/>
          </a:bodyPr>
          <a:lstStyle/>
          <a:p>
            <a:pPr marL="400050" lvl="0" indent="-400050" algn="just">
              <a:lnSpc>
                <a:spcPct val="150000"/>
              </a:lnSpc>
              <a:buFont typeface="+mj-lt"/>
              <a:buAutoNum type="romanUcPeriod"/>
            </a:pPr>
            <a:r>
              <a:rPr lang="en-US" sz="16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“Adaptive fuzzy segmentation of magnetic resonance images”: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742950" lvl="1" indent="-28575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Conventional FCM has limitation of imperfection to the abnormality of brain.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742950" lvl="1" indent="-285750" algn="just">
              <a:lnSpc>
                <a:spcPct val="150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FCM is incapable in working with images having noise. 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400050" lvl="0" indent="-400050" algn="just">
              <a:lnSpc>
                <a:spcPct val="150000"/>
              </a:lnSpc>
              <a:buFont typeface="+mj-lt"/>
              <a:buAutoNum type="romanUcPeriod"/>
            </a:pPr>
            <a:r>
              <a:rPr lang="en-US" sz="16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“Enforcing temporal consistency in Deep Learning segmentation of brain MR images”: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742950" lvl="1" indent="-28575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This method focuses on including the subject in the frame with random cropping scheme.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742950" lvl="1" indent="-285750" algn="just">
              <a:lnSpc>
                <a:spcPct val="150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Augmentation manipulates image in various ways like resizing, flipping and rotating,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2551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CA8FF-DC4B-472A-8B04-83934BD56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scope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539BB7-B7AA-45F6-9033-D6501A90A1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096" y="2590800"/>
            <a:ext cx="7290055" cy="37185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technique can be applied for ovarian, breast, lung, skin tumors.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technique can be developed to classify the tumors based on symmetry.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73398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25A95-E499-49EF-A185-B51ABADAB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096" y="585216"/>
            <a:ext cx="8147304" cy="1499616"/>
          </a:xfrm>
        </p:spPr>
        <p:txBody>
          <a:bodyPr>
            <a:norm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Workload distribution of the team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760AB-F8C3-4828-9405-933EAD8A0B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Yatender – Algorithm analysis, Project Structuring, Script Integration in MATLAB.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Rahul – Program Implementation, Documenting Research Paper, Collecting test images.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Jitesh – Program implementation, Searching algorithm scripts.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4864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52C43-2431-4623-AF96-F8FBC3D00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85216"/>
            <a:ext cx="8382000" cy="1499616"/>
          </a:xfrm>
        </p:spPr>
        <p:txBody>
          <a:bodyPr>
            <a:norm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 done from the last evaluation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90EB99-B8B5-4D2C-9CAA-1AF220EFB3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096" y="1929384"/>
            <a:ext cx="7290055" cy="1271016"/>
          </a:xfrm>
        </p:spPr>
        <p:txBody>
          <a:bodyPr/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Integrations of various MATLAB code scripts that helped in implementation of hybrid approach.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 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7A5495-F4CC-4089-B684-E12C5D6F39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209" y="3048000"/>
            <a:ext cx="8216382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672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D1D9E-8D88-4A78-8517-D8B3A3C45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52401"/>
            <a:ext cx="8534400" cy="1447799"/>
          </a:xfrm>
        </p:spPr>
        <p:txBody>
          <a:bodyPr>
            <a:normAutofit/>
          </a:bodyPr>
          <a:lstStyle/>
          <a:p>
            <a: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Approval from guide for the evaluation</a:t>
            </a:r>
            <a:endParaRPr lang="en-US" sz="4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15A3E9-A472-4813-8417-6EABE31460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209800"/>
            <a:ext cx="8458200" cy="4495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8580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BAAA1-A553-457C-B2BF-84A865215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Proof of paper accepted </a:t>
            </a:r>
            <a:endParaRPr lang="en-US" sz="32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CFB78AB-58BB-4901-8E10-F87ACB2AF6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209800"/>
            <a:ext cx="8001000" cy="4114800"/>
          </a:xfrm>
        </p:spPr>
      </p:pic>
    </p:spTree>
    <p:extLst>
      <p:ext uri="{BB962C8B-B14F-4D97-AF65-F5344CB8AC3E}">
        <p14:creationId xmlns:p14="http://schemas.microsoft.com/office/powerpoint/2010/main" val="35027543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0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8F567F-215D-4C50-87A4-B6F2A918E777}"/>
              </a:ext>
            </a:extLst>
          </p:cNvPr>
          <p:cNvSpPr txBox="1"/>
          <p:nvPr/>
        </p:nvSpPr>
        <p:spPr>
          <a:xfrm>
            <a:off x="3352800" y="3244334"/>
            <a:ext cx="24251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For your precious time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631486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096" y="2438400"/>
            <a:ext cx="7290054" cy="3352800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Brain is an autonomous system that controls the entire body functionality.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brain is tightly enclosed inside skull making it difficult to approach for study and diagnosis purposes.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only optimal solution to this problem is the use of ‘Image segmentation’.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Computed Tomography and Magnetic Resonance image – used for identification of brain tumor (for image segmentation).</a:t>
            </a:r>
          </a:p>
        </p:txBody>
      </p:sp>
    </p:spTree>
    <p:extLst>
      <p:ext uri="{BB962C8B-B14F-4D97-AF65-F5344CB8AC3E}">
        <p14:creationId xmlns:p14="http://schemas.microsoft.com/office/powerpoint/2010/main" val="2194023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0DB5253-340B-4879-92CE-BC927CC6EB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685799"/>
            <a:ext cx="4267200" cy="3584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10323D3-B7BC-4A13-B2DD-D47650DB8AFC}"/>
              </a:ext>
            </a:extLst>
          </p:cNvPr>
          <p:cNvSpPr txBox="1"/>
          <p:nvPr/>
        </p:nvSpPr>
        <p:spPr>
          <a:xfrm>
            <a:off x="1427846" y="4270248"/>
            <a:ext cx="24783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(a.) Skull’s anatomical structure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9138AD3-C273-439B-97B5-111B6DB829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2003" y="2590800"/>
            <a:ext cx="3733800" cy="343912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CFC7A31-DCC7-4811-B37E-93D790B49877}"/>
              </a:ext>
            </a:extLst>
          </p:cNvPr>
          <p:cNvSpPr txBox="1"/>
          <p:nvPr/>
        </p:nvSpPr>
        <p:spPr>
          <a:xfrm>
            <a:off x="5432542" y="6172200"/>
            <a:ext cx="31438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(b.) MR Image of a head in sagittal view</a:t>
            </a:r>
          </a:p>
        </p:txBody>
      </p:sp>
    </p:spTree>
    <p:extLst>
      <p:ext uri="{BB962C8B-B14F-4D97-AF65-F5344CB8AC3E}">
        <p14:creationId xmlns:p14="http://schemas.microsoft.com/office/powerpoint/2010/main" val="1659114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Disorder: Tumor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096" y="2590800"/>
            <a:ext cx="7290055" cy="3718560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Tumor is an abnormal growth of cells that changes the normal structure and sometimes also behavior of the organ.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Brain tumor has tendency to destroy all or most of the normal brain cells.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Tumor occupies most of the brain part resulting in inflammation, swelling and increased pressure within the skull.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871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Lesions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9323910"/>
              </p:ext>
            </p:extLst>
          </p:nvPr>
        </p:nvGraphicFramePr>
        <p:xfrm>
          <a:off x="2200275" y="1752600"/>
          <a:ext cx="1457325" cy="174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6" name="Bitmap Image" r:id="rId3" imgW="2390476" imgH="2734057" progId="Paint.Picture">
                  <p:embed/>
                </p:oleObj>
              </mc:Choice>
              <mc:Fallback>
                <p:oleObj name="Bitmap Image" r:id="rId3" imgW="2390476" imgH="2734057" progId="Paint.Picture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0275" y="1752600"/>
                        <a:ext cx="1457325" cy="1743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617038"/>
              </p:ext>
            </p:extLst>
          </p:nvPr>
        </p:nvGraphicFramePr>
        <p:xfrm>
          <a:off x="3876675" y="1752600"/>
          <a:ext cx="1447800" cy="174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7" name="Bitmap Image" r:id="rId5" imgW="2114845" imgH="2629267" progId="Paint.Picture">
                  <p:embed/>
                </p:oleObj>
              </mc:Choice>
              <mc:Fallback>
                <p:oleObj name="Bitmap Image" r:id="rId5" imgW="2114845" imgH="2629267" progId="Paint.Picture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6675" y="1752600"/>
                        <a:ext cx="1447800" cy="1743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9516857"/>
              </p:ext>
            </p:extLst>
          </p:nvPr>
        </p:nvGraphicFramePr>
        <p:xfrm>
          <a:off x="5476875" y="1752600"/>
          <a:ext cx="1381125" cy="173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8" name="Bitmap Image" r:id="rId7" imgW="1819529" imgH="2295238" progId="Paint.Picture">
                  <p:embed/>
                </p:oleObj>
              </mc:Choice>
              <mc:Fallback>
                <p:oleObj name="Bitmap Image" r:id="rId7" imgW="1819529" imgH="2295238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6875" y="1752600"/>
                        <a:ext cx="1381125" cy="173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6695294"/>
              </p:ext>
            </p:extLst>
          </p:nvPr>
        </p:nvGraphicFramePr>
        <p:xfrm>
          <a:off x="2200275" y="3619500"/>
          <a:ext cx="1457325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9" name="Bitmap Image" r:id="rId9" imgW="2409524" imgH="2448267" progId="Paint.Picture">
                  <p:embed/>
                </p:oleObj>
              </mc:Choice>
              <mc:Fallback>
                <p:oleObj name="Bitmap Image" r:id="rId9" imgW="2409524" imgH="2448267" progId="Paint.Picture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0275" y="3619500"/>
                        <a:ext cx="1457325" cy="182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32662"/>
              </p:ext>
            </p:extLst>
          </p:nvPr>
        </p:nvGraphicFramePr>
        <p:xfrm>
          <a:off x="3876675" y="3629025"/>
          <a:ext cx="1466850" cy="181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0" name="Bitmap Image" r:id="rId11" imgW="1924319" imgH="2390476" progId="Paint.Picture">
                  <p:embed/>
                </p:oleObj>
              </mc:Choice>
              <mc:Fallback>
                <p:oleObj name="Bitmap Image" r:id="rId11" imgW="1924319" imgH="2390476" progId="Paint.Picture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6675" y="3629025"/>
                        <a:ext cx="1466850" cy="1819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021589"/>
              </p:ext>
            </p:extLst>
          </p:nvPr>
        </p:nvGraphicFramePr>
        <p:xfrm>
          <a:off x="5476875" y="3629025"/>
          <a:ext cx="1381125" cy="181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1" name="Bitmap Image" r:id="rId13" imgW="2352381" imgH="2381582" progId="Paint.Picture">
                  <p:embed/>
                </p:oleObj>
              </mc:Choice>
              <mc:Fallback>
                <p:oleObj name="Bitmap Image" r:id="rId13" imgW="2352381" imgH="2381582" progId="Paint.Picture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6875" y="3629025"/>
                        <a:ext cx="1381125" cy="18192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12858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22002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128588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0" y="39433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128588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0" y="56769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0" y="79629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128588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Rectangle 12"/>
          <p:cNvSpPr>
            <a:spLocks noChangeArrowheads="1"/>
          </p:cNvSpPr>
          <p:nvPr/>
        </p:nvSpPr>
        <p:spPr bwMode="auto">
          <a:xfrm>
            <a:off x="0" y="97821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128588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Rectangle 13"/>
          <p:cNvSpPr>
            <a:spLocks noChangeArrowheads="1"/>
          </p:cNvSpPr>
          <p:nvPr/>
        </p:nvSpPr>
        <p:spPr bwMode="auto">
          <a:xfrm>
            <a:off x="1828800" y="5415290"/>
            <a:ext cx="50292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128588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(a)(b)(c) Tumor </a:t>
            </a: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ages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128588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(d)(e)(f) </a:t>
            </a: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solated Tumor after Segmentation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0892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5EC51-CA28-43DB-94EE-748DE541F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06FFEF-D02F-4F97-BDD7-E304F09DEA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86000"/>
            <a:ext cx="7219951" cy="4114800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 chose this project keeping in mind </a:t>
            </a:r>
          </a:p>
          <a:p>
            <a:pPr lvl="1" algn="just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unprivileged population from poor class </a:t>
            </a:r>
          </a:p>
          <a:p>
            <a:pPr lvl="1" algn="just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India’s expensive diagnosis </a:t>
            </a:r>
          </a:p>
          <a:p>
            <a:pPr lvl="1" algn="just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And its developing medical sector.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Poor who could not afford doctors fee for chronic tissue related diseases like Cancer, Tumor.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 aim to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make Tumor identification from MR images costless and in least time with most accuracy even in primeval stage.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039508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5EC51-CA28-43DB-94EE-748DE541F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06FFEF-D02F-4F97-BDD7-E304F09DEA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86000"/>
            <a:ext cx="7219951" cy="4114800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detect and locate brain tumors through image.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en-US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Our</a:t>
            </a:r>
            <a:r>
              <a:rPr lang="en-US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model will detect tumors from the MRI image and then if a tumor exists, we will further locate the lesion in the brain.</a:t>
            </a:r>
            <a:endParaRPr lang="en-US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189689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FD2BA-26CE-4BB4-A4CB-FD8553F70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68F85-DF3A-4D10-B747-262F7A1372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Tumor Identification and Detection -</a:t>
            </a:r>
          </a:p>
          <a:p>
            <a:pPr marL="514350" indent="-514350">
              <a:buFont typeface="+mj-lt"/>
              <a:buAutoNum type="romanU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</a:t>
            </a:r>
          </a:p>
          <a:p>
            <a:pPr marL="514350" indent="-514350">
              <a:buFont typeface="+mj-lt"/>
              <a:buAutoNum type="romanU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Segmentation</a:t>
            </a:r>
          </a:p>
          <a:p>
            <a:pPr marL="514350" indent="-514350">
              <a:buFont typeface="+mj-lt"/>
              <a:buAutoNum type="romanU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Tumor Detection</a:t>
            </a:r>
          </a:p>
          <a:p>
            <a:pPr marL="514350" indent="-514350">
              <a:buFont typeface="+mj-lt"/>
              <a:buAutoNum type="romanU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Extraction and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38351695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857</TotalTime>
  <Words>1029</Words>
  <Application>Microsoft Office PowerPoint</Application>
  <PresentationFormat>On-screen Show (4:3)</PresentationFormat>
  <Paragraphs>112</Paragraphs>
  <Slides>21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4" baseType="lpstr">
      <vt:lpstr>Arial</vt:lpstr>
      <vt:lpstr>Calibri</vt:lpstr>
      <vt:lpstr>Courier New</vt:lpstr>
      <vt:lpstr>Roboto Black</vt:lpstr>
      <vt:lpstr>Symbol</vt:lpstr>
      <vt:lpstr>Times New Roman</vt:lpstr>
      <vt:lpstr>Tw Cen MT</vt:lpstr>
      <vt:lpstr>Tw Cen MT Condensed</vt:lpstr>
      <vt:lpstr>Wingdings</vt:lpstr>
      <vt:lpstr>Wingdings 3</vt:lpstr>
      <vt:lpstr>Integral</vt:lpstr>
      <vt:lpstr>Office Theme</vt:lpstr>
      <vt:lpstr>Bitmap Image</vt:lpstr>
      <vt:lpstr>PowerPoint Presentation</vt:lpstr>
      <vt:lpstr>Approval from guide for the evaluation</vt:lpstr>
      <vt:lpstr>Introduction</vt:lpstr>
      <vt:lpstr>PowerPoint Presentation</vt:lpstr>
      <vt:lpstr>Disorder: Tumor</vt:lpstr>
      <vt:lpstr>Lesions</vt:lpstr>
      <vt:lpstr>Motivation</vt:lpstr>
      <vt:lpstr>PROBLEM STATEMENT</vt:lpstr>
      <vt:lpstr>objective</vt:lpstr>
      <vt:lpstr>PowerPoint Presentation</vt:lpstr>
      <vt:lpstr>PowerPoint Presentation</vt:lpstr>
      <vt:lpstr>Project structure</vt:lpstr>
      <vt:lpstr>Proposed Mechanism</vt:lpstr>
      <vt:lpstr>Advantages</vt:lpstr>
      <vt:lpstr>Limitations</vt:lpstr>
      <vt:lpstr>Existing Systems</vt:lpstr>
      <vt:lpstr>Future scope</vt:lpstr>
      <vt:lpstr>Workload distribution of the team</vt:lpstr>
      <vt:lpstr>Work done from the last evaluation</vt:lpstr>
      <vt:lpstr>Proof of paper accepted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Detection and Classification of Tumor in  Magnetic Resonance (MRI) Brain Images</dc:title>
  <dc:creator>Anum Masood</dc:creator>
  <cp:lastModifiedBy>Rahul</cp:lastModifiedBy>
  <cp:revision>91</cp:revision>
  <dcterms:created xsi:type="dcterms:W3CDTF">2015-09-25T04:18:24Z</dcterms:created>
  <dcterms:modified xsi:type="dcterms:W3CDTF">2022-04-01T10:53:51Z</dcterms:modified>
</cp:coreProperties>
</file>