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85" r:id="rId3"/>
    <p:sldId id="257" r:id="rId4"/>
    <p:sldId id="281" r:id="rId5"/>
    <p:sldId id="259" r:id="rId6"/>
    <p:sldId id="260" r:id="rId7"/>
    <p:sldId id="282" r:id="rId8"/>
    <p:sldId id="287" r:id="rId9"/>
    <p:sldId id="275" r:id="rId10"/>
    <p:sldId id="277" r:id="rId11"/>
    <p:sldId id="284" r:id="rId12"/>
    <p:sldId id="270" r:id="rId13"/>
    <p:sldId id="268" r:id="rId14"/>
    <p:sldId id="265" r:id="rId15"/>
    <p:sldId id="267" r:id="rId16"/>
    <p:sldId id="271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D70E-F302-40A3-A09F-7693888CF64A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DD5FE-1D40-46CD-8423-0CFD9DD10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7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B1DFC6-9FF8-4CBE-AC80-C99851BE68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36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3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4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26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4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6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6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FC6-9FF8-4CBE-AC80-C99851BE68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05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B1DFC6-9FF8-4CBE-AC80-C99851BE68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CF3C03-B1C3-4F2D-876E-F02007DAD17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2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527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452804"/>
            <a:ext cx="3048000" cy="80795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92324" y="1413179"/>
            <a:ext cx="7673896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 defTabSz="685800">
              <a:buClr>
                <a:srgbClr val="000000"/>
              </a:buClr>
            </a:pPr>
            <a:r>
              <a:rPr lang="en-US" sz="3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BRAIN TUMOR SEGMENTATION</a:t>
            </a:r>
            <a:endParaRPr sz="3600" b="1" kern="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92324" y="2349586"/>
            <a:ext cx="1837919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>
              <a:buClr>
                <a:srgbClr val="000000"/>
              </a:buClr>
            </a:pPr>
            <a:r>
              <a:rPr lang="en-US" sz="1400" u="sng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Presented by :-</a:t>
            </a:r>
            <a:endParaRPr sz="1400" u="sng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757356" y="2328879"/>
            <a:ext cx="2100643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defTabSz="685800">
              <a:buClr>
                <a:srgbClr val="000000"/>
              </a:buClr>
            </a:pPr>
            <a:r>
              <a:rPr lang="en-US" sz="1400" u="sng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Under the Supervision of :-</a:t>
            </a:r>
            <a:endParaRPr sz="1400" u="sng" kern="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70812" y="5225011"/>
            <a:ext cx="7170821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 defTabSz="68580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COMPUTER SCIENCE &amp; ENGINEERING</a:t>
            </a:r>
            <a:endParaRPr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68580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SCHOOL OF ENGINEERING AND TECHNOLOGY</a:t>
            </a:r>
            <a:endParaRPr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8619825" y="548750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5800">
              <a:buClr>
                <a:srgbClr val="000000"/>
              </a:buClr>
            </a:pPr>
            <a:fld id="{00000000-1234-1234-1234-123412341234}" type="slidenum">
              <a:rPr 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685800">
                <a:buClr>
                  <a:srgbClr val="000000"/>
                </a:buClr>
              </a:pPr>
              <a:t>1</a:t>
            </a:fld>
            <a:endParaRPr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89;p14">
            <a:extLst>
              <a:ext uri="{FF2B5EF4-FFF2-40B4-BE49-F238E27FC236}">
                <a16:creationId xmlns:a16="http://schemas.microsoft.com/office/drawing/2014/main" id="{A7BCDD3A-A8AA-43D2-BBE7-85AEBC07D123}"/>
              </a:ext>
            </a:extLst>
          </p:cNvPr>
          <p:cNvSpPr txBox="1"/>
          <p:nvPr/>
        </p:nvSpPr>
        <p:spPr>
          <a:xfrm>
            <a:off x="6719474" y="2248036"/>
            <a:ext cx="2424451" cy="75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Ms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. Deepti Sahu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deepti.sahu@sharda.ac.in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1" i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Assistant Professor CSE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87;p14">
            <a:extLst>
              <a:ext uri="{FF2B5EF4-FFF2-40B4-BE49-F238E27FC236}">
                <a16:creationId xmlns:a16="http://schemas.microsoft.com/office/drawing/2014/main" id="{2FEB1C95-5363-4B08-9B4C-E1D494D7F78D}"/>
              </a:ext>
            </a:extLst>
          </p:cNvPr>
          <p:cNvSpPr txBox="1"/>
          <p:nvPr/>
        </p:nvSpPr>
        <p:spPr>
          <a:xfrm>
            <a:off x="1938995" y="2271194"/>
            <a:ext cx="2786683" cy="76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Rahul Kumar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Roll Number : 180101243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2018005024.rahul@ug.sharda.ac.in</a:t>
            </a:r>
            <a:endParaRPr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Red Hat Display"/>
              <a:cs typeface="Times New Roman" panose="02020603050405020304" pitchFamily="18" charset="0"/>
              <a:sym typeface="Red Hat Display"/>
            </a:endParaRPr>
          </a:p>
        </p:txBody>
      </p:sp>
      <p:sp>
        <p:nvSpPr>
          <p:cNvPr id="10" name="Google Shape;190;p14">
            <a:extLst>
              <a:ext uri="{FF2B5EF4-FFF2-40B4-BE49-F238E27FC236}">
                <a16:creationId xmlns:a16="http://schemas.microsoft.com/office/drawing/2014/main" id="{91C85E3E-AC34-4569-BB6D-CAF63C64D429}"/>
              </a:ext>
            </a:extLst>
          </p:cNvPr>
          <p:cNvSpPr txBox="1"/>
          <p:nvPr/>
        </p:nvSpPr>
        <p:spPr>
          <a:xfrm>
            <a:off x="1938994" y="3126117"/>
            <a:ext cx="3090205" cy="90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Yatender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Roll Number : 180102032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2018009735.yatender@ug.sharda.ac.in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88;p14">
            <a:extLst>
              <a:ext uri="{FF2B5EF4-FFF2-40B4-BE49-F238E27FC236}">
                <a16:creationId xmlns:a16="http://schemas.microsoft.com/office/drawing/2014/main" id="{8F64E66B-D69E-476B-99B2-3C0C3ED57370}"/>
              </a:ext>
            </a:extLst>
          </p:cNvPr>
          <p:cNvSpPr txBox="1"/>
          <p:nvPr/>
        </p:nvSpPr>
        <p:spPr>
          <a:xfrm>
            <a:off x="1938995" y="4033240"/>
            <a:ext cx="2786684" cy="76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Jitesh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Roll Number : 180102028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2018014918.jitesh@ug.sharda.ac.in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A6B3-F45E-426D-9705-4DFD1014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7290055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 - K means and improved Fuzzy C-means (FCM) algorithm for detecting human brain tumors in a magnetic resonance imaging (MRI) image.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 is used to emphasize segmentation through the proper selection, based on gray-level intensity of image.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updated membership is determined by the distances from cluster center to data points using the fuzzy C-means (FCM) algorithm while it contacts its best result.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Intensity, shape and texture features for MRI images are extracted and used for classification.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from preprocessed image are extracted in such a way that maximum similarity can be achieved within the class to minimize intra class similarity.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is important in automated diagnosis system to separate the normal image from the defective one.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5180-3826-4783-A10D-BF64352D8A76}"/>
              </a:ext>
            </a:extLst>
          </p:cNvPr>
          <p:cNvSpPr txBox="1"/>
          <p:nvPr/>
        </p:nvSpPr>
        <p:spPr>
          <a:xfrm>
            <a:off x="762000" y="5715000"/>
            <a:ext cx="73914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2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998900"/>
              </p:ext>
            </p:extLst>
          </p:nvPr>
        </p:nvGraphicFramePr>
        <p:xfrm>
          <a:off x="3200400" y="1676400"/>
          <a:ext cx="419100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Bitmap Image" r:id="rId3" imgW="4828571" imgH="4590476" progId="Paint.Picture">
                  <p:embed/>
                </p:oleObj>
              </mc:Choice>
              <mc:Fallback>
                <p:oleObj name="Bitmap Image" r:id="rId3" imgW="4828571" imgH="45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76400"/>
                        <a:ext cx="4191000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55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362200"/>
            <a:ext cx="7613904" cy="4114800"/>
          </a:xfrm>
        </p:spPr>
        <p:txBody>
          <a:bodyPr>
            <a:noAutofit/>
          </a:bodyPr>
          <a:lstStyle/>
          <a:p>
            <a:pPr marR="2667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 are used for Image Preprocessing purpose. They also help locating tumors.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K-means machine learning method based on Centroid defining theory.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6670" lvl="1" indent="-342900" algn="just">
              <a:spcBef>
                <a:spcPts val="12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for Proper selection of heterogenous parts with clusters to emphasize segmentation initially. 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Fuzzy C-means could be used to verify brain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accuracy.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6670" lvl="1" indent="-342900" algn="just">
              <a:spcBef>
                <a:spcPts val="12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Fuzzy C-means distributes updated membership obtained by calculating distance from cluster center to the data point.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6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362200"/>
            <a:ext cx="7537704" cy="4038600"/>
          </a:xfrm>
        </p:spPr>
        <p:txBody>
          <a:bodyPr>
            <a:normAutofit/>
          </a:bodyPr>
          <a:lstStyle/>
          <a:p>
            <a:pPr marL="514350" marR="26670" lvl="0" indent="-514350" algn="just">
              <a:buFont typeface="+mj-lt"/>
              <a:buAutoNum type="romanUcPeriod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proposed approach is more computationally efficient, </a:t>
            </a:r>
          </a:p>
          <a:p>
            <a:pPr marR="26670" lvl="3"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Higher degree of selection.</a:t>
            </a:r>
          </a:p>
          <a:p>
            <a:pPr marR="26670" lvl="3" algn="just">
              <a:buFont typeface="Courier New" panose="02070309020205020404" pitchFamily="49" charset="0"/>
              <a:buChar char="o"/>
            </a:pPr>
            <a:r>
              <a:rPr lang="en-IN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results for overlapped data sets.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6670" lvl="3"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Applicable to a variety of tumor forms.</a:t>
            </a:r>
            <a:endParaRPr lang="en-IN" sz="20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514350" marR="26670" lvl="0" indent="-514350" algn="just">
              <a:buFont typeface="+mj-lt"/>
              <a:buAutoNum type="romanUcPeriod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compared to previous graph-cut and grow-cut approaches, it achieves 80-90 percent overlap with minimum user intervention.</a:t>
            </a:r>
            <a:endParaRPr lang="en-IN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514350" marR="26670" lvl="0" indent="-514350" algn="just">
              <a:buFont typeface="+mj-lt"/>
              <a:buAutoNum type="romanUcPeriod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segmentation and tumor detection of brain MRI images.</a:t>
            </a:r>
            <a:endParaRPr lang="en-IN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9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can help the physicians to non- invasively detect the tumor but still 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ifferent artifacts (Motion artifacts and ring artifacts, etc.) 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ntensity inhomogeneity or bias-field noise 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artial volume effect 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ocal noise due to electronic devices affect the accuracy of tumor detection.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4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Autofit/>
          </a:bodyPr>
          <a:lstStyle/>
          <a:p>
            <a:pPr marL="400050" lvl="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“Adaptive fuzzy segmentation of magnetic resonance images”: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Conventional FCM has limitation of imperfection to the abnormality of brain.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FCM is incapable in working with images having noise.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00050" lvl="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“Enforcing temporal consistency in Deep Learning segmentation of brain MR images”: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method focuses on including the subject in the frame with random cropping scheme.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Augmentation manipulates image in various ways like resizing, flipping and rotating,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5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A8FF-DC4B-472A-8B04-83934BD5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9BB7-B7AA-45F6-9033-D6501A90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590800"/>
            <a:ext cx="7290055" cy="3718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can be applied for ovarian, breast, lung, skin tumors.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can be developed to classify the tumors based on symmetry.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3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F567F-215D-4C50-87A4-B6F2A918E777}"/>
              </a:ext>
            </a:extLst>
          </p:cNvPr>
          <p:cNvSpPr txBox="1"/>
          <p:nvPr/>
        </p:nvSpPr>
        <p:spPr>
          <a:xfrm>
            <a:off x="3352800" y="3244334"/>
            <a:ext cx="2425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your precious time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3148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438400"/>
            <a:ext cx="7290054" cy="3352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is an autonomous system that controls the entire body functionality.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brain is tightly enclosed inside skull making it difficult to approach for study and diagnosis purposes.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optimal solution to this problem is the use of ‘Image segmentation’.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Tomography and Magnetic Resonance image – used for identification of brain tumor (for image segmentation).</a:t>
            </a:r>
          </a:p>
        </p:txBody>
      </p:sp>
    </p:spTree>
    <p:extLst>
      <p:ext uri="{BB962C8B-B14F-4D97-AF65-F5344CB8AC3E}">
        <p14:creationId xmlns:p14="http://schemas.microsoft.com/office/powerpoint/2010/main" val="219402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B5253-340B-4879-92CE-BC927CC6E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799"/>
            <a:ext cx="4267200" cy="358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323D3-B7BC-4A13-B2DD-D47650DB8AFC}"/>
              </a:ext>
            </a:extLst>
          </p:cNvPr>
          <p:cNvSpPr txBox="1"/>
          <p:nvPr/>
        </p:nvSpPr>
        <p:spPr>
          <a:xfrm>
            <a:off x="1427846" y="4270248"/>
            <a:ext cx="247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(a.) Skull’s anatomical structure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38AD3-C273-439B-97B5-111B6DB82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03" y="2590800"/>
            <a:ext cx="3733800" cy="3439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FC7A31-DCC7-4811-B37E-93D790B49877}"/>
              </a:ext>
            </a:extLst>
          </p:cNvPr>
          <p:cNvSpPr txBox="1"/>
          <p:nvPr/>
        </p:nvSpPr>
        <p:spPr>
          <a:xfrm>
            <a:off x="5432542" y="6172200"/>
            <a:ext cx="3143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(b.) MR Image of a head in sagittal view</a:t>
            </a:r>
          </a:p>
        </p:txBody>
      </p:sp>
    </p:spTree>
    <p:extLst>
      <p:ext uri="{BB962C8B-B14F-4D97-AF65-F5344CB8AC3E}">
        <p14:creationId xmlns:p14="http://schemas.microsoft.com/office/powerpoint/2010/main" val="165911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Disorder: Tumor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590800"/>
            <a:ext cx="7290055" cy="37185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is an abnormal growth of cells that changes the normal structure and sometimes also behavior of the organ.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has tendency to destroy all or most of the normal brain cells.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occupies most of the brain part resulting in inflammation, swelling and increased pressure within the skull.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323910"/>
              </p:ext>
            </p:extLst>
          </p:nvPr>
        </p:nvGraphicFramePr>
        <p:xfrm>
          <a:off x="2200275" y="1752600"/>
          <a:ext cx="14573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Bitmap Image" r:id="rId3" imgW="2390476" imgH="2734057" progId="Paint.Picture">
                  <p:embed/>
                </p:oleObj>
              </mc:Choice>
              <mc:Fallback>
                <p:oleObj name="Bitmap Image" r:id="rId3" imgW="2390476" imgH="273405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1752600"/>
                        <a:ext cx="14573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7038"/>
              </p:ext>
            </p:extLst>
          </p:nvPr>
        </p:nvGraphicFramePr>
        <p:xfrm>
          <a:off x="3876675" y="1752600"/>
          <a:ext cx="14478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Bitmap Image" r:id="rId5" imgW="2114845" imgH="2629267" progId="Paint.Picture">
                  <p:embed/>
                </p:oleObj>
              </mc:Choice>
              <mc:Fallback>
                <p:oleObj name="Bitmap Image" r:id="rId5" imgW="2114845" imgH="262926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1752600"/>
                        <a:ext cx="1447800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16857"/>
              </p:ext>
            </p:extLst>
          </p:nvPr>
        </p:nvGraphicFramePr>
        <p:xfrm>
          <a:off x="5476875" y="1752600"/>
          <a:ext cx="13811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" name="Bitmap Image" r:id="rId7" imgW="1819529" imgH="2295238" progId="Paint.Picture">
                  <p:embed/>
                </p:oleObj>
              </mc:Choice>
              <mc:Fallback>
                <p:oleObj name="Bitmap Image" r:id="rId7" imgW="1819529" imgH="229523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1752600"/>
                        <a:ext cx="1381125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95294"/>
              </p:ext>
            </p:extLst>
          </p:nvPr>
        </p:nvGraphicFramePr>
        <p:xfrm>
          <a:off x="2200275" y="3619500"/>
          <a:ext cx="14573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name="Bitmap Image" r:id="rId9" imgW="2409524" imgH="2448267" progId="Paint.Picture">
                  <p:embed/>
                </p:oleObj>
              </mc:Choice>
              <mc:Fallback>
                <p:oleObj name="Bitmap Image" r:id="rId9" imgW="2409524" imgH="244826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619500"/>
                        <a:ext cx="14573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2662"/>
              </p:ext>
            </p:extLst>
          </p:nvPr>
        </p:nvGraphicFramePr>
        <p:xfrm>
          <a:off x="3876675" y="3629025"/>
          <a:ext cx="146685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Bitmap Image" r:id="rId11" imgW="1924319" imgH="2390476" progId="Paint.Picture">
                  <p:embed/>
                </p:oleObj>
              </mc:Choice>
              <mc:Fallback>
                <p:oleObj name="Bitmap Image" r:id="rId11" imgW="1924319" imgH="2390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629025"/>
                        <a:ext cx="1466850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21589"/>
              </p:ext>
            </p:extLst>
          </p:nvPr>
        </p:nvGraphicFramePr>
        <p:xfrm>
          <a:off x="5476875" y="3629025"/>
          <a:ext cx="13811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name="Bitmap Image" r:id="rId13" imgW="2352381" imgH="2381582" progId="Paint.Picture">
                  <p:embed/>
                </p:oleObj>
              </mc:Choice>
              <mc:Fallback>
                <p:oleObj name="Bitmap Image" r:id="rId13" imgW="2352381" imgH="238158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629025"/>
                        <a:ext cx="1381125" cy="181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3943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5676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796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9782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828800" y="5415290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(a)(b)(c) Tumor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128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(d)(e)(f)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solated Tumor after Segmentation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9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EC51-CA28-43DB-94EE-748DE541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FFEF-D02F-4F97-BDD7-E304F09D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7219951" cy="41148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chose this project keeping in mind 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unprivileged population from poor class 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India’s expensive diagnosis 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its developing medical sector.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Poor who could not afford doctors fee for chronic tissue related diseases like Cancer, Tumor.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aim to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Tumor identification from MR images costless and in least time with most accuracy even in primeval stage.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95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EC51-CA28-43DB-94EE-748DE541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FFEF-D02F-4F97-BDD7-E304F09D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7219951" cy="41148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and locate brain tumors through image.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Our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will detect tumors from the MRI image and then if a tumor exists, we will further locate the lesion in the brain.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896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D2BA-26CE-4BB4-A4CB-FD8553F7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8F85-DF3A-4D10-B747-262F7A13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Identification and Detection -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Detection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3516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A6B3-F45E-426D-9705-4DFD1014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7290055" cy="5334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MR Image quality and make it in a form suited for further processing by human or machine vision system.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helps to improve certain parameters of MR images such as the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ignal-to-Noise ratio, Visual appearance Enhancement,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emoving the irrelevant noise, Undesired parts in background, and preserving its edges.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preprocessed brain MR image is converted into a binary image with a threshold for the cut-off.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pixel values greater than the selected threshold are mapped to white, while others are marked as black; due to this, two different regions are formed around the infected tumor tissues, which is cropped out.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eliminate white pixel, an erosion operation of morphology is employed.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eroded region and the original image are both divided into </a:t>
            </a:r>
            <a:r>
              <a:rPr lang="en-US" sz="1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regions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black pixel region extracted from the erode operation is counted as a brain MR image mask.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5180-3826-4783-A10D-BF64352D8A76}"/>
              </a:ext>
            </a:extLst>
          </p:cNvPr>
          <p:cNvSpPr txBox="1"/>
          <p:nvPr/>
        </p:nvSpPr>
        <p:spPr>
          <a:xfrm>
            <a:off x="762000" y="5715000"/>
            <a:ext cx="73914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50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876</TotalTime>
  <Words>957</Words>
  <Application>Microsoft Office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Courier New</vt:lpstr>
      <vt:lpstr>Roboto Black</vt:lpstr>
      <vt:lpstr>Symbol</vt:lpstr>
      <vt:lpstr>Times New Roman</vt:lpstr>
      <vt:lpstr>Tw Cen MT</vt:lpstr>
      <vt:lpstr>Tw Cen MT Condensed</vt:lpstr>
      <vt:lpstr>Wingdings</vt:lpstr>
      <vt:lpstr>Wingdings 3</vt:lpstr>
      <vt:lpstr>Integral</vt:lpstr>
      <vt:lpstr>Office Theme</vt:lpstr>
      <vt:lpstr>Bitmap Image</vt:lpstr>
      <vt:lpstr>PowerPoint Presentation</vt:lpstr>
      <vt:lpstr>Introduction</vt:lpstr>
      <vt:lpstr>PowerPoint Presentation</vt:lpstr>
      <vt:lpstr>Disorder: Tumor</vt:lpstr>
      <vt:lpstr>Lesions</vt:lpstr>
      <vt:lpstr>Motivation</vt:lpstr>
      <vt:lpstr>PROBLEM STATEMENT</vt:lpstr>
      <vt:lpstr>objective</vt:lpstr>
      <vt:lpstr>PowerPoint Presentation</vt:lpstr>
      <vt:lpstr>PowerPoint Presentation</vt:lpstr>
      <vt:lpstr>Project structure</vt:lpstr>
      <vt:lpstr>Proposed Mechanism</vt:lpstr>
      <vt:lpstr>Advantages</vt:lpstr>
      <vt:lpstr>Limitations</vt:lpstr>
      <vt:lpstr>Existing Systems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Classification of Tumor in  Magnetic Resonance (MRI) Brain Images</dc:title>
  <dc:creator>Anum Masood</dc:creator>
  <cp:lastModifiedBy>yatender khatri</cp:lastModifiedBy>
  <cp:revision>94</cp:revision>
  <dcterms:created xsi:type="dcterms:W3CDTF">2015-09-25T04:18:24Z</dcterms:created>
  <dcterms:modified xsi:type="dcterms:W3CDTF">2022-05-09T20:37:07Z</dcterms:modified>
</cp:coreProperties>
</file>