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4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0" d="100"/>
          <a:sy n="60" d="100"/>
        </p:scale>
        <p:origin x="1616" y="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887d968d05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3887d968d05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887d968d05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887d968d05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"/>
          <p:cNvSpPr txBox="1"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2"/>
          <p:cNvSpPr txBox="1">
            <a:spLocks noGrp="1"/>
          </p:cNvSpPr>
          <p:nvPr>
            <p:ph type="dt" idx="10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"/>
          <p:cNvSpPr txBox="1">
            <a:spLocks noGrp="1"/>
          </p:cNvSpPr>
          <p:nvPr>
            <p:ph type="ftr" idx="11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"/>
          <p:cNvSpPr txBox="1">
            <a:spLocks noGrp="1"/>
          </p:cNvSpPr>
          <p:nvPr>
            <p:ph type="sldNum" idx="12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1"/>
          <p:cNvSpPr txBox="1"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1"/>
          <p:cNvSpPr txBox="1"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93" name="Google Shape;93;p11"/>
          <p:cNvSpPr txBox="1">
            <a:spLocks noGrp="1"/>
          </p:cNvSpPr>
          <p:nvPr>
            <p:ph type="dt" idx="10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1"/>
          <p:cNvSpPr txBox="1">
            <a:spLocks noGrp="1"/>
          </p:cNvSpPr>
          <p:nvPr>
            <p:ph type="ftr" idx="11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1"/>
          <p:cNvSpPr txBox="1">
            <a:spLocks noGrp="1"/>
          </p:cNvSpPr>
          <p:nvPr>
            <p:ph type="sldNum" idx="12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2"/>
          <p:cNvSpPr txBox="1"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2"/>
          <p:cNvSpPr txBox="1">
            <a:spLocks noGrp="1"/>
          </p:cNvSpPr>
          <p:nvPr>
            <p:ph type="body" idx="1"/>
          </p:nvPr>
        </p:nvSpPr>
        <p:spPr>
          <a:xfrm>
            <a:off x="1101074" y="3632200"/>
            <a:ext cx="5419804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 sz="16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99" name="Google Shape;99;p12"/>
          <p:cNvSpPr txBox="1">
            <a:spLocks noGrp="1"/>
          </p:cNvSpPr>
          <p:nvPr>
            <p:ph type="body" idx="2"/>
          </p:nvPr>
        </p:nvSpPr>
        <p:spPr>
          <a:xfrm>
            <a:off x="609598" y="4470400"/>
            <a:ext cx="6347715" cy="1570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0" name="Google Shape;100;p12"/>
          <p:cNvSpPr txBox="1">
            <a:spLocks noGrp="1"/>
          </p:cNvSpPr>
          <p:nvPr>
            <p:ph type="dt" idx="10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2"/>
          <p:cNvSpPr txBox="1">
            <a:spLocks noGrp="1"/>
          </p:cNvSpPr>
          <p:nvPr>
            <p:ph type="ftr" idx="11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2"/>
          <p:cNvSpPr txBox="1">
            <a:spLocks noGrp="1"/>
          </p:cNvSpPr>
          <p:nvPr>
            <p:ph type="sldNum" idx="12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3" name="Google Shape;103;p12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04" name="Google Shape;104;p12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3"/>
          <p:cNvSpPr txBox="1"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3"/>
          <p:cNvSpPr txBox="1"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8" name="Google Shape;108;p13"/>
          <p:cNvSpPr txBox="1">
            <a:spLocks noGrp="1"/>
          </p:cNvSpPr>
          <p:nvPr>
            <p:ph type="dt" idx="10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13"/>
          <p:cNvSpPr txBox="1">
            <a:spLocks noGrp="1"/>
          </p:cNvSpPr>
          <p:nvPr>
            <p:ph type="ftr" idx="11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3"/>
          <p:cNvSpPr txBox="1">
            <a:spLocks noGrp="1"/>
          </p:cNvSpPr>
          <p:nvPr>
            <p:ph type="sldNum" idx="12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Name Card">
  <p:cSld name="Quote Name Card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4"/>
          <p:cNvSpPr txBox="1"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14"/>
          <p:cNvSpPr txBox="1">
            <a:spLocks noGrp="1"/>
          </p:cNvSpPr>
          <p:nvPr>
            <p:ph type="body" idx="1"/>
          </p:nvPr>
        </p:nvSpPr>
        <p:spPr>
          <a:xfrm>
            <a:off x="609597" y="4013200"/>
            <a:ext cx="6347716" cy="514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14" name="Google Shape;114;p14"/>
          <p:cNvSpPr txBox="1">
            <a:spLocks noGrp="1"/>
          </p:cNvSpPr>
          <p:nvPr>
            <p:ph type="body" idx="2"/>
          </p:nvPr>
        </p:nvSpPr>
        <p:spPr>
          <a:xfrm>
            <a:off x="609598" y="4527448"/>
            <a:ext cx="6347715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5" name="Google Shape;115;p14"/>
          <p:cNvSpPr txBox="1">
            <a:spLocks noGrp="1"/>
          </p:cNvSpPr>
          <p:nvPr>
            <p:ph type="dt" idx="10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14"/>
          <p:cNvSpPr txBox="1">
            <a:spLocks noGrp="1"/>
          </p:cNvSpPr>
          <p:nvPr>
            <p:ph type="ftr" idx="11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14"/>
          <p:cNvSpPr txBox="1">
            <a:spLocks noGrp="1"/>
          </p:cNvSpPr>
          <p:nvPr>
            <p:ph type="sldNum" idx="12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8" name="Google Shape;118;p14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19" name="Google Shape;119;p1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ue or False">
  <p:cSld name="True or False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5"/>
          <p:cNvSpPr txBox="1"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15"/>
          <p:cNvSpPr txBox="1">
            <a:spLocks noGrp="1"/>
          </p:cNvSpPr>
          <p:nvPr>
            <p:ph type="body" idx="1"/>
          </p:nvPr>
        </p:nvSpPr>
        <p:spPr>
          <a:xfrm>
            <a:off x="609597" y="4013200"/>
            <a:ext cx="6347716" cy="514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23" name="Google Shape;123;p15"/>
          <p:cNvSpPr txBox="1">
            <a:spLocks noGrp="1"/>
          </p:cNvSpPr>
          <p:nvPr>
            <p:ph type="body" idx="2"/>
          </p:nvPr>
        </p:nvSpPr>
        <p:spPr>
          <a:xfrm>
            <a:off x="609598" y="4527448"/>
            <a:ext cx="6347715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24" name="Google Shape;124;p15"/>
          <p:cNvSpPr txBox="1">
            <a:spLocks noGrp="1"/>
          </p:cNvSpPr>
          <p:nvPr>
            <p:ph type="dt" idx="10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15"/>
          <p:cNvSpPr txBox="1">
            <a:spLocks noGrp="1"/>
          </p:cNvSpPr>
          <p:nvPr>
            <p:ph type="ftr" idx="11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15"/>
          <p:cNvSpPr txBox="1">
            <a:spLocks noGrp="1"/>
          </p:cNvSpPr>
          <p:nvPr>
            <p:ph type="sldNum" idx="12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6"/>
          <p:cNvSpPr txBox="1"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16"/>
          <p:cNvSpPr txBox="1">
            <a:spLocks noGrp="1"/>
          </p:cNvSpPr>
          <p:nvPr>
            <p:ph type="body" idx="1"/>
          </p:nvPr>
        </p:nvSpPr>
        <p:spPr>
          <a:xfrm rot="5400000">
            <a:off x="1843070" y="927120"/>
            <a:ext cx="3880773" cy="6347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30" name="Google Shape;130;p16"/>
          <p:cNvSpPr txBox="1">
            <a:spLocks noGrp="1"/>
          </p:cNvSpPr>
          <p:nvPr>
            <p:ph type="dt" idx="10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16"/>
          <p:cNvSpPr txBox="1">
            <a:spLocks noGrp="1"/>
          </p:cNvSpPr>
          <p:nvPr>
            <p:ph type="ftr" idx="11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16"/>
          <p:cNvSpPr txBox="1">
            <a:spLocks noGrp="1"/>
          </p:cNvSpPr>
          <p:nvPr>
            <p:ph type="sldNum" idx="12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7"/>
          <p:cNvSpPr txBox="1">
            <a:spLocks noGrp="1"/>
          </p:cNvSpPr>
          <p:nvPr>
            <p:ph type="title"/>
          </p:nvPr>
        </p:nvSpPr>
        <p:spPr>
          <a:xfrm rot="5400000">
            <a:off x="3840993" y="2745920"/>
            <a:ext cx="5251451" cy="978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17"/>
          <p:cNvSpPr txBox="1">
            <a:spLocks noGrp="1"/>
          </p:cNvSpPr>
          <p:nvPr>
            <p:ph type="body" idx="1"/>
          </p:nvPr>
        </p:nvSpPr>
        <p:spPr>
          <a:xfrm rot="5400000">
            <a:off x="581386" y="637813"/>
            <a:ext cx="5251451" cy="5195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36" name="Google Shape;136;p17"/>
          <p:cNvSpPr txBox="1">
            <a:spLocks noGrp="1"/>
          </p:cNvSpPr>
          <p:nvPr>
            <p:ph type="dt" idx="10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17"/>
          <p:cNvSpPr txBox="1">
            <a:spLocks noGrp="1"/>
          </p:cNvSpPr>
          <p:nvPr>
            <p:ph type="ftr" idx="11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17"/>
          <p:cNvSpPr txBox="1">
            <a:spLocks noGrp="1"/>
          </p:cNvSpPr>
          <p:nvPr>
            <p:ph type="sldNum" idx="12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oogle Shape;28;p3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29" name="Google Shape;29;p3"/>
            <p:cNvCxnSpPr/>
            <p:nvPr/>
          </p:nvCxnSpPr>
          <p:spPr>
            <a:xfrm rot="10800000" flipH="1">
              <a:off x="5130830" y="4175605"/>
              <a:ext cx="4022475" cy="2682396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0" name="Google Shape;30;p3"/>
            <p:cNvCxnSpPr/>
            <p:nvPr/>
          </p:nvCxnSpPr>
          <p:spPr>
            <a:xfrm>
              <a:off x="7042707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1" name="Google Shape;31;p3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 extrusionOk="0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 extrusionOk="0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 extrusionOk="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 extrusionOk="0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35" name="Google Shape;35;p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 extrusionOk="0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 extrusionOk="0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 extrusionOk="0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 extrusionOk="0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4705"/>
              </a:schemeClr>
            </a:solidFill>
            <a:ln>
              <a:noFill/>
            </a:ln>
          </p:spPr>
        </p:sp>
      </p:grpSp>
      <p:sp>
        <p:nvSpPr>
          <p:cNvPr id="39" name="Google Shape;39;p3"/>
          <p:cNvSpPr txBox="1"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  <a:defRPr sz="54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rgbClr val="7F7F7F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3"/>
          <p:cNvSpPr txBox="1">
            <a:spLocks noGrp="1"/>
          </p:cNvSpPr>
          <p:nvPr>
            <p:ph type="dt" idx="10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3"/>
          <p:cNvSpPr txBox="1">
            <a:spLocks noGrp="1"/>
          </p:cNvSpPr>
          <p:nvPr>
            <p:ph type="ftr" idx="11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3"/>
          <p:cNvSpPr txBox="1">
            <a:spLocks noGrp="1"/>
          </p:cNvSpPr>
          <p:nvPr>
            <p:ph type="sldNum" idx="12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dt" idx="10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4"/>
          <p:cNvSpPr txBox="1">
            <a:spLocks noGrp="1"/>
          </p:cNvSpPr>
          <p:nvPr>
            <p:ph type="ftr" idx="11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4"/>
          <p:cNvSpPr txBox="1">
            <a:spLocks noGrp="1"/>
          </p:cNvSpPr>
          <p:nvPr>
            <p:ph type="sldNum" idx="12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5"/>
          <p:cNvSpPr txBox="1"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  <a:defRPr sz="4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5"/>
          <p:cNvSpPr txBox="1"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dt" idx="10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ftr" idx="11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6"/>
          <p:cNvSpPr txBox="1"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6"/>
          <p:cNvSpPr txBox="1">
            <a:spLocks noGrp="1"/>
          </p:cNvSpPr>
          <p:nvPr>
            <p:ph type="body" idx="1"/>
          </p:nvPr>
        </p:nvSpPr>
        <p:spPr>
          <a:xfrm>
            <a:off x="609600" y="2160589"/>
            <a:ext cx="3088109" cy="3880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marL="914400" lvl="1" indent="-30988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marL="1371600" lvl="2" indent="-299719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marL="1828800" lvl="3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marL="2286000" lvl="4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marL="2743200" lvl="5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marL="3200400" lvl="6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marL="3657600" lvl="7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marL="4114800" lvl="8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>
            <a:endParaRPr/>
          </a:p>
        </p:txBody>
      </p:sp>
      <p:sp>
        <p:nvSpPr>
          <p:cNvPr id="59" name="Google Shape;59;p6"/>
          <p:cNvSpPr txBox="1">
            <a:spLocks noGrp="1"/>
          </p:cNvSpPr>
          <p:nvPr>
            <p:ph type="body" idx="2"/>
          </p:nvPr>
        </p:nvSpPr>
        <p:spPr>
          <a:xfrm>
            <a:off x="3869204" y="2160590"/>
            <a:ext cx="3088110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marL="914400" lvl="1" indent="-30988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marL="1371600" lvl="2" indent="-299719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marL="1828800" lvl="3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marL="2286000" lvl="4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marL="2743200" lvl="5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marL="3200400" lvl="6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marL="3657600" lvl="7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marL="4114800" lvl="8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>
            <a:endParaRPr/>
          </a:p>
        </p:txBody>
      </p:sp>
      <p:sp>
        <p:nvSpPr>
          <p:cNvPr id="60" name="Google Shape;60;p6"/>
          <p:cNvSpPr txBox="1">
            <a:spLocks noGrp="1"/>
          </p:cNvSpPr>
          <p:nvPr>
            <p:ph type="dt" idx="10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ftr" idx="11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6"/>
          <p:cNvSpPr txBox="1">
            <a:spLocks noGrp="1"/>
          </p:cNvSpPr>
          <p:nvPr>
            <p:ph type="sldNum" idx="12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7"/>
          <p:cNvSpPr txBox="1"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7"/>
          <p:cNvSpPr txBox="1"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66" name="Google Shape;66;p7"/>
          <p:cNvSpPr txBox="1">
            <a:spLocks noGrp="1"/>
          </p:cNvSpPr>
          <p:nvPr>
            <p:ph type="body" idx="2"/>
          </p:nvPr>
        </p:nvSpPr>
        <p:spPr>
          <a:xfrm>
            <a:off x="609599" y="2737246"/>
            <a:ext cx="3090672" cy="3304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3"/>
          </p:nvPr>
        </p:nvSpPr>
        <p:spPr>
          <a:xfrm>
            <a:off x="3866640" y="2160983"/>
            <a:ext cx="3090672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body" idx="4"/>
          </p:nvPr>
        </p:nvSpPr>
        <p:spPr>
          <a:xfrm>
            <a:off x="3866640" y="2737246"/>
            <a:ext cx="3090672" cy="3304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69" name="Google Shape;69;p7"/>
          <p:cNvSpPr txBox="1">
            <a:spLocks noGrp="1"/>
          </p:cNvSpPr>
          <p:nvPr>
            <p:ph type="dt" idx="10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7"/>
          <p:cNvSpPr txBox="1">
            <a:spLocks noGrp="1"/>
          </p:cNvSpPr>
          <p:nvPr>
            <p:ph type="ftr" idx="11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7"/>
          <p:cNvSpPr txBox="1">
            <a:spLocks noGrp="1"/>
          </p:cNvSpPr>
          <p:nvPr>
            <p:ph type="sldNum" idx="12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8"/>
          <p:cNvSpPr txBox="1">
            <a:spLocks noGrp="1"/>
          </p:cNvSpPr>
          <p:nvPr>
            <p:ph type="dt" idx="10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8"/>
          <p:cNvSpPr txBox="1">
            <a:spLocks noGrp="1"/>
          </p:cNvSpPr>
          <p:nvPr>
            <p:ph type="ftr" idx="11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8"/>
          <p:cNvSpPr txBox="1">
            <a:spLocks noGrp="1"/>
          </p:cNvSpPr>
          <p:nvPr>
            <p:ph type="sldNum" idx="12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9"/>
          <p:cNvSpPr txBox="1"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rebuchet MS"/>
              <a:buNone/>
              <a:defRPr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9"/>
          <p:cNvSpPr txBox="1">
            <a:spLocks noGrp="1"/>
          </p:cNvSpPr>
          <p:nvPr>
            <p:ph type="body" idx="1"/>
          </p:nvPr>
        </p:nvSpPr>
        <p:spPr>
          <a:xfrm>
            <a:off x="3571275" y="514925"/>
            <a:ext cx="3386037" cy="5526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79" name="Google Shape;79;p9"/>
          <p:cNvSpPr txBox="1">
            <a:spLocks noGrp="1"/>
          </p:cNvSpPr>
          <p:nvPr>
            <p:ph type="body" idx="2"/>
          </p:nvPr>
        </p:nvSpPr>
        <p:spPr>
          <a:xfrm>
            <a:off x="609599" y="2777069"/>
            <a:ext cx="2790182" cy="2584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840"/>
              <a:buNone/>
              <a:defRPr sz="105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600"/>
              <a:buNone/>
              <a:defRPr sz="75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600"/>
              <a:buNone/>
              <a:defRPr sz="75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600"/>
              <a:buNone/>
              <a:defRPr sz="75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600"/>
              <a:buNone/>
              <a:defRPr sz="75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600"/>
              <a:buNone/>
              <a:defRPr sz="75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600"/>
              <a:buNone/>
              <a:defRPr sz="750"/>
            </a:lvl9pPr>
          </a:lstStyle>
          <a:p>
            <a:endParaRPr/>
          </a:p>
        </p:txBody>
      </p:sp>
      <p:sp>
        <p:nvSpPr>
          <p:cNvPr id="80" name="Google Shape;80;p9"/>
          <p:cNvSpPr txBox="1">
            <a:spLocks noGrp="1"/>
          </p:cNvSpPr>
          <p:nvPr>
            <p:ph type="dt" idx="10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9"/>
          <p:cNvSpPr txBox="1">
            <a:spLocks noGrp="1"/>
          </p:cNvSpPr>
          <p:nvPr>
            <p:ph type="ftr" idx="11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9"/>
          <p:cNvSpPr txBox="1">
            <a:spLocks noGrp="1"/>
          </p:cNvSpPr>
          <p:nvPr>
            <p:ph type="sldNum" idx="12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0"/>
          <p:cNvSpPr txBox="1"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rebuchet MS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0"/>
          <p:cNvSpPr>
            <a:spLocks noGrp="1"/>
          </p:cNvSpPr>
          <p:nvPr>
            <p:ph type="pic" idx="2"/>
          </p:nvPr>
        </p:nvSpPr>
        <p:spPr>
          <a:xfrm>
            <a:off x="609599" y="609600"/>
            <a:ext cx="6347714" cy="3845718"/>
          </a:xfrm>
          <a:prstGeom prst="rect">
            <a:avLst/>
          </a:prstGeom>
          <a:noFill/>
          <a:ln>
            <a:noFill/>
          </a:ln>
        </p:spPr>
      </p:sp>
      <p:sp>
        <p:nvSpPr>
          <p:cNvPr id="86" name="Google Shape;86;p10"/>
          <p:cNvSpPr txBox="1">
            <a:spLocks noGrp="1"/>
          </p:cNvSpPr>
          <p:nvPr>
            <p:ph type="body" idx="1"/>
          </p:nvPr>
        </p:nvSpPr>
        <p:spPr>
          <a:xfrm>
            <a:off x="609599" y="5367338"/>
            <a:ext cx="6347714" cy="674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87" name="Google Shape;87;p10"/>
          <p:cNvSpPr txBox="1">
            <a:spLocks noGrp="1"/>
          </p:cNvSpPr>
          <p:nvPr>
            <p:ph type="dt" idx="10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0"/>
          <p:cNvSpPr txBox="1">
            <a:spLocks noGrp="1"/>
          </p:cNvSpPr>
          <p:nvPr>
            <p:ph type="ftr" idx="11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0"/>
          <p:cNvSpPr txBox="1">
            <a:spLocks noGrp="1"/>
          </p:cNvSpPr>
          <p:nvPr>
            <p:ph type="sldNum" idx="12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Google Shape;7;p1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 extrusionOk="0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8" name="Google Shape;8;p1"/>
            <p:cNvCxnSpPr/>
            <p:nvPr/>
          </p:nvCxnSpPr>
          <p:spPr>
            <a:xfrm rot="10800000" flipH="1">
              <a:off x="5130830" y="4175605"/>
              <a:ext cx="4022475" cy="2682396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" name="Google Shape;9;p1"/>
            <p:cNvCxnSpPr/>
            <p:nvPr/>
          </p:nvCxnSpPr>
          <p:spPr>
            <a:xfrm>
              <a:off x="7042707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" name="Google Shape;10;p1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 extrusionOk="0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1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 extrusionOk="0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 extrusionOk="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 extrusionOk="0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14" name="Google Shape;14;p1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 extrusionOk="0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 extrusionOk="0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 extrusionOk="0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" name="Google Shape;17;p1"/>
          <p:cNvSpPr txBox="1"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1"/>
          <p:cNvSpPr txBox="1"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9" name="Google Shape;19;p1"/>
          <p:cNvSpPr txBox="1">
            <a:spLocks noGrp="1"/>
          </p:cNvSpPr>
          <p:nvPr>
            <p:ph type="dt" idx="10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0" name="Google Shape;20;p1"/>
          <p:cNvSpPr txBox="1">
            <a:spLocks noGrp="1"/>
          </p:cNvSpPr>
          <p:nvPr>
            <p:ph type="ftr" idx="11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1" name="Google Shape;21;p1"/>
          <p:cNvSpPr txBox="1">
            <a:spLocks noGrp="1"/>
          </p:cNvSpPr>
          <p:nvPr>
            <p:ph type="sldNum" idx="12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aucedemo.com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8"/>
          <p:cNvSpPr txBox="1">
            <a:spLocks noGrp="1"/>
          </p:cNvSpPr>
          <p:nvPr>
            <p:ph type="title"/>
          </p:nvPr>
        </p:nvSpPr>
        <p:spPr>
          <a:xfrm>
            <a:off x="0" y="148857"/>
            <a:ext cx="8825023" cy="1073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 sz="3900" b="1" dirty="0" err="1"/>
              <a:t>SauceDemo</a:t>
            </a:r>
            <a:r>
              <a:rPr lang="en-US" sz="3900" b="1" dirty="0"/>
              <a:t> Ecommerce website automation</a:t>
            </a:r>
            <a:endParaRPr sz="3900" b="1" dirty="0"/>
          </a:p>
        </p:txBody>
      </p:sp>
      <p:sp>
        <p:nvSpPr>
          <p:cNvPr id="144" name="Google Shape;144;p18"/>
          <p:cNvSpPr txBox="1"/>
          <p:nvPr/>
        </p:nvSpPr>
        <p:spPr>
          <a:xfrm>
            <a:off x="457200" y="1371600"/>
            <a:ext cx="184731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45" name="Google Shape;145;p18"/>
          <p:cNvSpPr txBox="1"/>
          <p:nvPr/>
        </p:nvSpPr>
        <p:spPr>
          <a:xfrm>
            <a:off x="219800" y="2044200"/>
            <a:ext cx="6884400" cy="4991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700" b="1" dirty="0">
              <a:solidFill>
                <a:schemeClr val="dk1"/>
              </a:solidFill>
              <a:highlight>
                <a:srgbClr val="3F7818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dirty="0">
                <a:solidFill>
                  <a:schemeClr val="dk1"/>
                </a:solidFill>
              </a:rPr>
              <a:t>                       </a:t>
            </a:r>
            <a:r>
              <a:rPr lang="en-US" sz="2200" b="1" dirty="0">
                <a:solidFill>
                  <a:schemeClr val="dk1"/>
                </a:solidFill>
              </a:rPr>
              <a:t>JAVA SELENIUM BATCH 3</a:t>
            </a:r>
            <a:endParaRPr sz="2200" b="1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br>
              <a:rPr lang="en-US" sz="1900" dirty="0">
                <a:solidFill>
                  <a:schemeClr val="dk1"/>
                </a:solidFill>
              </a:rPr>
            </a:br>
            <a:r>
              <a:rPr lang="en-US" sz="1900" b="1" dirty="0">
                <a:solidFill>
                  <a:srgbClr val="3F7818"/>
                </a:solidFill>
              </a:rPr>
              <a:t>    </a:t>
            </a:r>
            <a:r>
              <a:rPr lang="en-US" sz="2000" b="1" dirty="0">
                <a:solidFill>
                  <a:srgbClr val="3F7818"/>
                </a:solidFill>
              </a:rPr>
              <a:t>    </a:t>
            </a:r>
            <a:r>
              <a:rPr lang="en-US" sz="2100" b="1" dirty="0">
                <a:solidFill>
                  <a:srgbClr val="3F7818"/>
                </a:solidFill>
              </a:rPr>
              <a:t>Technical Strengths</a:t>
            </a:r>
            <a:r>
              <a:rPr lang="en-US" sz="2100" dirty="0">
                <a:solidFill>
                  <a:srgbClr val="3F7818"/>
                </a:solidFill>
              </a:rPr>
              <a:t>:</a:t>
            </a:r>
            <a:endParaRPr sz="2100" dirty="0">
              <a:solidFill>
                <a:srgbClr val="3F7818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100" dirty="0">
                <a:solidFill>
                  <a:schemeClr val="dk1"/>
                </a:solidFill>
              </a:rPr>
              <a:t>Strong in Web Application Automation using Selenium WebDriver and Java</a:t>
            </a:r>
            <a:br>
              <a:rPr lang="en-US" sz="2100" dirty="0">
                <a:solidFill>
                  <a:schemeClr val="dk1"/>
                </a:solidFill>
              </a:rPr>
            </a:br>
            <a:endParaRPr sz="2100" dirty="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100" dirty="0">
                <a:solidFill>
                  <a:schemeClr val="dk1"/>
                </a:solidFill>
              </a:rPr>
              <a:t>Expertise in CI/CD integration using Jenkins and Version Control with GitHub</a:t>
            </a:r>
            <a:br>
              <a:rPr lang="en-US" sz="1300" dirty="0">
                <a:solidFill>
                  <a:schemeClr val="dk1"/>
                </a:solidFill>
              </a:rPr>
            </a:br>
            <a:endParaRPr sz="1300" dirty="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146" name="Google Shape;146;p18"/>
          <p:cNvCxnSpPr/>
          <p:nvPr/>
        </p:nvCxnSpPr>
        <p:spPr>
          <a:xfrm>
            <a:off x="-4220300" y="967150"/>
            <a:ext cx="2110200" cy="2110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7"/>
          <p:cNvSpPr txBox="1">
            <a:spLocks noGrp="1"/>
          </p:cNvSpPr>
          <p:nvPr>
            <p:ph type="title"/>
          </p:nvPr>
        </p:nvSpPr>
        <p:spPr>
          <a:xfrm>
            <a:off x="609600" y="609600"/>
            <a:ext cx="6578100" cy="9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rebuchet MS"/>
              <a:buNone/>
            </a:pPr>
            <a:r>
              <a:rPr lang="en-US"/>
              <a:t>Zphyre Board </a:t>
            </a:r>
            <a:br>
              <a:rPr lang="en-US"/>
            </a:br>
            <a:br>
              <a:rPr lang="en-US"/>
            </a:br>
            <a:r>
              <a:rPr lang="en-US"/>
              <a:t>Smoke , Sanity, Regression Test case</a:t>
            </a:r>
            <a:br>
              <a:rPr lang="en-US"/>
            </a:b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051A7E2-4744-09AE-1984-557C49B391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091" y="2727862"/>
            <a:ext cx="8366853" cy="3616231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8"/>
          <p:cNvSpPr txBox="1"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Test report from Zphyr screenshot</a:t>
            </a: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CF9CF8B-FEE2-C176-8CF2-68A45BD2AE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" y="1930400"/>
            <a:ext cx="6035112" cy="4451498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9"/>
          <p:cNvSpPr txBox="1">
            <a:spLocks noGrp="1"/>
          </p:cNvSpPr>
          <p:nvPr>
            <p:ph type="title"/>
          </p:nvPr>
        </p:nvSpPr>
        <p:spPr>
          <a:xfrm>
            <a:off x="681400" y="2637700"/>
            <a:ext cx="6901800" cy="23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 sz="5200" dirty="0"/>
              <a:t>          Thank You</a:t>
            </a:r>
            <a:br>
              <a:rPr lang="en-US" sz="5200" dirty="0"/>
            </a:br>
            <a:r>
              <a:rPr lang="en-US" sz="5200" dirty="0"/>
              <a:t>		Rahul Singh</a:t>
            </a:r>
            <a:br>
              <a:rPr lang="en-US" sz="5200" dirty="0"/>
            </a:br>
            <a:endParaRPr sz="5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9"/>
          <p:cNvSpPr txBox="1">
            <a:spLocks noGrp="1"/>
          </p:cNvSpPr>
          <p:nvPr>
            <p:ph type="title"/>
          </p:nvPr>
        </p:nvSpPr>
        <p:spPr>
          <a:xfrm>
            <a:off x="553124" y="323850"/>
            <a:ext cx="6347700" cy="13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 sz="3700" b="1"/>
              <a:t>Saucedemo Webapplication</a:t>
            </a:r>
            <a:endParaRPr sz="3700" b="1"/>
          </a:p>
        </p:txBody>
      </p:sp>
      <p:sp>
        <p:nvSpPr>
          <p:cNvPr id="152" name="Google Shape;152;p19"/>
          <p:cNvSpPr txBox="1"/>
          <p:nvPr/>
        </p:nvSpPr>
        <p:spPr>
          <a:xfrm>
            <a:off x="553125" y="1930405"/>
            <a:ext cx="6964200" cy="28161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>
                <a:solidFill>
                  <a:schemeClr val="dk1"/>
                </a:solidFill>
              </a:rPr>
              <a:t>My Capstone Project focused on developing a robust automated testing framework for a web application (</a:t>
            </a:r>
            <a:r>
              <a:rPr lang="en-US" sz="2000" u="sng" dirty="0">
                <a:solidFill>
                  <a:schemeClr val="hlink"/>
                </a:solidFill>
                <a:hlinkClick r:id="rId3"/>
              </a:rPr>
              <a:t>https://www.saucedemo.com</a:t>
            </a:r>
            <a:r>
              <a:rPr lang="en-US" sz="2000" dirty="0">
                <a:solidFill>
                  <a:schemeClr val="dk1"/>
                </a:solidFill>
              </a:rPr>
              <a:t>). The goal was to automate functional testing, integrate the test framework into a CI/CD pipeline, and ensure continuous validation of application stability.</a:t>
            </a:r>
            <a:endParaRPr sz="2000" dirty="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9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0"/>
          <p:cNvSpPr txBox="1">
            <a:spLocks noGrp="1"/>
          </p:cNvSpPr>
          <p:nvPr>
            <p:ph type="title"/>
          </p:nvPr>
        </p:nvSpPr>
        <p:spPr>
          <a:xfrm>
            <a:off x="357100" y="294200"/>
            <a:ext cx="65034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Type of Testing &amp; Tools Used</a:t>
            </a:r>
            <a:endParaRPr/>
          </a:p>
        </p:txBody>
      </p:sp>
      <p:sp>
        <p:nvSpPr>
          <p:cNvPr id="158" name="Google Shape;158;p20"/>
          <p:cNvSpPr txBox="1"/>
          <p:nvPr/>
        </p:nvSpPr>
        <p:spPr>
          <a:xfrm>
            <a:off x="357100" y="1033100"/>
            <a:ext cx="7204200" cy="581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b="1">
                <a:solidFill>
                  <a:schemeClr val="dk1"/>
                </a:solidFill>
              </a:rPr>
              <a:t>T</a:t>
            </a:r>
            <a:r>
              <a:rPr lang="en-US" sz="2000" b="1">
                <a:solidFill>
                  <a:schemeClr val="dk1"/>
                </a:solidFill>
              </a:rPr>
              <a:t>ype of Testing:</a:t>
            </a:r>
            <a:br>
              <a:rPr lang="en-US" sz="2000" b="1">
                <a:solidFill>
                  <a:schemeClr val="dk1"/>
                </a:solidFill>
              </a:rPr>
            </a:br>
            <a:endParaRPr sz="2000" b="1">
              <a:solidFill>
                <a:schemeClr val="dk1"/>
              </a:solidFill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>
                <a:solidFill>
                  <a:schemeClr val="dk1"/>
                </a:solidFill>
              </a:rPr>
              <a:t>Manual Testing</a:t>
            </a:r>
            <a:br>
              <a:rPr lang="en-US" sz="2000">
                <a:solidFill>
                  <a:schemeClr val="dk1"/>
                </a:solidFill>
              </a:rPr>
            </a:br>
            <a:endParaRPr sz="2000">
              <a:solidFill>
                <a:schemeClr val="dk1"/>
              </a:solidFill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>
                <a:solidFill>
                  <a:schemeClr val="dk1"/>
                </a:solidFill>
              </a:rPr>
              <a:t>Automation Testing with CI/CD integration</a:t>
            </a:r>
            <a:br>
              <a:rPr lang="en-US" sz="2000">
                <a:solidFill>
                  <a:schemeClr val="dk1"/>
                </a:solidFill>
              </a:rPr>
            </a:b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</a:rPr>
              <a:t>Tools Used:</a:t>
            </a:r>
            <a:br>
              <a:rPr lang="en-US" sz="2000" b="1">
                <a:solidFill>
                  <a:schemeClr val="dk1"/>
                </a:solidFill>
              </a:rPr>
            </a:br>
            <a:endParaRPr sz="2000" b="1">
              <a:solidFill>
                <a:schemeClr val="dk1"/>
              </a:solidFill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>
                <a:solidFill>
                  <a:schemeClr val="dk1"/>
                </a:solidFill>
              </a:rPr>
              <a:t>Selenium WebDriver</a:t>
            </a:r>
            <a:br>
              <a:rPr lang="en-US" sz="2000">
                <a:solidFill>
                  <a:schemeClr val="dk1"/>
                </a:solidFill>
              </a:rPr>
            </a:br>
            <a:endParaRPr sz="2000">
              <a:solidFill>
                <a:schemeClr val="dk1"/>
              </a:solidFill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>
                <a:solidFill>
                  <a:schemeClr val="dk1"/>
                </a:solidFill>
              </a:rPr>
              <a:t>TestNG</a:t>
            </a:r>
            <a:br>
              <a:rPr lang="en-US" sz="2000">
                <a:solidFill>
                  <a:schemeClr val="dk1"/>
                </a:solidFill>
              </a:rPr>
            </a:br>
            <a:endParaRPr sz="2000">
              <a:solidFill>
                <a:schemeClr val="dk1"/>
              </a:solidFill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>
                <a:solidFill>
                  <a:schemeClr val="dk1"/>
                </a:solidFill>
              </a:rPr>
              <a:t>Cucumber (BDD Framework)</a:t>
            </a:r>
            <a:br>
              <a:rPr lang="en-US" sz="2000">
                <a:solidFill>
                  <a:schemeClr val="dk1"/>
                </a:solidFill>
              </a:rPr>
            </a:br>
            <a:endParaRPr sz="2000">
              <a:solidFill>
                <a:schemeClr val="dk1"/>
              </a:solidFill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>
                <a:solidFill>
                  <a:schemeClr val="dk1"/>
                </a:solidFill>
              </a:rPr>
              <a:t>Maven (Build and Dependency Management)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1"/>
          <p:cNvSpPr txBox="1">
            <a:spLocks noGrp="1"/>
          </p:cNvSpPr>
          <p:nvPr>
            <p:ph type="title"/>
          </p:nvPr>
        </p:nvSpPr>
        <p:spPr>
          <a:xfrm>
            <a:off x="609599" y="609600"/>
            <a:ext cx="6347700" cy="1320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Type of Testing &amp; Tools Used</a:t>
            </a:r>
            <a:endParaRPr/>
          </a:p>
        </p:txBody>
      </p:sp>
      <p:sp>
        <p:nvSpPr>
          <p:cNvPr id="164" name="Google Shape;164;p21"/>
          <p:cNvSpPr txBox="1"/>
          <p:nvPr/>
        </p:nvSpPr>
        <p:spPr>
          <a:xfrm>
            <a:off x="365400" y="1842575"/>
            <a:ext cx="6836100" cy="261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556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>
                <a:solidFill>
                  <a:schemeClr val="dk1"/>
                </a:solidFill>
              </a:rPr>
              <a:t>GitHub (Version Control)</a:t>
            </a:r>
            <a:br>
              <a:rPr lang="en-US" sz="2000">
                <a:solidFill>
                  <a:schemeClr val="dk1"/>
                </a:solidFill>
              </a:rPr>
            </a:br>
            <a:endParaRPr sz="2000">
              <a:solidFill>
                <a:schemeClr val="dk1"/>
              </a:solidFill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>
                <a:solidFill>
                  <a:schemeClr val="dk1"/>
                </a:solidFill>
              </a:rPr>
              <a:t>Jenkins (CI/CD Automation)</a:t>
            </a:r>
            <a:br>
              <a:rPr lang="en-US" sz="2000">
                <a:solidFill>
                  <a:schemeClr val="dk1"/>
                </a:solidFill>
              </a:rPr>
            </a:br>
            <a:endParaRPr sz="2000">
              <a:solidFill>
                <a:schemeClr val="dk1"/>
              </a:solidFill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>
                <a:solidFill>
                  <a:schemeClr val="dk1"/>
                </a:solidFill>
              </a:rPr>
              <a:t>JIRA (Requirement &amp; Defect Management)</a:t>
            </a:r>
            <a:br>
              <a:rPr lang="en-US" sz="2000">
                <a:solidFill>
                  <a:schemeClr val="dk1"/>
                </a:solidFill>
              </a:rPr>
            </a:br>
            <a:endParaRPr sz="2000">
              <a:solidFill>
                <a:schemeClr val="dk1"/>
              </a:solidFill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>
                <a:solidFill>
                  <a:schemeClr val="dk1"/>
                </a:solidFill>
              </a:rPr>
              <a:t>Extent Reports (HTML Reporting)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 txBox="1">
            <a:spLocks noGrp="1"/>
          </p:cNvSpPr>
          <p:nvPr>
            <p:ph type="title"/>
          </p:nvPr>
        </p:nvSpPr>
        <p:spPr>
          <a:xfrm>
            <a:off x="152399" y="279875"/>
            <a:ext cx="6347700" cy="13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Automation framework Screenshot from Eclipse </a:t>
            </a: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B13B463-ED88-919C-470B-A8A3ACB53A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540" y="1600775"/>
            <a:ext cx="6967960" cy="432117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3"/>
          <p:cNvSpPr txBox="1">
            <a:spLocks noGrp="1"/>
          </p:cNvSpPr>
          <p:nvPr>
            <p:ph type="title"/>
          </p:nvPr>
        </p:nvSpPr>
        <p:spPr>
          <a:xfrm>
            <a:off x="152400" y="351700"/>
            <a:ext cx="7211100" cy="1604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Automation framework Screenshot from Gitrepo</a:t>
            </a: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C4E7E3F-367E-1E27-3808-9DD2F54DD6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399" y="1956399"/>
            <a:ext cx="7567915" cy="377306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4"/>
          <p:cNvSpPr txBox="1">
            <a:spLocks noGrp="1"/>
          </p:cNvSpPr>
          <p:nvPr>
            <p:ph type="title"/>
          </p:nvPr>
        </p:nvSpPr>
        <p:spPr>
          <a:xfrm>
            <a:off x="395650" y="175850"/>
            <a:ext cx="7055700" cy="11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 sz="4100"/>
              <a:t> Automation Approach</a:t>
            </a:r>
            <a:endParaRPr sz="4100"/>
          </a:p>
        </p:txBody>
      </p:sp>
      <p:sp>
        <p:nvSpPr>
          <p:cNvPr id="182" name="Google Shape;182;p24"/>
          <p:cNvSpPr txBox="1"/>
          <p:nvPr/>
        </p:nvSpPr>
        <p:spPr>
          <a:xfrm>
            <a:off x="98525" y="1322700"/>
            <a:ext cx="7682700" cy="53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556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 b="1">
                <a:solidFill>
                  <a:schemeClr val="dk1"/>
                </a:solidFill>
              </a:rPr>
              <a:t>Page Object Model (POM):</a:t>
            </a:r>
            <a:r>
              <a:rPr lang="en-US" sz="2000">
                <a:solidFill>
                  <a:schemeClr val="dk1"/>
                </a:solidFill>
              </a:rPr>
              <a:t> Organized classes for each web page for reusability and maintainability</a:t>
            </a:r>
            <a:br>
              <a:rPr lang="en-US" sz="2000">
                <a:solidFill>
                  <a:schemeClr val="dk1"/>
                </a:solidFill>
              </a:rPr>
            </a:br>
            <a:endParaRPr sz="2000">
              <a:solidFill>
                <a:schemeClr val="dk1"/>
              </a:solidFill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 b="1">
                <a:solidFill>
                  <a:schemeClr val="dk1"/>
                </a:solidFill>
              </a:rPr>
              <a:t>Data-Driven Testing:</a:t>
            </a:r>
            <a:r>
              <a:rPr lang="en-US" sz="2000">
                <a:solidFill>
                  <a:schemeClr val="dk1"/>
                </a:solidFill>
              </a:rPr>
              <a:t> Test data stored in Excel sheets and Properties files for flexible test execution</a:t>
            </a:r>
            <a:br>
              <a:rPr lang="en-US" sz="2000">
                <a:solidFill>
                  <a:schemeClr val="dk1"/>
                </a:solidFill>
              </a:rPr>
            </a:br>
            <a:endParaRPr sz="2000">
              <a:solidFill>
                <a:schemeClr val="dk1"/>
              </a:solidFill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 b="1">
                <a:solidFill>
                  <a:schemeClr val="dk1"/>
                </a:solidFill>
              </a:rPr>
              <a:t>Cross-Browser Testing:</a:t>
            </a:r>
            <a:r>
              <a:rPr lang="en-US" sz="2000">
                <a:solidFill>
                  <a:schemeClr val="dk1"/>
                </a:solidFill>
              </a:rPr>
              <a:t> Executed tests on Chrome and Firefox browsers</a:t>
            </a:r>
            <a:br>
              <a:rPr lang="en-US" sz="2000">
                <a:solidFill>
                  <a:schemeClr val="dk1"/>
                </a:solidFill>
              </a:rPr>
            </a:br>
            <a:endParaRPr sz="2000">
              <a:solidFill>
                <a:schemeClr val="dk1"/>
              </a:solidFill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 b="1">
                <a:solidFill>
                  <a:schemeClr val="dk1"/>
                </a:solidFill>
              </a:rPr>
              <a:t>Maven Build System:</a:t>
            </a:r>
            <a:r>
              <a:rPr lang="en-US" sz="2000">
                <a:solidFill>
                  <a:schemeClr val="dk1"/>
                </a:solidFill>
              </a:rPr>
              <a:t> Managed dependencies and build configurations</a:t>
            </a:r>
            <a:br>
              <a:rPr lang="en-US" sz="2000">
                <a:solidFill>
                  <a:schemeClr val="dk1"/>
                </a:solidFill>
              </a:rPr>
            </a:br>
            <a:endParaRPr sz="2000"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2000" b="1">
                <a:solidFill>
                  <a:schemeClr val="dk1"/>
                </a:solidFill>
              </a:rPr>
              <a:t>Java &amp; SQL:</a:t>
            </a:r>
            <a:r>
              <a:rPr lang="en-US" sz="2000">
                <a:solidFill>
                  <a:schemeClr val="dk1"/>
                </a:solidFill>
              </a:rPr>
              <a:t> Java programming language for scripting, SQL for database validation</a:t>
            </a:r>
            <a:br>
              <a:rPr lang="en-US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5"/>
          <p:cNvSpPr txBox="1">
            <a:spLocks noGrp="1"/>
          </p:cNvSpPr>
          <p:nvPr>
            <p:ph type="title"/>
          </p:nvPr>
        </p:nvSpPr>
        <p:spPr>
          <a:xfrm>
            <a:off x="480150" y="87925"/>
            <a:ext cx="6347700" cy="12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 sz="4400"/>
              <a:t>Work Description</a:t>
            </a:r>
            <a:endParaRPr sz="4400"/>
          </a:p>
        </p:txBody>
      </p:sp>
      <p:sp>
        <p:nvSpPr>
          <p:cNvPr id="188" name="Google Shape;188;p25"/>
          <p:cNvSpPr txBox="1"/>
          <p:nvPr/>
        </p:nvSpPr>
        <p:spPr>
          <a:xfrm>
            <a:off x="0" y="989125"/>
            <a:ext cx="7308000" cy="53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65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-US" sz="2000"/>
              <a:t>Developed automation scripts using Selenium WebDriver + TestNG + Cucumber</a:t>
            </a:r>
            <a:br>
              <a:rPr lang="en-US" sz="2000"/>
            </a:br>
            <a:endParaRPr sz="2000"/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-US" sz="2000"/>
              <a:t>Implemented integration with Jenkins for automated test execution on each code commit</a:t>
            </a:r>
            <a:br>
              <a:rPr lang="en-US" sz="2000"/>
            </a:br>
            <a:endParaRPr sz="2000"/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-US" sz="2000"/>
              <a:t>Managed requirements and test cases in JIRA with active tracking of tasks and bugs</a:t>
            </a:r>
            <a:br>
              <a:rPr lang="en-US" sz="2000"/>
            </a:br>
            <a:endParaRPr sz="2000"/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-US" sz="2000"/>
              <a:t>Produced detailed HTML reports with screenshots on test failure using ExtentReports</a:t>
            </a:r>
            <a:br>
              <a:rPr lang="en-US" sz="2000"/>
            </a:br>
            <a:endParaRPr sz="2000"/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2000"/>
              <a:t>Conducted manual testing using Zphyr Board in JIRA for Sprint backlog management</a:t>
            </a:r>
            <a:br>
              <a:rPr lang="en-US"/>
            </a:b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6"/>
          <p:cNvSpPr txBox="1">
            <a:spLocks noGrp="1"/>
          </p:cNvSpPr>
          <p:nvPr>
            <p:ph type="title"/>
          </p:nvPr>
        </p:nvSpPr>
        <p:spPr>
          <a:xfrm>
            <a:off x="152401" y="109900"/>
            <a:ext cx="6804900" cy="18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JiRA backlog screenshot and description one line to show Agile work in sprint</a:t>
            </a: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D2213A3-27DC-3975-6B89-6973FAD778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359" y="2081908"/>
            <a:ext cx="7375450" cy="367055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358</Words>
  <Application>Microsoft Office PowerPoint</Application>
  <PresentationFormat>On-screen Show (4:3)</PresentationFormat>
  <Paragraphs>41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Noto Sans Symbols</vt:lpstr>
      <vt:lpstr>Trebuchet MS</vt:lpstr>
      <vt:lpstr>Facet</vt:lpstr>
      <vt:lpstr>SauceDemo Ecommerce website automation</vt:lpstr>
      <vt:lpstr>Saucedemo Webapplication</vt:lpstr>
      <vt:lpstr>Type of Testing &amp; Tools Used</vt:lpstr>
      <vt:lpstr>Type of Testing &amp; Tools Used</vt:lpstr>
      <vt:lpstr>Automation framework Screenshot from Eclipse </vt:lpstr>
      <vt:lpstr>Automation framework Screenshot from Gitrepo</vt:lpstr>
      <vt:lpstr> Automation Approach</vt:lpstr>
      <vt:lpstr>Work Description</vt:lpstr>
      <vt:lpstr>JiRA backlog screenshot and description one line to show Agile work in sprint</vt:lpstr>
      <vt:lpstr>Zphyre Board   Smoke , Sanity, Regression Test case </vt:lpstr>
      <vt:lpstr>Test report from Zphyr screenshot</vt:lpstr>
      <vt:lpstr>          Thank You   Rahul Singh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RAHUL</dc:creator>
  <cp:lastModifiedBy>RAHUL SINGH</cp:lastModifiedBy>
  <cp:revision>1</cp:revision>
  <dcterms:modified xsi:type="dcterms:W3CDTF">2025-09-08T10:50:13Z</dcterms:modified>
</cp:coreProperties>
</file>