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5"/>
  </p:notesMasterIdLst>
  <p:handoutMasterIdLst>
    <p:handoutMasterId r:id="rId26"/>
  </p:handoutMasterIdLst>
  <p:sldIdLst>
    <p:sldId id="256" r:id="rId5"/>
    <p:sldId id="257"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60" r:id="rId19"/>
    <p:sldId id="282" r:id="rId20"/>
    <p:sldId id="283" r:id="rId21"/>
    <p:sldId id="284" r:id="rId22"/>
    <p:sldId id="262" r:id="rId23"/>
    <p:sldId id="285"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1395D-D316-4E0D-83E3-E94229A49E93}" v="1" dt="2023-07-10T18:18:58.807"/>
    <p1510:client id="{6CDFDA67-F557-44A0-99A7-0F93C1B72C65}" v="1425" dt="2023-11-19T21:26:44.915"/>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75" d="100"/>
          <a:sy n="75" d="100"/>
        </p:scale>
        <p:origin x="60" y="59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11/19/2023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11/19/2023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11/19/2023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11/19/2023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11/19/2023</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sz="5400" dirty="0">
                <a:latin typeface="AngsanaUPC"/>
                <a:cs typeface="AngsanaUPC"/>
              </a:rPr>
              <a:t>POCKETS OF PLAYLIST</a:t>
            </a:r>
            <a:r>
              <a:rPr lang="en-US" dirty="0"/>
              <a:t> </a:t>
            </a:r>
          </a:p>
        </p:txBody>
      </p:sp>
      <p:sp>
        <p:nvSpPr>
          <p:cNvPr id="3" name="Subtitle 2"/>
          <p:cNvSpPr>
            <a:spLocks noGrp="1"/>
          </p:cNvSpPr>
          <p:nvPr>
            <p:ph sz="half" idx="1"/>
          </p:nvPr>
        </p:nvSpPr>
        <p:spPr>
          <a:xfrm>
            <a:off x="1522413" y="1905000"/>
            <a:ext cx="4419599" cy="4267200"/>
          </a:xfrm>
        </p:spPr>
        <p:txBody>
          <a:bodyPr vert="horz" lIns="91440" tIns="45720" rIns="91440" bIns="45720" rtlCol="0" anchor="t">
            <a:noAutofit/>
          </a:bodyPr>
          <a:lstStyle/>
          <a:p>
            <a:r>
              <a:rPr lang="en-US" sz="2800" dirty="0">
                <a:latin typeface="AngsanaUPC"/>
                <a:cs typeface="AngsanaUPC"/>
              </a:rPr>
              <a:t>TEAM MEMBERS :</a:t>
            </a:r>
          </a:p>
          <a:p>
            <a:r>
              <a:rPr lang="en-US" sz="2800" dirty="0">
                <a:latin typeface="AngsanaUPC"/>
                <a:cs typeface="AngsanaUPC"/>
              </a:rPr>
              <a:t>AMRUTHA JAYANTHIMALA SUKUMARAN  - C0860921</a:t>
            </a:r>
          </a:p>
          <a:p>
            <a:r>
              <a:rPr lang="en-US" sz="2800" dirty="0">
                <a:latin typeface="AngsanaUPC"/>
                <a:cs typeface="AngsanaUPC"/>
              </a:rPr>
              <a:t>NAGARAJU TALLPALLEY -C0859913</a:t>
            </a:r>
          </a:p>
          <a:p>
            <a:r>
              <a:rPr lang="en-US" sz="2800" dirty="0">
                <a:latin typeface="AngsanaUPC"/>
                <a:cs typeface="AngsanaUPC"/>
              </a:rPr>
              <a:t>ARVIND SINGH JUGTWAN -C0860886</a:t>
            </a:r>
          </a:p>
          <a:p>
            <a:r>
              <a:rPr lang="en-US" sz="2800" dirty="0">
                <a:latin typeface="AngsanaUPC"/>
                <a:cs typeface="AngsanaUPC"/>
              </a:rPr>
              <a:t>RAHUL RAVINDRA MADESHIYA -C0860488</a:t>
            </a:r>
          </a:p>
        </p:txBody>
      </p:sp>
      <p:pic>
        <p:nvPicPr>
          <p:cNvPr id="4" name="Picture 3" descr="A colorful treble clef&#10;&#10;Description automatically generated">
            <a:extLst>
              <a:ext uri="{FF2B5EF4-FFF2-40B4-BE49-F238E27FC236}">
                <a16:creationId xmlns:a16="http://schemas.microsoft.com/office/drawing/2014/main" id="{C704D612-784E-435B-B596-3518170BA8F3}"/>
              </a:ext>
            </a:extLst>
          </p:cNvPr>
          <p:cNvPicPr>
            <a:picLocks noChangeAspect="1"/>
          </p:cNvPicPr>
          <p:nvPr/>
        </p:nvPicPr>
        <p:blipFill rotWithShape="1">
          <a:blip r:embed="rId2"/>
          <a:srcRect t="1896" b="-1"/>
          <a:stretch/>
        </p:blipFill>
        <p:spPr>
          <a:xfrm>
            <a:off x="6246815" y="1905000"/>
            <a:ext cx="4419598" cy="4267200"/>
          </a:xfrm>
          <a:prstGeom prst="rect">
            <a:avLst/>
          </a:prstGeom>
          <a:noFill/>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51D5-C4C4-4208-0F97-2D63B5F89D90}"/>
              </a:ext>
            </a:extLst>
          </p:cNvPr>
          <p:cNvSpPr>
            <a:spLocks noGrp="1"/>
          </p:cNvSpPr>
          <p:nvPr>
            <p:ph type="title"/>
          </p:nvPr>
        </p:nvSpPr>
        <p:spPr/>
        <p:txBody>
          <a:bodyPr>
            <a:normAutofit/>
          </a:bodyPr>
          <a:lstStyle/>
          <a:p>
            <a:r>
              <a:rPr lang="en-US" sz="4400" dirty="0">
                <a:latin typeface="AngsanaUPC"/>
                <a:cs typeface="AngsanaUPC"/>
              </a:rPr>
              <a:t>PROGRESSIVE WEB APP CONCEPTS:</a:t>
            </a:r>
          </a:p>
        </p:txBody>
      </p:sp>
      <p:sp>
        <p:nvSpPr>
          <p:cNvPr id="3" name="Content Placeholder 2">
            <a:extLst>
              <a:ext uri="{FF2B5EF4-FFF2-40B4-BE49-F238E27FC236}">
                <a16:creationId xmlns:a16="http://schemas.microsoft.com/office/drawing/2014/main" id="{ABD01E99-5EDE-4C9B-9022-C81E34CB9A01}"/>
              </a:ext>
            </a:extLst>
          </p:cNvPr>
          <p:cNvSpPr>
            <a:spLocks noGrp="1"/>
          </p:cNvSpPr>
          <p:nvPr>
            <p:ph idx="1"/>
          </p:nvPr>
        </p:nvSpPr>
        <p:spPr/>
        <p:txBody>
          <a:bodyPr vert="horz" lIns="91440" tIns="45720" rIns="91440" bIns="45720" rtlCol="0" anchor="t">
            <a:noAutofit/>
          </a:bodyPr>
          <a:lstStyle/>
          <a:p>
            <a:pPr>
              <a:lnSpc>
                <a:spcPct val="110000"/>
              </a:lnSpc>
              <a:spcBef>
                <a:spcPts val="1000"/>
              </a:spcBef>
            </a:pPr>
            <a:r>
              <a:rPr lang="en-US" sz="3200" b="1" dirty="0">
                <a:latin typeface="AngsanaUPC"/>
                <a:cs typeface="Arial"/>
              </a:rPr>
              <a:t>Online Access:</a:t>
            </a:r>
            <a:r>
              <a:rPr lang="en-US" sz="3200" dirty="0">
                <a:latin typeface="AngsanaUPC"/>
                <a:cs typeface="Arial"/>
              </a:rPr>
              <a:t> The Progressive Web Apps (PWAs) can function even without an internet connection, making offline access a unique feature.</a:t>
            </a:r>
          </a:p>
          <a:p>
            <a:pPr>
              <a:lnSpc>
                <a:spcPct val="110000"/>
              </a:lnSpc>
              <a:spcBef>
                <a:spcPts val="1000"/>
              </a:spcBef>
            </a:pPr>
            <a:r>
              <a:rPr lang="en-US" sz="3200" b="1" dirty="0">
                <a:latin typeface="AngsanaUPC"/>
                <a:cs typeface="Arial"/>
              </a:rPr>
              <a:t>Responsive Design</a:t>
            </a:r>
            <a:r>
              <a:rPr lang="en-US" sz="3200" dirty="0">
                <a:latin typeface="AngsanaUPC"/>
                <a:cs typeface="Arial"/>
              </a:rPr>
              <a:t> :PWAs adjust seamlessly to various devices and screen sizes through flexible layouts, images, and CSS media queries.</a:t>
            </a:r>
          </a:p>
          <a:p>
            <a:pPr>
              <a:lnSpc>
                <a:spcPct val="110000"/>
              </a:lnSpc>
              <a:spcBef>
                <a:spcPts val="1000"/>
              </a:spcBef>
            </a:pPr>
            <a:r>
              <a:rPr lang="en-US" sz="3200" b="1" dirty="0">
                <a:latin typeface="AngsanaUPC"/>
                <a:cs typeface="Arial"/>
              </a:rPr>
              <a:t>Push notifications</a:t>
            </a:r>
            <a:r>
              <a:rPr lang="en-US" sz="3200" dirty="0">
                <a:latin typeface="AngsanaUPC"/>
                <a:cs typeface="Arial"/>
              </a:rPr>
              <a:t>: can be sent to users by PWAs, even when the app is inactive, thanks to the Push API. The API enables servers to dispatch messages to the Service Worker, which displays notifications.</a:t>
            </a:r>
          </a:p>
          <a:p>
            <a:pPr>
              <a:lnSpc>
                <a:spcPct val="110000"/>
              </a:lnSpc>
              <a:spcBef>
                <a:spcPts val="1000"/>
              </a:spcBef>
            </a:pPr>
            <a:endParaRPr lang="en-US" sz="2800" dirty="0">
              <a:latin typeface="Arial"/>
              <a:cs typeface="Arial"/>
            </a:endParaRPr>
          </a:p>
          <a:p>
            <a:endParaRPr lang="en-US" dirty="0"/>
          </a:p>
        </p:txBody>
      </p:sp>
    </p:spTree>
    <p:extLst>
      <p:ext uri="{BB962C8B-B14F-4D97-AF65-F5344CB8AC3E}">
        <p14:creationId xmlns:p14="http://schemas.microsoft.com/office/powerpoint/2010/main" val="54619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5F47-519A-81BC-B85A-CA0F949B94FD}"/>
              </a:ext>
            </a:extLst>
          </p:cNvPr>
          <p:cNvSpPr>
            <a:spLocks noGrp="1"/>
          </p:cNvSpPr>
          <p:nvPr>
            <p:ph type="title"/>
          </p:nvPr>
        </p:nvSpPr>
        <p:spPr/>
        <p:txBody>
          <a:bodyPr>
            <a:normAutofit/>
          </a:bodyPr>
          <a:lstStyle/>
          <a:p>
            <a:r>
              <a:rPr lang="en-US" sz="4400" dirty="0">
                <a:latin typeface="AngsanaUPC"/>
                <a:cs typeface="AngsanaUPC"/>
              </a:rPr>
              <a:t>PROGRESSIVE WEB APP CONCEPTS:</a:t>
            </a:r>
          </a:p>
        </p:txBody>
      </p:sp>
      <p:sp>
        <p:nvSpPr>
          <p:cNvPr id="3" name="Content Placeholder 2">
            <a:extLst>
              <a:ext uri="{FF2B5EF4-FFF2-40B4-BE49-F238E27FC236}">
                <a16:creationId xmlns:a16="http://schemas.microsoft.com/office/drawing/2014/main" id="{E5A8513A-65DC-BBBA-9825-576656A88543}"/>
              </a:ext>
            </a:extLst>
          </p:cNvPr>
          <p:cNvSpPr>
            <a:spLocks noGrp="1"/>
          </p:cNvSpPr>
          <p:nvPr>
            <p:ph idx="1"/>
          </p:nvPr>
        </p:nvSpPr>
        <p:spPr/>
        <p:txBody>
          <a:bodyPr vert="horz" lIns="91440" tIns="45720" rIns="91440" bIns="45720" rtlCol="0" anchor="t">
            <a:noAutofit/>
          </a:bodyPr>
          <a:lstStyle/>
          <a:p>
            <a:pPr marL="0" indent="0">
              <a:lnSpc>
                <a:spcPct val="110000"/>
              </a:lnSpc>
              <a:spcBef>
                <a:spcPts val="1000"/>
              </a:spcBef>
              <a:buNone/>
            </a:pPr>
            <a:r>
              <a:rPr lang="en-US" sz="3200" dirty="0">
                <a:latin typeface="AngsanaUPC"/>
                <a:cs typeface="Arial"/>
              </a:rPr>
              <a:t>Our aim with "Pocket of Playlist" is to create a dynamic and user-focused music app that caters to the preferences and requirements of our users. To achieve this, we have incorporated key concepts of progressive web apps. By focusing on testing processes, we are confident that our PWA will provide an outstanding online user experience that will enhance user satisfaction, retention, and engagement. Our development approach, "Pockets of Playlist," is centered around this commitment to quality and user happiness. We are excited to unveil our exceptional PWA, which we believe will delight our users.</a:t>
            </a:r>
            <a:endParaRPr lang="en-US"/>
          </a:p>
          <a:p>
            <a:endParaRPr lang="en-US" sz="3200" dirty="0">
              <a:latin typeface="AngsanaUPC"/>
              <a:cs typeface="AngsanaUPC"/>
            </a:endParaRPr>
          </a:p>
        </p:txBody>
      </p:sp>
    </p:spTree>
    <p:extLst>
      <p:ext uri="{BB962C8B-B14F-4D97-AF65-F5344CB8AC3E}">
        <p14:creationId xmlns:p14="http://schemas.microsoft.com/office/powerpoint/2010/main" val="108957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C992-BA99-1478-D5FC-1EE71ABE5EEA}"/>
              </a:ext>
            </a:extLst>
          </p:cNvPr>
          <p:cNvSpPr>
            <a:spLocks noGrp="1"/>
          </p:cNvSpPr>
          <p:nvPr>
            <p:ph type="title"/>
          </p:nvPr>
        </p:nvSpPr>
        <p:spPr/>
        <p:txBody>
          <a:bodyPr/>
          <a:lstStyle/>
          <a:p>
            <a:r>
              <a:rPr lang="en-US" sz="4400" dirty="0">
                <a:latin typeface="AngsanaUPC"/>
                <a:cs typeface="AngsanaUPC"/>
              </a:rPr>
              <a:t>DATA SECUIRTY FOR POCKETS OF PLAYLIST :</a:t>
            </a:r>
          </a:p>
        </p:txBody>
      </p:sp>
      <p:sp>
        <p:nvSpPr>
          <p:cNvPr id="3" name="Content Placeholder 2">
            <a:extLst>
              <a:ext uri="{FF2B5EF4-FFF2-40B4-BE49-F238E27FC236}">
                <a16:creationId xmlns:a16="http://schemas.microsoft.com/office/drawing/2014/main" id="{CEB4C3F5-2EFC-1735-A925-CB52DEBF23CF}"/>
              </a:ext>
            </a:extLst>
          </p:cNvPr>
          <p:cNvSpPr>
            <a:spLocks noGrp="1"/>
          </p:cNvSpPr>
          <p:nvPr>
            <p:ph idx="1"/>
          </p:nvPr>
        </p:nvSpPr>
        <p:spPr/>
        <p:txBody>
          <a:bodyPr vert="horz" lIns="91440" tIns="45720" rIns="91440" bIns="45720" rtlCol="0" anchor="t">
            <a:normAutofit/>
          </a:bodyPr>
          <a:lstStyle/>
          <a:p>
            <a:pPr>
              <a:lnSpc>
                <a:spcPct val="110000"/>
              </a:lnSpc>
              <a:spcBef>
                <a:spcPts val="1000"/>
              </a:spcBef>
            </a:pPr>
            <a:r>
              <a:rPr lang="en-US" sz="3200" dirty="0">
                <a:latin typeface="AngsanaUPC"/>
                <a:cs typeface="Arial"/>
              </a:rPr>
              <a:t>Top visible </a:t>
            </a:r>
            <a:r>
              <a:rPr lang="en-US" sz="3200" err="1">
                <a:latin typeface="AngsanaUPC"/>
                <a:cs typeface="Arial"/>
              </a:rPr>
              <a:t>vulnerabilites</a:t>
            </a:r>
            <a:r>
              <a:rPr lang="en-US" sz="3200" dirty="0">
                <a:latin typeface="AngsanaUPC"/>
                <a:cs typeface="Arial"/>
              </a:rPr>
              <a:t> </a:t>
            </a:r>
          </a:p>
          <a:p>
            <a:pPr>
              <a:lnSpc>
                <a:spcPct val="110000"/>
              </a:lnSpc>
              <a:spcBef>
                <a:spcPts val="1000"/>
              </a:spcBef>
            </a:pPr>
            <a:r>
              <a:rPr lang="en-US" sz="3200" dirty="0">
                <a:latin typeface="AngsanaUPC"/>
                <a:cs typeface="Arial"/>
              </a:rPr>
              <a:t>Data leaks </a:t>
            </a:r>
          </a:p>
          <a:p>
            <a:pPr>
              <a:lnSpc>
                <a:spcPct val="110000"/>
              </a:lnSpc>
              <a:spcBef>
                <a:spcPts val="1000"/>
              </a:spcBef>
            </a:pPr>
            <a:r>
              <a:rPr lang="en-US" sz="3200" dirty="0">
                <a:latin typeface="AngsanaUPC"/>
                <a:cs typeface="Arial"/>
              </a:rPr>
              <a:t>Code injections </a:t>
            </a:r>
          </a:p>
          <a:p>
            <a:pPr>
              <a:lnSpc>
                <a:spcPct val="110000"/>
              </a:lnSpc>
              <a:spcBef>
                <a:spcPts val="1000"/>
              </a:spcBef>
            </a:pPr>
            <a:r>
              <a:rPr lang="en-US" sz="3200" dirty="0">
                <a:latin typeface="AngsanaUPC"/>
                <a:cs typeface="Arial"/>
              </a:rPr>
              <a:t>Insecure authentication</a:t>
            </a:r>
          </a:p>
          <a:p>
            <a:pPr>
              <a:lnSpc>
                <a:spcPct val="110000"/>
              </a:lnSpc>
              <a:spcBef>
                <a:spcPts val="1000"/>
              </a:spcBef>
            </a:pPr>
            <a:r>
              <a:rPr lang="en-US" sz="3200" dirty="0">
                <a:latin typeface="AngsanaUPC"/>
                <a:cs typeface="Arial"/>
              </a:rPr>
              <a:t>User privacy </a:t>
            </a:r>
          </a:p>
          <a:p>
            <a:pPr>
              <a:lnSpc>
                <a:spcPct val="110000"/>
              </a:lnSpc>
              <a:spcBef>
                <a:spcPts val="1000"/>
              </a:spcBef>
            </a:pPr>
            <a:r>
              <a:rPr lang="en-US" sz="3200" dirty="0">
                <a:latin typeface="AngsanaUPC"/>
                <a:cs typeface="Arial"/>
              </a:rPr>
              <a:t>Third party libraries </a:t>
            </a:r>
          </a:p>
          <a:p>
            <a:endParaRPr lang="en-US" sz="3200" dirty="0">
              <a:latin typeface="AngsanaUPC"/>
              <a:cs typeface="AngsanaUPC"/>
            </a:endParaRPr>
          </a:p>
        </p:txBody>
      </p:sp>
      <p:pic>
        <p:nvPicPr>
          <p:cNvPr id="5" name="Picture 4">
            <a:extLst>
              <a:ext uri="{FF2B5EF4-FFF2-40B4-BE49-F238E27FC236}">
                <a16:creationId xmlns:a16="http://schemas.microsoft.com/office/drawing/2014/main" id="{2E3C9152-75FC-503C-6FDE-56F57519C8B3}"/>
              </a:ext>
            </a:extLst>
          </p:cNvPr>
          <p:cNvPicPr>
            <a:picLocks noChangeAspect="1"/>
          </p:cNvPicPr>
          <p:nvPr/>
        </p:nvPicPr>
        <p:blipFill>
          <a:blip r:embed="rId2"/>
          <a:stretch>
            <a:fillRect/>
          </a:stretch>
        </p:blipFill>
        <p:spPr>
          <a:xfrm>
            <a:off x="545586" y="2135769"/>
            <a:ext cx="3590933" cy="3582135"/>
          </a:xfrm>
          <a:prstGeom prst="rect">
            <a:avLst/>
          </a:prstGeom>
        </p:spPr>
      </p:pic>
    </p:spTree>
    <p:extLst>
      <p:ext uri="{BB962C8B-B14F-4D97-AF65-F5344CB8AC3E}">
        <p14:creationId xmlns:p14="http://schemas.microsoft.com/office/powerpoint/2010/main" val="384083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CB88-887E-CBEA-2E1B-73E3712311DC}"/>
              </a:ext>
            </a:extLst>
          </p:cNvPr>
          <p:cNvSpPr>
            <a:spLocks noGrp="1"/>
          </p:cNvSpPr>
          <p:nvPr>
            <p:ph type="title"/>
          </p:nvPr>
        </p:nvSpPr>
        <p:spPr/>
        <p:txBody>
          <a:bodyPr>
            <a:normAutofit/>
          </a:bodyPr>
          <a:lstStyle/>
          <a:p>
            <a:r>
              <a:rPr lang="en-US" sz="4400" dirty="0">
                <a:latin typeface="AngsanaUPC"/>
                <a:cs typeface="AngsanaUPC"/>
              </a:rPr>
              <a:t>DATA SECURITY FOR OUR APP:</a:t>
            </a:r>
          </a:p>
        </p:txBody>
      </p:sp>
      <p:sp>
        <p:nvSpPr>
          <p:cNvPr id="3" name="Content Placeholder 2">
            <a:extLst>
              <a:ext uri="{FF2B5EF4-FFF2-40B4-BE49-F238E27FC236}">
                <a16:creationId xmlns:a16="http://schemas.microsoft.com/office/drawing/2014/main" id="{44376AC7-6434-2048-ECEB-EE454956ECF9}"/>
              </a:ext>
            </a:extLst>
          </p:cNvPr>
          <p:cNvSpPr>
            <a:spLocks noGrp="1"/>
          </p:cNvSpPr>
          <p:nvPr>
            <p:ph idx="1"/>
          </p:nvPr>
        </p:nvSpPr>
        <p:spPr/>
        <p:txBody>
          <a:bodyPr vert="horz" lIns="91440" tIns="45720" rIns="91440" bIns="45720" rtlCol="0" anchor="t">
            <a:noAutofit/>
          </a:bodyPr>
          <a:lstStyle/>
          <a:p>
            <a:pPr marL="0" indent="0">
              <a:buNone/>
            </a:pPr>
            <a:r>
              <a:rPr lang="en-US" sz="2800" dirty="0">
                <a:latin typeface="AngsanaUPC"/>
                <a:ea typeface="+mn-lt"/>
                <a:cs typeface="+mn-lt"/>
              </a:rPr>
              <a:t>in today's digital age, it is of utmost importance to secure our data. Adhering to recommended security protocols becomes the cornerstone of safeguarding our personal information and confidential data. This includes creating strong and unique passwords, enabling two-factor authentication for our various accounts, and consistently updating software and applications. The use of firewalls and anti-virus solutions acts as a shield against vulnerabilities and malicious software. Encryption serves as an additional layer of protection, and regular data backups are vital for swift recovery in unforeseen situations. Exercising vigilance when dealing with emails and hyperlinks, strengthening </a:t>
            </a:r>
            <a:r>
              <a:rPr lang="en-US" sz="2800" err="1">
                <a:latin typeface="AngsanaUPC"/>
                <a:ea typeface="+mn-lt"/>
                <a:cs typeface="+mn-lt"/>
              </a:rPr>
              <a:t>wifi</a:t>
            </a:r>
            <a:r>
              <a:rPr lang="en-US" sz="2800" dirty="0">
                <a:latin typeface="AngsanaUPC"/>
                <a:ea typeface="+mn-lt"/>
                <a:cs typeface="+mn-lt"/>
              </a:rPr>
              <a:t> networks, and routinely reviewing app permissions are all integral components of data security. By adopting these measures and staying informed about emerging threats, we can significantly enhance the security of our data.</a:t>
            </a:r>
            <a:endParaRPr lang="en-US"/>
          </a:p>
          <a:p>
            <a:endParaRPr lang="en-US" dirty="0"/>
          </a:p>
        </p:txBody>
      </p:sp>
    </p:spTree>
    <p:extLst>
      <p:ext uri="{BB962C8B-B14F-4D97-AF65-F5344CB8AC3E}">
        <p14:creationId xmlns:p14="http://schemas.microsoft.com/office/powerpoint/2010/main" val="327284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B588-96DF-12EA-2FB8-195C1EA76388}"/>
              </a:ext>
            </a:extLst>
          </p:cNvPr>
          <p:cNvSpPr>
            <a:spLocks noGrp="1"/>
          </p:cNvSpPr>
          <p:nvPr>
            <p:ph type="title"/>
          </p:nvPr>
        </p:nvSpPr>
        <p:spPr/>
        <p:txBody>
          <a:bodyPr>
            <a:noAutofit/>
          </a:bodyPr>
          <a:lstStyle/>
          <a:p>
            <a:r>
              <a:rPr lang="en-US" sz="4400" dirty="0">
                <a:latin typeface="AngsanaUPC"/>
                <a:cs typeface="AngsanaUPC"/>
              </a:rPr>
              <a:t>CLIENT REQUIREMENT FOR PLATFORM ENCHANCMENT:</a:t>
            </a:r>
          </a:p>
        </p:txBody>
      </p:sp>
      <p:sp>
        <p:nvSpPr>
          <p:cNvPr id="3" name="Content Placeholder 2">
            <a:extLst>
              <a:ext uri="{FF2B5EF4-FFF2-40B4-BE49-F238E27FC236}">
                <a16:creationId xmlns:a16="http://schemas.microsoft.com/office/drawing/2014/main" id="{66BBD513-394B-975E-3BA5-ED33C432AE61}"/>
              </a:ext>
            </a:extLst>
          </p:cNvPr>
          <p:cNvSpPr>
            <a:spLocks noGrp="1"/>
          </p:cNvSpPr>
          <p:nvPr>
            <p:ph idx="1"/>
          </p:nvPr>
        </p:nvSpPr>
        <p:spPr/>
        <p:txBody>
          <a:bodyPr vert="horz" lIns="91440" tIns="45720" rIns="91440" bIns="45720" rtlCol="0" anchor="t">
            <a:normAutofit/>
          </a:bodyPr>
          <a:lstStyle/>
          <a:p>
            <a:pPr>
              <a:lnSpc>
                <a:spcPct val="110000"/>
              </a:lnSpc>
              <a:spcBef>
                <a:spcPts val="1000"/>
              </a:spcBef>
            </a:pPr>
            <a:r>
              <a:rPr lang="en-US" sz="2800" b="1" dirty="0">
                <a:latin typeface="AngsanaUPC"/>
                <a:cs typeface="Arial"/>
              </a:rPr>
              <a:t>Seamless social sharing</a:t>
            </a:r>
            <a:r>
              <a:rPr lang="en-US" sz="2800" dirty="0">
                <a:latin typeface="AngsanaUPC"/>
                <a:cs typeface="Arial"/>
              </a:rPr>
              <a:t> :Seamless social sharing involves integrating social sharing features to provide users with a convenient experience across various social media platforms.</a:t>
            </a:r>
          </a:p>
          <a:p>
            <a:pPr>
              <a:lnSpc>
                <a:spcPct val="110000"/>
              </a:lnSpc>
              <a:spcBef>
                <a:spcPts val="1000"/>
              </a:spcBef>
            </a:pPr>
            <a:r>
              <a:rPr lang="en-US" sz="2800" b="1" dirty="0">
                <a:latin typeface="AngsanaUPC"/>
                <a:cs typeface="Arial"/>
              </a:rPr>
              <a:t>Real –time </a:t>
            </a:r>
            <a:r>
              <a:rPr lang="en-US" sz="2800" b="1" err="1">
                <a:latin typeface="AngsanaUPC"/>
                <a:cs typeface="Arial"/>
              </a:rPr>
              <a:t>Collabrative</a:t>
            </a:r>
            <a:r>
              <a:rPr lang="en-US" sz="2800" b="1" dirty="0">
                <a:latin typeface="AngsanaUPC"/>
                <a:cs typeface="Arial"/>
              </a:rPr>
              <a:t> Editing </a:t>
            </a:r>
            <a:r>
              <a:rPr lang="en-US" sz="2800" dirty="0">
                <a:latin typeface="AngsanaUPC"/>
                <a:cs typeface="Arial"/>
              </a:rPr>
              <a:t>:Real-time collaborative editing allows multiple users to work on a document or project at the same time, with any changes made being immediately visible to all participants. This functionality is crucial for enhancing productivity and promoting teamwork, and is commonly used in a variety of applications such as document and code editors, project management tools, and more.</a:t>
            </a:r>
          </a:p>
          <a:p>
            <a:endParaRPr lang="en-US" dirty="0"/>
          </a:p>
        </p:txBody>
      </p:sp>
    </p:spTree>
    <p:extLst>
      <p:ext uri="{BB962C8B-B14F-4D97-AF65-F5344CB8AC3E}">
        <p14:creationId xmlns:p14="http://schemas.microsoft.com/office/powerpoint/2010/main" val="185046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AngsanaUPC"/>
                <a:cs typeface="AngsanaUPC"/>
              </a:rPr>
              <a:t>CLIENTS REQUIREMENTS:</a:t>
            </a:r>
          </a:p>
        </p:txBody>
      </p:sp>
      <p:sp>
        <p:nvSpPr>
          <p:cNvPr id="4" name="Content Placeholder 3"/>
          <p:cNvSpPr>
            <a:spLocks noGrp="1"/>
          </p:cNvSpPr>
          <p:nvPr>
            <p:ph sz="half" idx="2"/>
          </p:nvPr>
        </p:nvSpPr>
        <p:spPr>
          <a:xfrm>
            <a:off x="1522413" y="1717032"/>
            <a:ext cx="4416552" cy="4455168"/>
          </a:xfrm>
        </p:spPr>
        <p:txBody>
          <a:bodyPr vert="horz" lIns="91440" tIns="45720" rIns="91440" bIns="45720" rtlCol="0" anchor="t">
            <a:normAutofit/>
          </a:bodyPr>
          <a:lstStyle/>
          <a:p>
            <a:pPr>
              <a:lnSpc>
                <a:spcPct val="110000"/>
              </a:lnSpc>
              <a:spcBef>
                <a:spcPts val="1000"/>
              </a:spcBef>
            </a:pPr>
            <a:r>
              <a:rPr lang="en-US" sz="2800" dirty="0">
                <a:latin typeface="AngsanaUPC"/>
                <a:cs typeface="Arial"/>
              </a:rPr>
              <a:t>User –friendly interface</a:t>
            </a:r>
          </a:p>
          <a:p>
            <a:pPr>
              <a:lnSpc>
                <a:spcPct val="110000"/>
              </a:lnSpc>
              <a:spcBef>
                <a:spcPts val="1000"/>
              </a:spcBef>
            </a:pPr>
            <a:r>
              <a:rPr lang="en-US" sz="2800" dirty="0">
                <a:latin typeface="AngsanaUPC"/>
                <a:cs typeface="Arial"/>
              </a:rPr>
              <a:t>Audio editing tools</a:t>
            </a:r>
          </a:p>
          <a:p>
            <a:pPr>
              <a:lnSpc>
                <a:spcPct val="110000"/>
              </a:lnSpc>
              <a:spcBef>
                <a:spcPts val="1000"/>
              </a:spcBef>
            </a:pPr>
            <a:r>
              <a:rPr lang="en-US" sz="2800" dirty="0">
                <a:latin typeface="AngsanaUPC"/>
                <a:cs typeface="Arial"/>
              </a:rPr>
              <a:t>Multi-track Editing </a:t>
            </a:r>
          </a:p>
          <a:p>
            <a:pPr>
              <a:lnSpc>
                <a:spcPct val="110000"/>
              </a:lnSpc>
              <a:spcBef>
                <a:spcPts val="1000"/>
              </a:spcBef>
            </a:pPr>
            <a:r>
              <a:rPr lang="en-US" sz="2800" dirty="0">
                <a:latin typeface="AngsanaUPC"/>
                <a:cs typeface="Arial"/>
              </a:rPr>
              <a:t>Real –time collaboration</a:t>
            </a:r>
          </a:p>
          <a:p>
            <a:pPr>
              <a:lnSpc>
                <a:spcPct val="110000"/>
              </a:lnSpc>
              <a:spcBef>
                <a:spcPts val="1000"/>
              </a:spcBef>
            </a:pPr>
            <a:r>
              <a:rPr lang="en-US" sz="2800" dirty="0">
                <a:latin typeface="AngsanaUPC"/>
                <a:cs typeface="Arial"/>
              </a:rPr>
              <a:t>Effects and filters </a:t>
            </a:r>
          </a:p>
          <a:p>
            <a:pPr>
              <a:lnSpc>
                <a:spcPct val="110000"/>
              </a:lnSpc>
              <a:spcBef>
                <a:spcPts val="1000"/>
              </a:spcBef>
            </a:pPr>
            <a:r>
              <a:rPr lang="en-US" sz="2800" dirty="0">
                <a:latin typeface="AngsanaUPC"/>
                <a:cs typeface="Arial"/>
              </a:rPr>
              <a:t>Instrumental and virtual instruments </a:t>
            </a:r>
          </a:p>
          <a:p>
            <a:pPr>
              <a:lnSpc>
                <a:spcPct val="110000"/>
              </a:lnSpc>
              <a:spcBef>
                <a:spcPts val="1000"/>
              </a:spcBef>
            </a:pPr>
            <a:r>
              <a:rPr lang="en-US" sz="2800" dirty="0">
                <a:latin typeface="AngsanaUPC"/>
                <a:cs typeface="Arial"/>
              </a:rPr>
              <a:t>File </a:t>
            </a:r>
            <a:r>
              <a:rPr lang="en-US" sz="2800" err="1">
                <a:latin typeface="AngsanaUPC"/>
                <a:cs typeface="Arial"/>
              </a:rPr>
              <a:t>compatiblity</a:t>
            </a:r>
            <a:r>
              <a:rPr lang="en-US" sz="2000" dirty="0">
                <a:latin typeface="Consolas"/>
                <a:cs typeface="Arial"/>
              </a:rPr>
              <a:t> </a:t>
            </a:r>
          </a:p>
          <a:p>
            <a:endParaRPr lang="en-US" sz="2000" dirty="0">
              <a:latin typeface="Consolas"/>
            </a:endParaRPr>
          </a:p>
        </p:txBody>
      </p:sp>
      <p:sp>
        <p:nvSpPr>
          <p:cNvPr id="6" name="Content Placeholder 5"/>
          <p:cNvSpPr>
            <a:spLocks noGrp="1"/>
          </p:cNvSpPr>
          <p:nvPr>
            <p:ph sz="quarter" idx="4"/>
          </p:nvPr>
        </p:nvSpPr>
        <p:spPr>
          <a:xfrm>
            <a:off x="6588828" y="1749460"/>
            <a:ext cx="4416552" cy="3352801"/>
          </a:xfrm>
        </p:spPr>
        <p:txBody>
          <a:bodyPr vert="horz" lIns="91440" tIns="45720" rIns="91440" bIns="45720" rtlCol="0" anchor="t">
            <a:noAutofit/>
          </a:bodyPr>
          <a:lstStyle/>
          <a:p>
            <a:pPr>
              <a:lnSpc>
                <a:spcPct val="110000"/>
              </a:lnSpc>
              <a:spcBef>
                <a:spcPts val="1000"/>
              </a:spcBef>
            </a:pPr>
            <a:r>
              <a:rPr lang="en-US" sz="2800" dirty="0">
                <a:latin typeface="AngsanaUPC"/>
                <a:cs typeface="Arial"/>
              </a:rPr>
              <a:t>Version control </a:t>
            </a:r>
          </a:p>
          <a:p>
            <a:pPr>
              <a:lnSpc>
                <a:spcPct val="110000"/>
              </a:lnSpc>
              <a:spcBef>
                <a:spcPts val="1000"/>
              </a:spcBef>
            </a:pPr>
            <a:r>
              <a:rPr lang="en-US" sz="2800" dirty="0">
                <a:latin typeface="AngsanaUPC"/>
                <a:cs typeface="Arial"/>
              </a:rPr>
              <a:t>Cloud integration </a:t>
            </a:r>
          </a:p>
          <a:p>
            <a:pPr>
              <a:lnSpc>
                <a:spcPct val="110000"/>
              </a:lnSpc>
              <a:spcBef>
                <a:spcPts val="1000"/>
              </a:spcBef>
            </a:pPr>
            <a:r>
              <a:rPr lang="en-US" sz="2800" dirty="0">
                <a:latin typeface="AngsanaUPC"/>
                <a:cs typeface="Arial"/>
              </a:rPr>
              <a:t>Security measures </a:t>
            </a:r>
          </a:p>
          <a:p>
            <a:pPr>
              <a:lnSpc>
                <a:spcPct val="110000"/>
              </a:lnSpc>
              <a:spcBef>
                <a:spcPts val="1000"/>
              </a:spcBef>
            </a:pPr>
            <a:r>
              <a:rPr lang="en-US" sz="2800" dirty="0">
                <a:latin typeface="AngsanaUPC"/>
                <a:cs typeface="Arial"/>
              </a:rPr>
              <a:t>Platform </a:t>
            </a:r>
            <a:r>
              <a:rPr lang="en-US" sz="2800" err="1">
                <a:latin typeface="AngsanaUPC"/>
                <a:cs typeface="Arial"/>
              </a:rPr>
              <a:t>compatiblity</a:t>
            </a:r>
            <a:r>
              <a:rPr lang="en-US" sz="2800" dirty="0">
                <a:latin typeface="AngsanaUPC"/>
                <a:cs typeface="Arial"/>
              </a:rPr>
              <a:t> </a:t>
            </a:r>
          </a:p>
          <a:p>
            <a:pPr>
              <a:lnSpc>
                <a:spcPct val="110000"/>
              </a:lnSpc>
              <a:spcBef>
                <a:spcPts val="1000"/>
              </a:spcBef>
            </a:pPr>
            <a:r>
              <a:rPr lang="en-US" sz="2800" dirty="0">
                <a:latin typeface="AngsanaUPC"/>
                <a:cs typeface="Arial"/>
              </a:rPr>
              <a:t>User permissions </a:t>
            </a:r>
          </a:p>
          <a:p>
            <a:pPr>
              <a:lnSpc>
                <a:spcPct val="110000"/>
              </a:lnSpc>
              <a:spcBef>
                <a:spcPts val="1000"/>
              </a:spcBef>
            </a:pPr>
            <a:r>
              <a:rPr lang="en-US" sz="2800" dirty="0">
                <a:latin typeface="AngsanaUPC"/>
                <a:cs typeface="Arial"/>
              </a:rPr>
              <a:t>Export and sharing options </a:t>
            </a:r>
          </a:p>
          <a:p>
            <a:pPr>
              <a:lnSpc>
                <a:spcPct val="110000"/>
              </a:lnSpc>
              <a:spcBef>
                <a:spcPts val="1000"/>
              </a:spcBef>
            </a:pPr>
            <a:r>
              <a:rPr lang="en-US" sz="2800" dirty="0">
                <a:latin typeface="AngsanaUPC"/>
                <a:cs typeface="Arial"/>
              </a:rPr>
              <a:t>Feedback and support </a:t>
            </a:r>
          </a:p>
          <a:p>
            <a:endParaRPr lang="en-US" sz="2000" dirty="0">
              <a:latin typeface="Consolas"/>
            </a:endParaRP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7E31-E431-2EFD-8107-BDA9B917284D}"/>
              </a:ext>
            </a:extLst>
          </p:cNvPr>
          <p:cNvSpPr>
            <a:spLocks noGrp="1"/>
          </p:cNvSpPr>
          <p:nvPr>
            <p:ph type="title"/>
          </p:nvPr>
        </p:nvSpPr>
        <p:spPr/>
        <p:txBody>
          <a:bodyPr>
            <a:noAutofit/>
          </a:bodyPr>
          <a:lstStyle/>
          <a:p>
            <a:r>
              <a:rPr lang="en-US" sz="4400" dirty="0">
                <a:latin typeface="AngsanaUPC"/>
                <a:ea typeface="+mj-lt"/>
                <a:cs typeface="Arial"/>
              </a:rPr>
              <a:t>LIST OF USER’S STORIES THAT CAPTURE UNIQUE PLAYLIST FEATURES: </a:t>
            </a:r>
            <a:endParaRPr lang="en-US" sz="4400">
              <a:latin typeface="AngsanaUPC"/>
              <a:cs typeface="AngsanaUPC"/>
            </a:endParaRPr>
          </a:p>
        </p:txBody>
      </p:sp>
      <p:sp>
        <p:nvSpPr>
          <p:cNvPr id="3" name="Content Placeholder 2">
            <a:extLst>
              <a:ext uri="{FF2B5EF4-FFF2-40B4-BE49-F238E27FC236}">
                <a16:creationId xmlns:a16="http://schemas.microsoft.com/office/drawing/2014/main" id="{EACA44F9-8654-882F-E1E5-11A8529FF5F9}"/>
              </a:ext>
            </a:extLst>
          </p:cNvPr>
          <p:cNvSpPr>
            <a:spLocks noGrp="1"/>
          </p:cNvSpPr>
          <p:nvPr>
            <p:ph idx="1"/>
          </p:nvPr>
        </p:nvSpPr>
        <p:spPr/>
        <p:txBody>
          <a:bodyPr vert="horz" lIns="91440" tIns="45720" rIns="91440" bIns="45720" rtlCol="0" anchor="t">
            <a:noAutofit/>
          </a:bodyPr>
          <a:lstStyle/>
          <a:p>
            <a:pPr marL="285750" indent="-285750">
              <a:lnSpc>
                <a:spcPct val="110000"/>
              </a:lnSpc>
              <a:spcBef>
                <a:spcPts val="1000"/>
              </a:spcBef>
            </a:pPr>
            <a:r>
              <a:rPr lang="en-US" sz="1800" b="1" dirty="0">
                <a:latin typeface="AngsanaUPC"/>
                <a:cs typeface="Arial"/>
              </a:rPr>
              <a:t>STORY 01:</a:t>
            </a:r>
            <a:r>
              <a:rPr lang="en-US" sz="1800" dirty="0">
                <a:latin typeface="AngsanaUPC"/>
                <a:cs typeface="Arial"/>
              </a:rPr>
              <a:t> Users want to collaborate with friends on playlists, enabling multiple participants to add, delete, and modify music in real-time.</a:t>
            </a:r>
          </a:p>
          <a:p>
            <a:pPr>
              <a:lnSpc>
                <a:spcPct val="110000"/>
              </a:lnSpc>
              <a:spcBef>
                <a:spcPts val="1000"/>
              </a:spcBef>
            </a:pPr>
            <a:endParaRPr lang="en-US" sz="1800" dirty="0">
              <a:latin typeface="AngsanaUPC"/>
              <a:cs typeface="Arial"/>
            </a:endParaRPr>
          </a:p>
          <a:p>
            <a:pPr>
              <a:lnSpc>
                <a:spcPct val="110000"/>
              </a:lnSpc>
              <a:spcBef>
                <a:spcPts val="1000"/>
              </a:spcBef>
            </a:pPr>
            <a:r>
              <a:rPr lang="en-US" sz="1800" b="1" dirty="0">
                <a:latin typeface="AngsanaUPC"/>
                <a:cs typeface="Arial"/>
              </a:rPr>
              <a:t>STORY 02</a:t>
            </a:r>
            <a:r>
              <a:rPr lang="en-US" sz="1800" dirty="0">
                <a:latin typeface="AngsanaUPC"/>
                <a:cs typeface="Arial"/>
              </a:rPr>
              <a:t>: Music fans desire an AI-powered recommendation system that can create dynamic playlists based on their listening history, mood, and time of day.</a:t>
            </a:r>
          </a:p>
          <a:p>
            <a:pPr>
              <a:lnSpc>
                <a:spcPct val="110000"/>
              </a:lnSpc>
              <a:spcBef>
                <a:spcPts val="1000"/>
              </a:spcBef>
            </a:pPr>
            <a:endParaRPr lang="en-US" sz="1800" dirty="0">
              <a:latin typeface="AngsanaUPC"/>
              <a:cs typeface="Arial"/>
            </a:endParaRPr>
          </a:p>
          <a:p>
            <a:pPr>
              <a:lnSpc>
                <a:spcPct val="110000"/>
              </a:lnSpc>
              <a:spcBef>
                <a:spcPts val="1000"/>
              </a:spcBef>
            </a:pPr>
            <a:r>
              <a:rPr lang="en-US" sz="1800" b="1" dirty="0">
                <a:latin typeface="AngsanaUPC"/>
                <a:cs typeface="Arial"/>
              </a:rPr>
              <a:t>STORY 03</a:t>
            </a:r>
            <a:r>
              <a:rPr lang="en-US" sz="1800" dirty="0">
                <a:latin typeface="AngsanaUPC"/>
                <a:cs typeface="Arial"/>
              </a:rPr>
              <a:t>: Fitness enthusiasts require a tool that can automatically produce playlists tailored to their training regimens, adjusting pace and genre based on activity intensity.</a:t>
            </a:r>
          </a:p>
          <a:p>
            <a:pPr>
              <a:lnSpc>
                <a:spcPct val="110000"/>
              </a:lnSpc>
              <a:spcBef>
                <a:spcPts val="1000"/>
              </a:spcBef>
            </a:pPr>
            <a:endParaRPr lang="en-US" sz="1800" dirty="0">
              <a:latin typeface="AngsanaUPC"/>
              <a:cs typeface="Arial"/>
            </a:endParaRPr>
          </a:p>
          <a:p>
            <a:pPr>
              <a:lnSpc>
                <a:spcPct val="110000"/>
              </a:lnSpc>
              <a:spcBef>
                <a:spcPts val="1000"/>
              </a:spcBef>
            </a:pPr>
            <a:r>
              <a:rPr lang="en-US" sz="1800" b="1" dirty="0">
                <a:latin typeface="AngsanaUPC"/>
                <a:cs typeface="Arial"/>
              </a:rPr>
              <a:t>STORY 04</a:t>
            </a:r>
            <a:r>
              <a:rPr lang="en-US" sz="1800" dirty="0">
                <a:latin typeface="AngsanaUPC"/>
                <a:cs typeface="Arial"/>
              </a:rPr>
              <a:t>: Commuters want to create playlists that change based on their GPS locations so that the music matches their environment or travel path.</a:t>
            </a:r>
          </a:p>
          <a:p>
            <a:pPr>
              <a:lnSpc>
                <a:spcPct val="110000"/>
              </a:lnSpc>
              <a:spcBef>
                <a:spcPts val="1000"/>
              </a:spcBef>
            </a:pPr>
            <a:endParaRPr lang="en-US" sz="1800" dirty="0">
              <a:latin typeface="AngsanaUPC"/>
              <a:cs typeface="Arial"/>
            </a:endParaRPr>
          </a:p>
          <a:p>
            <a:pPr>
              <a:lnSpc>
                <a:spcPct val="110000"/>
              </a:lnSpc>
              <a:spcBef>
                <a:spcPts val="1000"/>
              </a:spcBef>
            </a:pPr>
            <a:r>
              <a:rPr lang="en-US" sz="1800" b="1" dirty="0">
                <a:latin typeface="AngsanaUPC"/>
                <a:cs typeface="Arial"/>
              </a:rPr>
              <a:t>STORY 05:</a:t>
            </a:r>
            <a:r>
              <a:rPr lang="en-US" sz="1800" dirty="0">
                <a:latin typeface="AngsanaUPC"/>
                <a:cs typeface="Arial"/>
              </a:rPr>
              <a:t> Users with varying musical tastes wish to blend multiple playlists into one cohesive list without duplicate tracks.</a:t>
            </a:r>
          </a:p>
          <a:p>
            <a:pPr>
              <a:lnSpc>
                <a:spcPct val="110000"/>
              </a:lnSpc>
              <a:spcBef>
                <a:spcPts val="1000"/>
              </a:spcBef>
            </a:pPr>
            <a:endParaRPr lang="en-US" sz="1300" dirty="0">
              <a:latin typeface="Consolas"/>
              <a:cs typeface="Arial"/>
            </a:endParaRPr>
          </a:p>
          <a:p>
            <a:endParaRPr lang="en-US" dirty="0">
              <a:latin typeface="Consolas"/>
            </a:endParaRPr>
          </a:p>
        </p:txBody>
      </p:sp>
    </p:spTree>
    <p:extLst>
      <p:ext uri="{BB962C8B-B14F-4D97-AF65-F5344CB8AC3E}">
        <p14:creationId xmlns:p14="http://schemas.microsoft.com/office/powerpoint/2010/main" val="189637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EE6D-EA7E-BD77-9B03-931767ABB778}"/>
              </a:ext>
            </a:extLst>
          </p:cNvPr>
          <p:cNvSpPr>
            <a:spLocks noGrp="1"/>
          </p:cNvSpPr>
          <p:nvPr>
            <p:ph type="title"/>
          </p:nvPr>
        </p:nvSpPr>
        <p:spPr/>
        <p:txBody>
          <a:bodyPr>
            <a:noAutofit/>
          </a:bodyPr>
          <a:lstStyle/>
          <a:p>
            <a:r>
              <a:rPr lang="en-US" sz="4400" dirty="0">
                <a:latin typeface="AngsanaUPC"/>
                <a:cs typeface="AngsanaUPC"/>
              </a:rPr>
              <a:t>LIST OF USER’S STORIES THAT CAPTURE UNIQUE PLAYLIST FEATURES:</a:t>
            </a:r>
          </a:p>
        </p:txBody>
      </p:sp>
      <p:sp>
        <p:nvSpPr>
          <p:cNvPr id="3" name="Content Placeholder 2">
            <a:extLst>
              <a:ext uri="{FF2B5EF4-FFF2-40B4-BE49-F238E27FC236}">
                <a16:creationId xmlns:a16="http://schemas.microsoft.com/office/drawing/2014/main" id="{D9E009BD-6850-CF0A-268E-FF98A37E4456}"/>
              </a:ext>
            </a:extLst>
          </p:cNvPr>
          <p:cNvSpPr>
            <a:spLocks noGrp="1"/>
          </p:cNvSpPr>
          <p:nvPr>
            <p:ph idx="1"/>
          </p:nvPr>
        </p:nvSpPr>
        <p:spPr/>
        <p:txBody>
          <a:bodyPr vert="horz" lIns="91440" tIns="45720" rIns="91440" bIns="45720" rtlCol="0" anchor="t">
            <a:normAutofit/>
          </a:bodyPr>
          <a:lstStyle/>
          <a:p>
            <a:pPr>
              <a:lnSpc>
                <a:spcPct val="110000"/>
              </a:lnSpc>
              <a:spcBef>
                <a:spcPts val="1000"/>
              </a:spcBef>
            </a:pPr>
            <a:r>
              <a:rPr lang="en-US" sz="1600" b="1" dirty="0">
                <a:latin typeface="AngsanaUPC"/>
                <a:cs typeface="Arial"/>
              </a:rPr>
              <a:t>STORY 06</a:t>
            </a:r>
            <a:r>
              <a:rPr lang="en-US" sz="1600" dirty="0">
                <a:latin typeface="AngsanaUPC"/>
                <a:cs typeface="Arial"/>
              </a:rPr>
              <a:t>: Party hosts want a feature that allows guests to make live song requests, which are seamlessly integrated into the playlist queue.</a:t>
            </a:r>
          </a:p>
          <a:p>
            <a:pPr>
              <a:lnSpc>
                <a:spcPct val="110000"/>
              </a:lnSpc>
              <a:spcBef>
                <a:spcPts val="1000"/>
              </a:spcBef>
            </a:pPr>
            <a:endParaRPr lang="en-US" sz="1600" dirty="0">
              <a:latin typeface="AngsanaUPC"/>
              <a:cs typeface="Arial"/>
            </a:endParaRPr>
          </a:p>
          <a:p>
            <a:pPr>
              <a:lnSpc>
                <a:spcPct val="110000"/>
              </a:lnSpc>
              <a:spcBef>
                <a:spcPts val="1000"/>
              </a:spcBef>
            </a:pPr>
            <a:r>
              <a:rPr lang="en-US" sz="1600" b="1" dirty="0">
                <a:latin typeface="AngsanaUPC"/>
                <a:cs typeface="Arial"/>
              </a:rPr>
              <a:t>STORY 07</a:t>
            </a:r>
            <a:r>
              <a:rPr lang="en-US" sz="1600" dirty="0">
                <a:latin typeface="AngsanaUPC"/>
                <a:cs typeface="Arial"/>
              </a:rPr>
              <a:t>: Language learners need access to curated playlists with songs in the language they're learning, which gradually increase in complexity as they progress.</a:t>
            </a:r>
          </a:p>
          <a:p>
            <a:pPr>
              <a:lnSpc>
                <a:spcPct val="110000"/>
              </a:lnSpc>
              <a:spcBef>
                <a:spcPts val="1000"/>
              </a:spcBef>
            </a:pPr>
            <a:endParaRPr lang="en-US" sz="1600" dirty="0">
              <a:latin typeface="AngsanaUPC"/>
              <a:cs typeface="Arial"/>
            </a:endParaRPr>
          </a:p>
          <a:p>
            <a:pPr>
              <a:lnSpc>
                <a:spcPct val="110000"/>
              </a:lnSpc>
              <a:spcBef>
                <a:spcPts val="1000"/>
              </a:spcBef>
            </a:pPr>
            <a:r>
              <a:rPr lang="en-US" sz="1600" b="1" dirty="0">
                <a:latin typeface="AngsanaUPC"/>
                <a:cs typeface="Arial"/>
              </a:rPr>
              <a:t>STORY 08:</a:t>
            </a:r>
            <a:r>
              <a:rPr lang="en-US" sz="1600" dirty="0">
                <a:latin typeface="AngsanaUPC"/>
                <a:cs typeface="Arial"/>
              </a:rPr>
              <a:t> Individuals seeking nostalgia may choose to create playlists based on specific life eras or milestones, gathering songs from particular years or key life events.</a:t>
            </a:r>
          </a:p>
          <a:p>
            <a:pPr>
              <a:lnSpc>
                <a:spcPct val="110000"/>
              </a:lnSpc>
              <a:spcBef>
                <a:spcPts val="1000"/>
              </a:spcBef>
            </a:pPr>
            <a:endParaRPr lang="en-US" sz="1600" dirty="0">
              <a:latin typeface="AngsanaUPC"/>
              <a:cs typeface="Arial"/>
            </a:endParaRPr>
          </a:p>
          <a:p>
            <a:pPr>
              <a:lnSpc>
                <a:spcPct val="110000"/>
              </a:lnSpc>
              <a:spcBef>
                <a:spcPts val="1000"/>
              </a:spcBef>
            </a:pPr>
            <a:r>
              <a:rPr lang="en-US" sz="1600" b="1" dirty="0">
                <a:latin typeface="AngsanaUPC"/>
                <a:cs typeface="Arial"/>
              </a:rPr>
              <a:t>STORY 09</a:t>
            </a:r>
            <a:r>
              <a:rPr lang="en-US" sz="1600" dirty="0">
                <a:latin typeface="AngsanaUPC"/>
                <a:cs typeface="Arial"/>
              </a:rPr>
              <a:t>: Curators require a tool that can assess the mood or energy of existing playlists and suggest complementary music to enhance the overall vibe.</a:t>
            </a:r>
          </a:p>
          <a:p>
            <a:pPr>
              <a:lnSpc>
                <a:spcPct val="110000"/>
              </a:lnSpc>
              <a:spcBef>
                <a:spcPts val="1000"/>
              </a:spcBef>
            </a:pPr>
            <a:endParaRPr lang="en-US" sz="1600" dirty="0">
              <a:latin typeface="AngsanaUPC"/>
              <a:cs typeface="Arial"/>
            </a:endParaRPr>
          </a:p>
          <a:p>
            <a:pPr>
              <a:lnSpc>
                <a:spcPct val="110000"/>
              </a:lnSpc>
              <a:spcBef>
                <a:spcPts val="1000"/>
              </a:spcBef>
            </a:pPr>
            <a:r>
              <a:rPr lang="en-US" sz="1600" b="1" dirty="0">
                <a:latin typeface="AngsanaUPC"/>
                <a:cs typeface="Arial"/>
              </a:rPr>
              <a:t>STORY 10:</a:t>
            </a:r>
            <a:r>
              <a:rPr lang="en-US" sz="1600" dirty="0">
                <a:latin typeface="AngsanaUPC"/>
                <a:cs typeface="Arial"/>
              </a:rPr>
              <a:t> Users who want to conserve data choose an offline option that allows them to pre-download or cache playlists for offline listening.</a:t>
            </a:r>
          </a:p>
          <a:p>
            <a:endParaRPr lang="en-US" dirty="0"/>
          </a:p>
        </p:txBody>
      </p:sp>
    </p:spTree>
    <p:extLst>
      <p:ext uri="{BB962C8B-B14F-4D97-AF65-F5344CB8AC3E}">
        <p14:creationId xmlns:p14="http://schemas.microsoft.com/office/powerpoint/2010/main" val="321674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C9B1-5591-E9E8-F190-F15BF8294DFD}"/>
              </a:ext>
            </a:extLst>
          </p:cNvPr>
          <p:cNvSpPr>
            <a:spLocks noGrp="1"/>
          </p:cNvSpPr>
          <p:nvPr>
            <p:ph type="title"/>
          </p:nvPr>
        </p:nvSpPr>
        <p:spPr/>
        <p:txBody>
          <a:bodyPr>
            <a:noAutofit/>
          </a:bodyPr>
          <a:lstStyle/>
          <a:p>
            <a:r>
              <a:rPr lang="en-US" sz="3600" dirty="0">
                <a:latin typeface="AngsanaUPC"/>
                <a:ea typeface="+mj-lt"/>
                <a:cs typeface="+mj-lt"/>
              </a:rPr>
              <a:t>DATABASE SCHEMA AND TABLES FOR PLAYLISTS, SONGS, ARTISTS, GENRES, AND OTHER RELEVANT ENTITIES:</a:t>
            </a:r>
            <a:endParaRPr lang="en-US" sz="3600">
              <a:latin typeface="AngsanaUPC"/>
              <a:cs typeface="AngsanaUPC"/>
            </a:endParaRPr>
          </a:p>
        </p:txBody>
      </p:sp>
      <p:pic>
        <p:nvPicPr>
          <p:cNvPr id="4" name="Content Placeholder 3" descr="A diagram of a music player&#10;&#10;Description automatically generated">
            <a:extLst>
              <a:ext uri="{FF2B5EF4-FFF2-40B4-BE49-F238E27FC236}">
                <a16:creationId xmlns:a16="http://schemas.microsoft.com/office/drawing/2014/main" id="{FD7572AA-6653-C04B-3E2E-0C1B636EBD36}"/>
              </a:ext>
            </a:extLst>
          </p:cNvPr>
          <p:cNvPicPr>
            <a:picLocks noGrp="1" noChangeAspect="1"/>
          </p:cNvPicPr>
          <p:nvPr>
            <p:ph idx="1"/>
          </p:nvPr>
        </p:nvPicPr>
        <p:blipFill>
          <a:blip r:embed="rId2"/>
          <a:stretch>
            <a:fillRect/>
          </a:stretch>
        </p:blipFill>
        <p:spPr>
          <a:xfrm>
            <a:off x="2307826" y="1836316"/>
            <a:ext cx="5814747" cy="4468741"/>
          </a:xfrm>
        </p:spPr>
      </p:pic>
    </p:spTree>
    <p:extLst>
      <p:ext uri="{BB962C8B-B14F-4D97-AF65-F5344CB8AC3E}">
        <p14:creationId xmlns:p14="http://schemas.microsoft.com/office/powerpoint/2010/main" val="183011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A024A0-3570-E0FC-F745-C28C3820DF0A}"/>
              </a:ext>
            </a:extLst>
          </p:cNvPr>
          <p:cNvSpPr>
            <a:spLocks noGrp="1"/>
          </p:cNvSpPr>
          <p:nvPr>
            <p:ph type="title"/>
          </p:nvPr>
        </p:nvSpPr>
        <p:spPr>
          <a:xfrm>
            <a:off x="1522414" y="274638"/>
            <a:ext cx="9143998" cy="1020762"/>
          </a:xfrm>
        </p:spPr>
        <p:txBody>
          <a:bodyPr>
            <a:normAutofit/>
          </a:bodyPr>
          <a:lstStyle/>
          <a:p>
            <a:r>
              <a:rPr lang="en-US" sz="4400" dirty="0">
                <a:latin typeface="AngsanaUPC"/>
                <a:cs typeface="AngsanaUPC"/>
              </a:rPr>
              <a:t>CONCLUSION:</a:t>
            </a:r>
          </a:p>
        </p:txBody>
      </p:sp>
      <p:sp>
        <p:nvSpPr>
          <p:cNvPr id="8" name="Content Placeholder 2">
            <a:extLst>
              <a:ext uri="{FF2B5EF4-FFF2-40B4-BE49-F238E27FC236}">
                <a16:creationId xmlns:a16="http://schemas.microsoft.com/office/drawing/2014/main" id="{F7AF361B-333C-7C32-7903-3E1BA8FB1BBE}"/>
              </a:ext>
            </a:extLst>
          </p:cNvPr>
          <p:cNvSpPr>
            <a:spLocks noGrp="1"/>
          </p:cNvSpPr>
          <p:nvPr>
            <p:ph idx="1"/>
          </p:nvPr>
        </p:nvSpPr>
        <p:spPr>
          <a:xfrm>
            <a:off x="1522414" y="1905000"/>
            <a:ext cx="9144000" cy="4267200"/>
          </a:xfrm>
        </p:spPr>
        <p:txBody>
          <a:bodyPr vert="horz" lIns="91440" tIns="45720" rIns="91440" bIns="45720" rtlCol="0" anchor="t">
            <a:normAutofit/>
          </a:bodyPr>
          <a:lstStyle/>
          <a:p>
            <a:pPr marL="0" indent="0">
              <a:buNone/>
            </a:pPr>
            <a:r>
              <a:rPr lang="en-US" sz="2800" dirty="0">
                <a:latin typeface="AngsanaUPC"/>
                <a:ea typeface="+mn-lt"/>
                <a:cs typeface="+mn-lt"/>
              </a:rPr>
              <a:t>After reviewing our efforts to enhance playlist-building tools, we realized that understanding user stories is crucial to creating an engaging musical experience. Our thorough examination of each user narrative uncovered specific attributes, such as genres, moods, and artist preferences, that are vital for an immersive musical journey. It was imperative to choose appropriate data types to facilitate the efficient storage and management of various playlist elements. Through our research, we identified suitable data types that corresponded to the different characteristics of playlist attributes. Our commitment to building an exceptional music platform remains unshaken, driven by our desire to innovate and evolve in response to user needs, enabling seamless integration between music enthusiasts and technology.</a:t>
            </a:r>
            <a:endParaRPr lang="en-US"/>
          </a:p>
          <a:p>
            <a:endParaRPr lang="en-US" sz="2800" dirty="0">
              <a:latin typeface="AngsanaUPC"/>
              <a:cs typeface="AngsanaUPC"/>
            </a:endParaRP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4400" dirty="0">
                <a:latin typeface="AngsanaUPC"/>
                <a:cs typeface="AngsanaUPC"/>
              </a:rPr>
              <a:t>INTRODUCTION OF OUR PROJECT</a:t>
            </a:r>
            <a:r>
              <a:rPr lang="en-US" dirty="0"/>
              <a:t> </a:t>
            </a:r>
          </a:p>
        </p:txBody>
      </p:sp>
      <p:sp>
        <p:nvSpPr>
          <p:cNvPr id="14" name="Content Placeholder 13"/>
          <p:cNvSpPr>
            <a:spLocks noGrp="1"/>
          </p:cNvSpPr>
          <p:nvPr>
            <p:ph idx="1"/>
          </p:nvPr>
        </p:nvSpPr>
        <p:spPr/>
        <p:txBody>
          <a:bodyPr vert="horz" lIns="91440" tIns="45720" rIns="91440" bIns="45720" rtlCol="0" anchor="t">
            <a:noAutofit/>
          </a:bodyPr>
          <a:lstStyle/>
          <a:p>
            <a:r>
              <a:rPr lang="en-US" sz="3200" dirty="0">
                <a:latin typeface="AngsanaUPC"/>
                <a:ea typeface="+mn-lt"/>
                <a:cs typeface="+mn-lt"/>
              </a:rPr>
              <a:t>Pockets of Playlists is a company that specializes in computer software and database development.</a:t>
            </a:r>
          </a:p>
          <a:p>
            <a:r>
              <a:rPr lang="en-US" sz="3200" dirty="0">
                <a:latin typeface="AngsanaUPC"/>
                <a:ea typeface="+mn-lt"/>
                <a:cs typeface="+mn-lt"/>
              </a:rPr>
              <a:t> Recently, Nayak joined the team and is excited to work with Pitch Garland, a veteran of the music industry and a driving force behind the company's success. </a:t>
            </a:r>
          </a:p>
          <a:p>
            <a:r>
              <a:rPr lang="en-US" sz="3200" dirty="0">
                <a:latin typeface="AngsanaUPC"/>
                <a:ea typeface="+mn-lt"/>
                <a:cs typeface="+mn-lt"/>
              </a:rPr>
              <a:t>As an intern, Nayak will help develop software that connects songs and compositions with peers.</a:t>
            </a:r>
          </a:p>
          <a:p>
            <a:r>
              <a:rPr lang="en-US" sz="3200" dirty="0">
                <a:latin typeface="AngsanaUPC"/>
                <a:ea typeface="+mn-lt"/>
                <a:cs typeface="+mn-lt"/>
              </a:rPr>
              <a:t> Pitch's fun and quirky personality fuels the team's passion, further inspiring them to develop innovative solutions for music-related.</a:t>
            </a:r>
            <a:endParaRPr lang="en-US" sz="3200">
              <a:latin typeface="AngsanaUPC"/>
              <a:cs typeface="AngsanaUPC"/>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8DFEEB-234C-8E64-9A7B-B2F12422D242}"/>
              </a:ext>
            </a:extLst>
          </p:cNvPr>
          <p:cNvSpPr>
            <a:spLocks noGrp="1"/>
          </p:cNvSpPr>
          <p:nvPr>
            <p:ph type="title"/>
          </p:nvPr>
        </p:nvSpPr>
        <p:spPr>
          <a:xfrm>
            <a:off x="1522413" y="1905000"/>
            <a:ext cx="9144000" cy="2667000"/>
          </a:xfrm>
        </p:spPr>
        <p:txBody>
          <a:bodyPr/>
          <a:lstStyle/>
          <a:p>
            <a:r>
              <a:rPr lang="en-US" dirty="0">
                <a:latin typeface="AngsanaUPC"/>
                <a:cs typeface="AngsanaUPC"/>
              </a:rPr>
              <a:t>THANKYOU </a:t>
            </a:r>
          </a:p>
        </p:txBody>
      </p:sp>
    </p:spTree>
    <p:extLst>
      <p:ext uri="{BB962C8B-B14F-4D97-AF65-F5344CB8AC3E}">
        <p14:creationId xmlns:p14="http://schemas.microsoft.com/office/powerpoint/2010/main" val="16298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4F6D-8461-9246-A3C8-534B8CCB5B52}"/>
              </a:ext>
            </a:extLst>
          </p:cNvPr>
          <p:cNvSpPr>
            <a:spLocks noGrp="1"/>
          </p:cNvSpPr>
          <p:nvPr>
            <p:ph type="title"/>
          </p:nvPr>
        </p:nvSpPr>
        <p:spPr>
          <a:xfrm>
            <a:off x="1522414" y="274638"/>
            <a:ext cx="9143998" cy="1020762"/>
          </a:xfrm>
        </p:spPr>
        <p:txBody>
          <a:bodyPr anchor="b">
            <a:normAutofit/>
          </a:bodyPr>
          <a:lstStyle/>
          <a:p>
            <a:r>
              <a:rPr lang="en-US" sz="4400" dirty="0">
                <a:latin typeface="AngsanaUPC"/>
                <a:cs typeface="AngsanaUPC"/>
              </a:rPr>
              <a:t>DEVELOPERS TOOLS FOR ANDROID :</a:t>
            </a:r>
          </a:p>
        </p:txBody>
      </p:sp>
      <p:sp>
        <p:nvSpPr>
          <p:cNvPr id="3" name="Content Placeholder 2">
            <a:extLst>
              <a:ext uri="{FF2B5EF4-FFF2-40B4-BE49-F238E27FC236}">
                <a16:creationId xmlns:a16="http://schemas.microsoft.com/office/drawing/2014/main" id="{BE9D6822-A7AA-D1CF-53DC-9223C5B61F2C}"/>
              </a:ext>
            </a:extLst>
          </p:cNvPr>
          <p:cNvSpPr>
            <a:spLocks noGrp="1"/>
          </p:cNvSpPr>
          <p:nvPr>
            <p:ph idx="1"/>
          </p:nvPr>
        </p:nvSpPr>
        <p:spPr>
          <a:xfrm>
            <a:off x="4710022" y="1905000"/>
            <a:ext cx="5669280" cy="4038600"/>
          </a:xfrm>
        </p:spPr>
        <p:txBody>
          <a:bodyPr vert="horz" lIns="91440" tIns="45720" rIns="91440" bIns="45720" rtlCol="0" anchor="t">
            <a:normAutofit/>
          </a:bodyPr>
          <a:lstStyle/>
          <a:p>
            <a:r>
              <a:rPr lang="en-US" sz="3200" b="1" dirty="0">
                <a:latin typeface="AngsanaUPC"/>
                <a:cs typeface="AngsanaUPC"/>
              </a:rPr>
              <a:t>TOOLS</a:t>
            </a:r>
            <a:r>
              <a:rPr lang="en-US" sz="3200" dirty="0">
                <a:latin typeface="AngsanaUPC"/>
                <a:cs typeface="AngsanaUPC"/>
              </a:rPr>
              <a:t>: Android studio and android debug bridge , Eclipse, VYSOR, </a:t>
            </a:r>
            <a:r>
              <a:rPr lang="en-US" sz="3200" err="1">
                <a:latin typeface="AngsanaUPC"/>
                <a:cs typeface="AngsanaUPC"/>
              </a:rPr>
              <a:t>Stetho</a:t>
            </a:r>
            <a:r>
              <a:rPr lang="en-US" sz="3200" dirty="0">
                <a:latin typeface="AngsanaUPC"/>
                <a:cs typeface="AngsanaUPC"/>
              </a:rPr>
              <a:t>.</a:t>
            </a:r>
          </a:p>
          <a:p>
            <a:r>
              <a:rPr lang="en-US" sz="3200" b="1" dirty="0">
                <a:latin typeface="AngsanaUPC"/>
                <a:cs typeface="AngsanaUPC"/>
              </a:rPr>
              <a:t>LANGUAGES</a:t>
            </a:r>
            <a:r>
              <a:rPr lang="en-US" sz="3200" dirty="0">
                <a:latin typeface="AngsanaUPC"/>
                <a:cs typeface="AngsanaUPC"/>
              </a:rPr>
              <a:t> : python, c#, </a:t>
            </a:r>
            <a:r>
              <a:rPr lang="en-US" sz="3200" dirty="0" err="1">
                <a:latin typeface="AngsanaUPC"/>
                <a:cs typeface="AngsanaUPC"/>
              </a:rPr>
              <a:t>c++</a:t>
            </a:r>
            <a:r>
              <a:rPr lang="en-US" sz="3200" dirty="0">
                <a:latin typeface="AngsanaUPC"/>
                <a:cs typeface="AngsanaUPC"/>
              </a:rPr>
              <a:t>, html and </a:t>
            </a:r>
            <a:r>
              <a:rPr lang="en-US" sz="3200" dirty="0" err="1">
                <a:latin typeface="AngsanaUPC"/>
                <a:cs typeface="AngsanaUPC"/>
              </a:rPr>
              <a:t>css</a:t>
            </a:r>
            <a:r>
              <a:rPr lang="en-US" sz="3200" dirty="0">
                <a:latin typeface="AngsanaUPC"/>
                <a:cs typeface="AngsanaUPC"/>
              </a:rPr>
              <a:t> , java.</a:t>
            </a:r>
          </a:p>
          <a:p>
            <a:r>
              <a:rPr lang="en-US" sz="3200" b="1" dirty="0">
                <a:latin typeface="AngsanaUPC"/>
                <a:cs typeface="AngsanaUPC"/>
              </a:rPr>
              <a:t>FRAMEWORKS:</a:t>
            </a:r>
            <a:r>
              <a:rPr lang="en-US" sz="3200" dirty="0">
                <a:latin typeface="AngsanaUPC"/>
                <a:cs typeface="AngsanaUPC"/>
              </a:rPr>
              <a:t> Flutter framework , react native, iconic framework, </a:t>
            </a:r>
            <a:r>
              <a:rPr lang="en-US" sz="3200" dirty="0" err="1">
                <a:latin typeface="AngsanaUPC"/>
                <a:cs typeface="AngsanaUPC"/>
              </a:rPr>
              <a:t>xamarin</a:t>
            </a:r>
            <a:r>
              <a:rPr lang="en-US" sz="3200" dirty="0">
                <a:latin typeface="AngsanaUPC"/>
                <a:cs typeface="AngsanaUPC"/>
              </a:rPr>
              <a:t> framework, </a:t>
            </a:r>
            <a:r>
              <a:rPr lang="en-US" sz="3200" dirty="0" err="1">
                <a:latin typeface="AngsanaUPC"/>
                <a:cs typeface="AngsanaUPC"/>
              </a:rPr>
              <a:t>jquery</a:t>
            </a:r>
            <a:r>
              <a:rPr lang="en-US" sz="3200" dirty="0">
                <a:latin typeface="AngsanaUPC"/>
                <a:cs typeface="AngsanaUPC"/>
              </a:rPr>
              <a:t>.</a:t>
            </a:r>
          </a:p>
          <a:p>
            <a:endParaRPr lang="en-US" sz="3200" dirty="0">
              <a:latin typeface="AngsanaUPC"/>
              <a:cs typeface="AngsanaUPC"/>
            </a:endParaRPr>
          </a:p>
          <a:p>
            <a:pPr marL="0" indent="0">
              <a:spcBef>
                <a:spcPts val="0"/>
              </a:spcBef>
              <a:buNone/>
            </a:pPr>
            <a:endParaRPr lang="en-US" dirty="0"/>
          </a:p>
          <a:p>
            <a:pPr marL="0" indent="0">
              <a:spcBef>
                <a:spcPts val="0"/>
              </a:spcBef>
              <a:buNone/>
            </a:pPr>
            <a:endParaRPr lang="en-US"/>
          </a:p>
        </p:txBody>
      </p:sp>
      <p:pic>
        <p:nvPicPr>
          <p:cNvPr id="4" name="Picture 3" descr="A screen shot of a phone&#10;&#10;Description automatically generated">
            <a:extLst>
              <a:ext uri="{FF2B5EF4-FFF2-40B4-BE49-F238E27FC236}">
                <a16:creationId xmlns:a16="http://schemas.microsoft.com/office/drawing/2014/main" id="{10F2C333-A79B-7A10-4EF2-FFB02418297F}"/>
              </a:ext>
            </a:extLst>
          </p:cNvPr>
          <p:cNvPicPr>
            <a:picLocks noChangeAspect="1"/>
          </p:cNvPicPr>
          <p:nvPr/>
        </p:nvPicPr>
        <p:blipFill>
          <a:blip r:embed="rId2"/>
          <a:stretch>
            <a:fillRect/>
          </a:stretch>
        </p:blipFill>
        <p:spPr>
          <a:xfrm>
            <a:off x="1197871" y="1786866"/>
            <a:ext cx="2709760" cy="4407498"/>
          </a:xfrm>
          <a:prstGeom prst="rect">
            <a:avLst/>
          </a:prstGeom>
        </p:spPr>
      </p:pic>
    </p:spTree>
    <p:extLst>
      <p:ext uri="{BB962C8B-B14F-4D97-AF65-F5344CB8AC3E}">
        <p14:creationId xmlns:p14="http://schemas.microsoft.com/office/powerpoint/2010/main" val="291214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2A06-F397-56FB-02F1-A82805ABD877}"/>
              </a:ext>
            </a:extLst>
          </p:cNvPr>
          <p:cNvSpPr>
            <a:spLocks noGrp="1"/>
          </p:cNvSpPr>
          <p:nvPr>
            <p:ph type="title"/>
          </p:nvPr>
        </p:nvSpPr>
        <p:spPr/>
        <p:txBody>
          <a:bodyPr/>
          <a:lstStyle/>
          <a:p>
            <a:r>
              <a:rPr lang="en-US" sz="4400" dirty="0">
                <a:latin typeface="AngsanaUPC"/>
                <a:cs typeface="AngsanaUPC"/>
              </a:rPr>
              <a:t>DEVELOPERS TOOLS FOR MacOS:</a:t>
            </a:r>
          </a:p>
        </p:txBody>
      </p:sp>
      <p:sp>
        <p:nvSpPr>
          <p:cNvPr id="3" name="Content Placeholder 2">
            <a:extLst>
              <a:ext uri="{FF2B5EF4-FFF2-40B4-BE49-F238E27FC236}">
                <a16:creationId xmlns:a16="http://schemas.microsoft.com/office/drawing/2014/main" id="{F3469995-F06D-32CD-1AC6-B4CA3AF6A563}"/>
              </a:ext>
            </a:extLst>
          </p:cNvPr>
          <p:cNvSpPr>
            <a:spLocks noGrp="1"/>
          </p:cNvSpPr>
          <p:nvPr>
            <p:ph idx="1"/>
          </p:nvPr>
        </p:nvSpPr>
        <p:spPr/>
        <p:txBody>
          <a:bodyPr vert="horz" lIns="91440" tIns="45720" rIns="91440" bIns="45720" rtlCol="0" anchor="t">
            <a:normAutofit/>
          </a:bodyPr>
          <a:lstStyle/>
          <a:p>
            <a:r>
              <a:rPr lang="en-US" sz="3200" b="1" dirty="0">
                <a:latin typeface="AngsanaUPC"/>
                <a:cs typeface="AngsanaUPC"/>
              </a:rPr>
              <a:t>TOOLS</a:t>
            </a:r>
            <a:r>
              <a:rPr lang="en-US" sz="3200" dirty="0">
                <a:latin typeface="AngsanaUPC"/>
                <a:cs typeface="AngsanaUPC"/>
              </a:rPr>
              <a:t>: </a:t>
            </a:r>
            <a:r>
              <a:rPr lang="en-US" sz="3200" dirty="0" err="1">
                <a:latin typeface="AngsanaUPC"/>
                <a:cs typeface="AngsanaUPC"/>
              </a:rPr>
              <a:t>FelxiHub</a:t>
            </a:r>
            <a:r>
              <a:rPr lang="en-US" sz="3200" dirty="0">
                <a:latin typeface="AngsanaUPC"/>
                <a:cs typeface="AngsanaUPC"/>
              </a:rPr>
              <a:t>, Xcode.</a:t>
            </a:r>
          </a:p>
          <a:p>
            <a:r>
              <a:rPr lang="en-US" sz="3200" b="1" dirty="0">
                <a:latin typeface="AngsanaUPC"/>
                <a:cs typeface="AngsanaUPC"/>
              </a:rPr>
              <a:t>LANGUAGES</a:t>
            </a:r>
            <a:r>
              <a:rPr lang="en-US" sz="3200" dirty="0">
                <a:latin typeface="AngsanaUPC"/>
                <a:cs typeface="AngsanaUPC"/>
              </a:rPr>
              <a:t>: swift, python, java, ruby</a:t>
            </a:r>
          </a:p>
          <a:p>
            <a:r>
              <a:rPr lang="en-US" sz="3200" b="1" dirty="0">
                <a:latin typeface="AngsanaUPC"/>
                <a:cs typeface="AngsanaUPC"/>
              </a:rPr>
              <a:t>FRAMEWORK</a:t>
            </a:r>
            <a:r>
              <a:rPr lang="en-US" sz="3200" dirty="0">
                <a:latin typeface="AngsanaUPC"/>
                <a:cs typeface="AngsanaUPC"/>
              </a:rPr>
              <a:t>:  </a:t>
            </a:r>
            <a:r>
              <a:rPr lang="en-US" sz="3200" dirty="0" err="1">
                <a:latin typeface="AngsanaUPC"/>
                <a:cs typeface="AngsanaUPC"/>
              </a:rPr>
              <a:t>getcss</a:t>
            </a:r>
            <a:r>
              <a:rPr lang="en-US" sz="3200" dirty="0">
                <a:latin typeface="AngsanaUPC"/>
                <a:cs typeface="AngsanaUPC"/>
              </a:rPr>
              <a:t>, react native , kendo UI, </a:t>
            </a:r>
            <a:r>
              <a:rPr lang="en-US" sz="3200" dirty="0" err="1">
                <a:latin typeface="AngsanaUPC"/>
                <a:cs typeface="AngsanaUPC"/>
              </a:rPr>
              <a:t>javascript</a:t>
            </a:r>
            <a:r>
              <a:rPr lang="en-US" sz="3200" dirty="0">
                <a:latin typeface="AngsanaUPC"/>
                <a:cs typeface="AngsanaUPC"/>
              </a:rPr>
              <a:t> UI, NET MAUI</a:t>
            </a:r>
          </a:p>
        </p:txBody>
      </p:sp>
      <p:pic>
        <p:nvPicPr>
          <p:cNvPr id="5" name="Picture 4" descr="A phone screen with a colorful treble clef&#10;&#10;Description automatically generated">
            <a:extLst>
              <a:ext uri="{FF2B5EF4-FFF2-40B4-BE49-F238E27FC236}">
                <a16:creationId xmlns:a16="http://schemas.microsoft.com/office/drawing/2014/main" id="{D77400FB-0008-1E81-7CFE-87BE58CA43C4}"/>
              </a:ext>
            </a:extLst>
          </p:cNvPr>
          <p:cNvPicPr>
            <a:picLocks noChangeAspect="1"/>
          </p:cNvPicPr>
          <p:nvPr/>
        </p:nvPicPr>
        <p:blipFill>
          <a:blip r:embed="rId2"/>
          <a:stretch>
            <a:fillRect/>
          </a:stretch>
        </p:blipFill>
        <p:spPr>
          <a:xfrm>
            <a:off x="1350551" y="1636402"/>
            <a:ext cx="2447082" cy="4210402"/>
          </a:xfrm>
          <a:prstGeom prst="rect">
            <a:avLst/>
          </a:prstGeom>
        </p:spPr>
      </p:pic>
    </p:spTree>
    <p:extLst>
      <p:ext uri="{BB962C8B-B14F-4D97-AF65-F5344CB8AC3E}">
        <p14:creationId xmlns:p14="http://schemas.microsoft.com/office/powerpoint/2010/main" val="341552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97B4-899E-5B46-13EF-83B71ED68600}"/>
              </a:ext>
            </a:extLst>
          </p:cNvPr>
          <p:cNvSpPr>
            <a:spLocks noGrp="1"/>
          </p:cNvSpPr>
          <p:nvPr>
            <p:ph type="title"/>
          </p:nvPr>
        </p:nvSpPr>
        <p:spPr/>
        <p:txBody>
          <a:bodyPr/>
          <a:lstStyle/>
          <a:p>
            <a:r>
              <a:rPr lang="en-US" sz="4400" dirty="0">
                <a:latin typeface="AngsanaUPC"/>
                <a:cs typeface="AngsanaUPC"/>
              </a:rPr>
              <a:t>DEVELOPERS TOOLS FOR WEB APP DEVELOPMENT:</a:t>
            </a:r>
          </a:p>
        </p:txBody>
      </p:sp>
      <p:sp>
        <p:nvSpPr>
          <p:cNvPr id="3" name="Content Placeholder 2">
            <a:extLst>
              <a:ext uri="{FF2B5EF4-FFF2-40B4-BE49-F238E27FC236}">
                <a16:creationId xmlns:a16="http://schemas.microsoft.com/office/drawing/2014/main" id="{0521D946-BCE1-D9EA-A446-B572F6ECB072}"/>
              </a:ext>
            </a:extLst>
          </p:cNvPr>
          <p:cNvSpPr>
            <a:spLocks noGrp="1"/>
          </p:cNvSpPr>
          <p:nvPr>
            <p:ph idx="1"/>
          </p:nvPr>
        </p:nvSpPr>
        <p:spPr/>
        <p:txBody>
          <a:bodyPr vert="horz" lIns="91440" tIns="45720" rIns="91440" bIns="45720" rtlCol="0" anchor="t">
            <a:normAutofit/>
          </a:bodyPr>
          <a:lstStyle/>
          <a:p>
            <a:r>
              <a:rPr lang="en-US" sz="3200" b="1" dirty="0">
                <a:latin typeface="AngsanaUPC"/>
                <a:cs typeface="AngsanaUPC"/>
              </a:rPr>
              <a:t>TOOLS</a:t>
            </a:r>
            <a:r>
              <a:rPr lang="en-US" sz="3200" dirty="0">
                <a:latin typeface="AngsanaUPC"/>
                <a:cs typeface="AngsanaUPC"/>
              </a:rPr>
              <a:t>: Tauri, </a:t>
            </a:r>
            <a:r>
              <a:rPr lang="en-US" sz="3200" dirty="0" err="1">
                <a:latin typeface="AngsanaUPC"/>
                <a:cs typeface="AngsanaUPC"/>
              </a:rPr>
              <a:t>ElectronJS</a:t>
            </a:r>
            <a:r>
              <a:rPr lang="en-US" sz="3200" dirty="0">
                <a:latin typeface="AngsanaUPC"/>
                <a:cs typeface="AngsanaUPC"/>
              </a:rPr>
              <a:t>,</a:t>
            </a:r>
          </a:p>
          <a:p>
            <a:r>
              <a:rPr lang="en-US" sz="3200" b="1" dirty="0">
                <a:latin typeface="AngsanaUPC"/>
                <a:cs typeface="AngsanaUPC"/>
              </a:rPr>
              <a:t>LANGUAGES</a:t>
            </a:r>
            <a:r>
              <a:rPr lang="en-US" sz="3200" dirty="0">
                <a:latin typeface="AngsanaUPC"/>
                <a:cs typeface="AngsanaUPC"/>
              </a:rPr>
              <a:t>: C++, C#, python , </a:t>
            </a:r>
            <a:r>
              <a:rPr lang="en-US" sz="3200" dirty="0" err="1">
                <a:latin typeface="AngsanaUPC"/>
                <a:cs typeface="AngsanaUPC"/>
              </a:rPr>
              <a:t>javascript</a:t>
            </a:r>
            <a:r>
              <a:rPr lang="en-US" sz="3200" dirty="0">
                <a:latin typeface="AngsanaUPC"/>
                <a:cs typeface="AngsanaUPC"/>
              </a:rPr>
              <a:t>, html and </a:t>
            </a:r>
            <a:r>
              <a:rPr lang="en-US" sz="3200" dirty="0" err="1">
                <a:latin typeface="AngsanaUPC"/>
                <a:cs typeface="AngsanaUPC"/>
              </a:rPr>
              <a:t>css</a:t>
            </a:r>
            <a:r>
              <a:rPr lang="en-US" sz="3200" dirty="0">
                <a:latin typeface="AngsanaUPC"/>
                <a:cs typeface="AngsanaUPC"/>
              </a:rPr>
              <a:t>.</a:t>
            </a:r>
          </a:p>
          <a:p>
            <a:r>
              <a:rPr lang="en-US" sz="3200" b="1" dirty="0">
                <a:latin typeface="AngsanaUPC"/>
                <a:cs typeface="AngsanaUPC"/>
              </a:rPr>
              <a:t>FRAMEWORK</a:t>
            </a:r>
            <a:r>
              <a:rPr lang="en-US" sz="3200" dirty="0">
                <a:latin typeface="AngsanaUPC"/>
                <a:cs typeface="AngsanaUPC"/>
              </a:rPr>
              <a:t> : .NET, XOJO, </a:t>
            </a:r>
            <a:r>
              <a:rPr lang="en-US" sz="3200" dirty="0" err="1">
                <a:latin typeface="AngsanaUPC"/>
                <a:cs typeface="AngsanaUPC"/>
              </a:rPr>
              <a:t>pyqt,Kivy</a:t>
            </a:r>
            <a:r>
              <a:rPr lang="en-US" sz="3200" dirty="0">
                <a:latin typeface="AngsanaUPC"/>
                <a:cs typeface="AngsanaUPC"/>
              </a:rPr>
              <a:t>. </a:t>
            </a:r>
          </a:p>
        </p:txBody>
      </p:sp>
      <p:pic>
        <p:nvPicPr>
          <p:cNvPr id="5" name="Picture 4" descr="A screenshot of a music player&#10;&#10;Description automatically generated">
            <a:extLst>
              <a:ext uri="{FF2B5EF4-FFF2-40B4-BE49-F238E27FC236}">
                <a16:creationId xmlns:a16="http://schemas.microsoft.com/office/drawing/2014/main" id="{2ADD37D5-3A85-7EF8-DEB1-D87E7CF6C26E}"/>
              </a:ext>
            </a:extLst>
          </p:cNvPr>
          <p:cNvPicPr>
            <a:picLocks noChangeAspect="1"/>
          </p:cNvPicPr>
          <p:nvPr/>
        </p:nvPicPr>
        <p:blipFill>
          <a:blip r:embed="rId2"/>
          <a:stretch>
            <a:fillRect/>
          </a:stretch>
        </p:blipFill>
        <p:spPr>
          <a:xfrm>
            <a:off x="153194" y="2644897"/>
            <a:ext cx="4226872" cy="2564626"/>
          </a:xfrm>
          <a:prstGeom prst="rect">
            <a:avLst/>
          </a:prstGeom>
        </p:spPr>
      </p:pic>
    </p:spTree>
    <p:extLst>
      <p:ext uri="{BB962C8B-B14F-4D97-AF65-F5344CB8AC3E}">
        <p14:creationId xmlns:p14="http://schemas.microsoft.com/office/powerpoint/2010/main" val="376131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9244-9CCC-20C3-B8B6-58A65E9F9B2E}"/>
              </a:ext>
            </a:extLst>
          </p:cNvPr>
          <p:cNvSpPr>
            <a:spLocks noGrp="1"/>
          </p:cNvSpPr>
          <p:nvPr>
            <p:ph type="title"/>
          </p:nvPr>
        </p:nvSpPr>
        <p:spPr>
          <a:xfrm>
            <a:off x="1522414" y="274638"/>
            <a:ext cx="9143998" cy="1020762"/>
          </a:xfrm>
        </p:spPr>
        <p:txBody>
          <a:bodyPr anchor="b">
            <a:noAutofit/>
          </a:bodyPr>
          <a:lstStyle/>
          <a:p>
            <a:r>
              <a:rPr lang="en-US" sz="4400" dirty="0">
                <a:latin typeface="AngsanaUPC"/>
                <a:cs typeface="AngsanaUPC"/>
              </a:rPr>
              <a:t>DATABASE OPTIMIZATION TECHNIQUES &amp; STRATEGIES:</a:t>
            </a:r>
          </a:p>
        </p:txBody>
      </p:sp>
      <p:sp>
        <p:nvSpPr>
          <p:cNvPr id="13" name="Content Placeholder 2">
            <a:extLst>
              <a:ext uri="{FF2B5EF4-FFF2-40B4-BE49-F238E27FC236}">
                <a16:creationId xmlns:a16="http://schemas.microsoft.com/office/drawing/2014/main" id="{37F6DCD6-7A3C-25CA-078A-42135CC62076}"/>
              </a:ext>
            </a:extLst>
          </p:cNvPr>
          <p:cNvSpPr>
            <a:spLocks noGrp="1"/>
          </p:cNvSpPr>
          <p:nvPr>
            <p:ph idx="1"/>
          </p:nvPr>
        </p:nvSpPr>
        <p:spPr>
          <a:xfrm>
            <a:off x="1522414" y="1905000"/>
            <a:ext cx="9144000" cy="4267200"/>
          </a:xfrm>
        </p:spPr>
        <p:txBody>
          <a:bodyPr vert="horz" lIns="91440" tIns="45720" rIns="91440" bIns="45720" rtlCol="0" anchor="t">
            <a:normAutofit/>
          </a:bodyPr>
          <a:lstStyle/>
          <a:p>
            <a:r>
              <a:rPr lang="en-US" sz="3200" dirty="0">
                <a:latin typeface="AngsanaUPC"/>
                <a:ea typeface="+mn-lt"/>
                <a:cs typeface="+mn-lt"/>
              </a:rPr>
              <a:t>Database optimization is fundamental for organizations seeking to make the most of their data assets. This procedure involves a set of methods and actions to ensure that data is collected, analyzed, and stored efficiently. It encompasses a range of techniques aimed at improving data quality. </a:t>
            </a:r>
          </a:p>
          <a:p>
            <a:r>
              <a:rPr lang="en-US" sz="3200" dirty="0">
                <a:latin typeface="AngsanaUPC"/>
                <a:ea typeface="+mn-lt"/>
                <a:cs typeface="+mn-lt"/>
              </a:rPr>
              <a:t>The goal is to ensure that the data is relevant, meaningful, and up to date. As a result, when data sets are extracted and examined for metrics and key performance indicators, the data is accurate and faithfully reflects consumer </a:t>
            </a:r>
            <a:r>
              <a:rPr lang="en-US" sz="3200" err="1">
                <a:latin typeface="AngsanaUPC"/>
                <a:ea typeface="+mn-lt"/>
                <a:cs typeface="+mn-lt"/>
              </a:rPr>
              <a:t>behaviours</a:t>
            </a:r>
            <a:r>
              <a:rPr lang="en-US" sz="3200" dirty="0">
                <a:latin typeface="AngsanaUPC"/>
                <a:ea typeface="+mn-lt"/>
                <a:cs typeface="+mn-lt"/>
              </a:rPr>
              <a:t>, preferences, and challenges.</a:t>
            </a:r>
          </a:p>
          <a:p>
            <a:endParaRPr lang="en-US" dirty="0"/>
          </a:p>
        </p:txBody>
      </p:sp>
    </p:spTree>
    <p:extLst>
      <p:ext uri="{BB962C8B-B14F-4D97-AF65-F5344CB8AC3E}">
        <p14:creationId xmlns:p14="http://schemas.microsoft.com/office/powerpoint/2010/main" val="365888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72CB-E42B-CE85-9ED6-EA00880A27A4}"/>
              </a:ext>
            </a:extLst>
          </p:cNvPr>
          <p:cNvSpPr>
            <a:spLocks noGrp="1"/>
          </p:cNvSpPr>
          <p:nvPr>
            <p:ph type="title"/>
          </p:nvPr>
        </p:nvSpPr>
        <p:spPr/>
        <p:txBody>
          <a:bodyPr/>
          <a:lstStyle/>
          <a:p>
            <a:r>
              <a:rPr lang="en-US" sz="4400" dirty="0">
                <a:latin typeface="AngsanaUPC"/>
                <a:cs typeface="AngsanaUPC"/>
              </a:rPr>
              <a:t>DATABASE OPTIMIZATION TECHNIQUES &amp; STRATEGIES:</a:t>
            </a:r>
          </a:p>
        </p:txBody>
      </p:sp>
      <p:sp>
        <p:nvSpPr>
          <p:cNvPr id="3" name="Content Placeholder 2">
            <a:extLst>
              <a:ext uri="{FF2B5EF4-FFF2-40B4-BE49-F238E27FC236}">
                <a16:creationId xmlns:a16="http://schemas.microsoft.com/office/drawing/2014/main" id="{772B0D4E-16E1-5096-BEE6-7022C8F175EB}"/>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sz="3200" dirty="0">
                <a:latin typeface="AngsanaUPC"/>
                <a:ea typeface="+mn-lt"/>
                <a:cs typeface="+mn-lt"/>
              </a:rPr>
              <a:t>1.Data Collection </a:t>
            </a:r>
            <a:endParaRPr lang="en-US" sz="3200">
              <a:latin typeface="AngsanaUPC"/>
              <a:cs typeface="AngsanaUPC"/>
            </a:endParaRPr>
          </a:p>
          <a:p>
            <a:pPr marL="0" indent="0">
              <a:buNone/>
            </a:pPr>
            <a:r>
              <a:rPr lang="en-US" sz="3200" dirty="0">
                <a:latin typeface="AngsanaUPC"/>
                <a:ea typeface="+mn-lt"/>
                <a:cs typeface="+mn-lt"/>
              </a:rPr>
              <a:t>2.Data Analysis </a:t>
            </a:r>
            <a:endParaRPr lang="en-US" sz="3200">
              <a:latin typeface="AngsanaUPC"/>
              <a:cs typeface="AngsanaUPC"/>
            </a:endParaRPr>
          </a:p>
          <a:p>
            <a:pPr marL="0" indent="0">
              <a:buNone/>
            </a:pPr>
            <a:r>
              <a:rPr lang="en-US" sz="3200" dirty="0">
                <a:latin typeface="AngsanaUPC"/>
                <a:ea typeface="+mn-lt"/>
                <a:cs typeface="+mn-lt"/>
              </a:rPr>
              <a:t>3.Data Storage </a:t>
            </a:r>
            <a:endParaRPr lang="en-US" sz="3200">
              <a:latin typeface="AngsanaUPC"/>
              <a:cs typeface="AngsanaUPC"/>
            </a:endParaRPr>
          </a:p>
          <a:p>
            <a:pPr marL="0" indent="0">
              <a:buNone/>
            </a:pPr>
            <a:r>
              <a:rPr lang="en-US" sz="3200" dirty="0">
                <a:latin typeface="AngsanaUPC"/>
                <a:ea typeface="+mn-lt"/>
                <a:cs typeface="+mn-lt"/>
              </a:rPr>
              <a:t>4.Automation Solutions </a:t>
            </a:r>
            <a:endParaRPr lang="en-US" sz="3200">
              <a:latin typeface="AngsanaUPC"/>
              <a:cs typeface="AngsanaUPC"/>
            </a:endParaRPr>
          </a:p>
          <a:p>
            <a:pPr marL="0" indent="0">
              <a:buNone/>
            </a:pPr>
            <a:r>
              <a:rPr lang="en-US" sz="3200" dirty="0">
                <a:latin typeface="AngsanaUPC"/>
                <a:ea typeface="+mn-lt"/>
                <a:cs typeface="+mn-lt"/>
              </a:rPr>
              <a:t>5.Customized Approaches </a:t>
            </a:r>
            <a:endParaRPr lang="en-US" sz="3200">
              <a:latin typeface="AngsanaUPC"/>
              <a:cs typeface="AngsanaUPC"/>
            </a:endParaRPr>
          </a:p>
          <a:p>
            <a:pPr marL="0" indent="0">
              <a:buNone/>
            </a:pPr>
            <a:r>
              <a:rPr lang="en-US" sz="3200" dirty="0">
                <a:latin typeface="AngsanaUPC"/>
                <a:ea typeface="+mn-lt"/>
                <a:cs typeface="+mn-lt"/>
              </a:rPr>
              <a:t>6.Data Governance </a:t>
            </a:r>
            <a:endParaRPr lang="en-US" sz="3200">
              <a:latin typeface="AngsanaUPC"/>
              <a:cs typeface="AngsanaUPC"/>
            </a:endParaRPr>
          </a:p>
          <a:p>
            <a:pPr marL="0" indent="0">
              <a:buNone/>
            </a:pPr>
            <a:r>
              <a:rPr lang="en-US" sz="3200" dirty="0">
                <a:latin typeface="AngsanaUPC"/>
                <a:ea typeface="+mn-lt"/>
                <a:cs typeface="+mn-lt"/>
              </a:rPr>
              <a:t>7.Scalabilit</a:t>
            </a:r>
            <a:r>
              <a:rPr lang="en-US" dirty="0">
                <a:ea typeface="+mn-lt"/>
                <a:cs typeface="+mn-lt"/>
              </a:rPr>
              <a:t>y</a:t>
            </a:r>
            <a:endParaRPr lang="en-US" dirty="0"/>
          </a:p>
        </p:txBody>
      </p:sp>
      <p:pic>
        <p:nvPicPr>
          <p:cNvPr id="5" name="Picture 4" descr="A graphic of a database with a gear&#10;&#10;Description automatically generated">
            <a:extLst>
              <a:ext uri="{FF2B5EF4-FFF2-40B4-BE49-F238E27FC236}">
                <a16:creationId xmlns:a16="http://schemas.microsoft.com/office/drawing/2014/main" id="{F882A0A0-AA14-3F36-4156-35C9A36CCB80}"/>
              </a:ext>
            </a:extLst>
          </p:cNvPr>
          <p:cNvPicPr>
            <a:picLocks noChangeAspect="1"/>
          </p:cNvPicPr>
          <p:nvPr/>
        </p:nvPicPr>
        <p:blipFill>
          <a:blip r:embed="rId2"/>
          <a:stretch>
            <a:fillRect/>
          </a:stretch>
        </p:blipFill>
        <p:spPr>
          <a:xfrm>
            <a:off x="322895" y="2182434"/>
            <a:ext cx="3951299" cy="3404779"/>
          </a:xfrm>
          <a:prstGeom prst="rect">
            <a:avLst/>
          </a:prstGeom>
        </p:spPr>
      </p:pic>
    </p:spTree>
    <p:extLst>
      <p:ext uri="{BB962C8B-B14F-4D97-AF65-F5344CB8AC3E}">
        <p14:creationId xmlns:p14="http://schemas.microsoft.com/office/powerpoint/2010/main" val="255403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C70E-8F3B-670E-091B-A88493836C19}"/>
              </a:ext>
            </a:extLst>
          </p:cNvPr>
          <p:cNvSpPr>
            <a:spLocks noGrp="1"/>
          </p:cNvSpPr>
          <p:nvPr>
            <p:ph type="title"/>
          </p:nvPr>
        </p:nvSpPr>
        <p:spPr/>
        <p:txBody>
          <a:bodyPr>
            <a:noAutofit/>
          </a:bodyPr>
          <a:lstStyle/>
          <a:p>
            <a:r>
              <a:rPr lang="en-US" sz="4400" dirty="0">
                <a:latin typeface="AngsanaUPC"/>
                <a:cs typeface="AngsanaUPC"/>
              </a:rPr>
              <a:t>IMPACT OF COLLABRATION WITH STAKEHOLDERS:</a:t>
            </a:r>
          </a:p>
        </p:txBody>
      </p:sp>
      <p:sp>
        <p:nvSpPr>
          <p:cNvPr id="3" name="Content Placeholder 2">
            <a:extLst>
              <a:ext uri="{FF2B5EF4-FFF2-40B4-BE49-F238E27FC236}">
                <a16:creationId xmlns:a16="http://schemas.microsoft.com/office/drawing/2014/main" id="{A5E08504-403E-3297-22BA-2640EF160911}"/>
              </a:ext>
            </a:extLst>
          </p:cNvPr>
          <p:cNvSpPr>
            <a:spLocks noGrp="1"/>
          </p:cNvSpPr>
          <p:nvPr>
            <p:ph idx="1"/>
          </p:nvPr>
        </p:nvSpPr>
        <p:spPr/>
        <p:txBody>
          <a:bodyPr vert="horz" lIns="91440" tIns="45720" rIns="91440" bIns="45720" rtlCol="0" anchor="t">
            <a:noAutofit/>
          </a:bodyPr>
          <a:lstStyle/>
          <a:p>
            <a:r>
              <a:rPr lang="en-US" sz="2800" b="1" dirty="0">
                <a:latin typeface="AngsanaUPC"/>
                <a:ea typeface="+mn-lt"/>
                <a:cs typeface="+mn-lt"/>
              </a:rPr>
              <a:t>Contextual Awareness</a:t>
            </a:r>
            <a:r>
              <a:rPr lang="en-US" sz="2800" dirty="0">
                <a:latin typeface="AngsanaUPC"/>
                <a:ea typeface="+mn-lt"/>
                <a:cs typeface="+mn-lt"/>
              </a:rPr>
              <a:t>: Enhanced understanding of project context and objectives. </a:t>
            </a:r>
            <a:endParaRPr lang="en-US" sz="2800" dirty="0">
              <a:latin typeface="AngsanaUPC"/>
              <a:cs typeface="AngsanaUPC"/>
            </a:endParaRPr>
          </a:p>
          <a:p>
            <a:r>
              <a:rPr lang="en-US" sz="2800" b="1" dirty="0">
                <a:latin typeface="AngsanaUPC"/>
                <a:ea typeface="+mn-lt"/>
                <a:cs typeface="+mn-lt"/>
              </a:rPr>
              <a:t>User-Centered Approach</a:t>
            </a:r>
            <a:r>
              <a:rPr lang="en-US" sz="2800" dirty="0">
                <a:latin typeface="AngsanaUPC"/>
                <a:ea typeface="+mn-lt"/>
                <a:cs typeface="+mn-lt"/>
              </a:rPr>
              <a:t>: Tailoring solutions to meet user expectations. </a:t>
            </a:r>
            <a:endParaRPr lang="en-US" sz="2800" dirty="0">
              <a:latin typeface="AngsanaUPC"/>
              <a:cs typeface="AngsanaUPC"/>
            </a:endParaRPr>
          </a:p>
          <a:p>
            <a:r>
              <a:rPr lang="en-US" sz="2800" b="1" dirty="0">
                <a:latin typeface="AngsanaUPC"/>
                <a:ea typeface="+mn-lt"/>
                <a:cs typeface="+mn-lt"/>
              </a:rPr>
              <a:t>Realistic Planning</a:t>
            </a:r>
            <a:r>
              <a:rPr lang="en-US" sz="2800" dirty="0">
                <a:latin typeface="AngsanaUPC"/>
                <a:ea typeface="+mn-lt"/>
                <a:cs typeface="+mn-lt"/>
              </a:rPr>
              <a:t>: Addressing practical constraints for achievable project plans. </a:t>
            </a:r>
            <a:endParaRPr lang="en-US" sz="2800" dirty="0">
              <a:latin typeface="AngsanaUPC"/>
              <a:cs typeface="AngsanaUPC"/>
            </a:endParaRPr>
          </a:p>
          <a:p>
            <a:r>
              <a:rPr lang="en-US" sz="2800" b="1" dirty="0">
                <a:latin typeface="AngsanaUPC"/>
                <a:ea typeface="+mn-lt"/>
                <a:cs typeface="+mn-lt"/>
              </a:rPr>
              <a:t>Expert Insights</a:t>
            </a:r>
            <a:r>
              <a:rPr lang="en-US" sz="2800" dirty="0">
                <a:latin typeface="AngsanaUPC"/>
                <a:ea typeface="+mn-lt"/>
                <a:cs typeface="+mn-lt"/>
              </a:rPr>
              <a:t>: Deepened knowledge in complex areas for informed decisions. </a:t>
            </a:r>
            <a:endParaRPr lang="en-US" sz="2800" dirty="0">
              <a:latin typeface="AngsanaUPC"/>
              <a:cs typeface="AngsanaUPC"/>
            </a:endParaRPr>
          </a:p>
          <a:p>
            <a:r>
              <a:rPr lang="en-US" sz="2800" b="1" dirty="0">
                <a:latin typeface="AngsanaUPC"/>
                <a:ea typeface="+mn-lt"/>
                <a:cs typeface="+mn-lt"/>
              </a:rPr>
              <a:t>Continuous Improvement</a:t>
            </a:r>
            <a:r>
              <a:rPr lang="en-US" sz="2800" dirty="0">
                <a:latin typeface="AngsanaUPC"/>
                <a:ea typeface="+mn-lt"/>
                <a:cs typeface="+mn-lt"/>
              </a:rPr>
              <a:t>: Iterative problem-solving, leading to ongoing enhancements. </a:t>
            </a:r>
            <a:endParaRPr lang="en-US" sz="2800" dirty="0">
              <a:latin typeface="AngsanaUPC"/>
              <a:cs typeface="AngsanaUPC"/>
            </a:endParaRPr>
          </a:p>
          <a:p>
            <a:r>
              <a:rPr lang="en-US" sz="2800" b="1" dirty="0">
                <a:latin typeface="AngsanaUPC"/>
                <a:ea typeface="+mn-lt"/>
                <a:cs typeface="+mn-lt"/>
              </a:rPr>
              <a:t>Risk Mitigation</a:t>
            </a:r>
            <a:r>
              <a:rPr lang="en-US" sz="2800" dirty="0">
                <a:latin typeface="AngsanaUPC"/>
                <a:ea typeface="+mn-lt"/>
                <a:cs typeface="+mn-lt"/>
              </a:rPr>
              <a:t>: Proactive identification and resolution of potential issues. </a:t>
            </a:r>
            <a:endParaRPr lang="en-US" sz="2800" dirty="0">
              <a:latin typeface="AngsanaUPC"/>
              <a:cs typeface="AngsanaUPC"/>
            </a:endParaRPr>
          </a:p>
          <a:p>
            <a:r>
              <a:rPr lang="en-US" sz="2800" b="1" dirty="0">
                <a:latin typeface="AngsanaUPC"/>
                <a:ea typeface="+mn-lt"/>
                <a:cs typeface="+mn-lt"/>
              </a:rPr>
              <a:t>Alignment with Goals</a:t>
            </a:r>
            <a:r>
              <a:rPr lang="en-US" sz="2800" dirty="0">
                <a:latin typeface="AngsanaUPC"/>
                <a:ea typeface="+mn-lt"/>
                <a:cs typeface="+mn-lt"/>
              </a:rPr>
              <a:t>: Ensured team efforts align with project objectives. </a:t>
            </a:r>
            <a:endParaRPr lang="en-US" sz="2800" dirty="0">
              <a:latin typeface="AngsanaUPC"/>
              <a:cs typeface="AngsanaUPC"/>
            </a:endParaRPr>
          </a:p>
          <a:p>
            <a:r>
              <a:rPr lang="en-US" sz="2800" b="1" dirty="0">
                <a:latin typeface="AngsanaUPC"/>
                <a:ea typeface="+mn-lt"/>
                <a:cs typeface="+mn-lt"/>
              </a:rPr>
              <a:t>Adaptability</a:t>
            </a:r>
            <a:r>
              <a:rPr lang="en-US" sz="2800" dirty="0">
                <a:latin typeface="AngsanaUPC"/>
                <a:ea typeface="+mn-lt"/>
                <a:cs typeface="+mn-lt"/>
              </a:rPr>
              <a:t>: Increased team adaptability to evolving requirements. </a:t>
            </a:r>
            <a:endParaRPr lang="en-US" sz="2800" dirty="0">
              <a:latin typeface="AngsanaUPC"/>
              <a:cs typeface="AngsanaUPC"/>
            </a:endParaRPr>
          </a:p>
          <a:p>
            <a:endParaRPr lang="en-US" sz="2800" dirty="0">
              <a:latin typeface="AngsanaUPC"/>
              <a:cs typeface="AngsanaUPC"/>
            </a:endParaRPr>
          </a:p>
          <a:p>
            <a:endParaRPr lang="en-US" dirty="0"/>
          </a:p>
        </p:txBody>
      </p:sp>
    </p:spTree>
    <p:extLst>
      <p:ext uri="{BB962C8B-B14F-4D97-AF65-F5344CB8AC3E}">
        <p14:creationId xmlns:p14="http://schemas.microsoft.com/office/powerpoint/2010/main" val="123770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3BAB-816A-F491-B491-800C0D41373C}"/>
              </a:ext>
            </a:extLst>
          </p:cNvPr>
          <p:cNvSpPr>
            <a:spLocks noGrp="1"/>
          </p:cNvSpPr>
          <p:nvPr>
            <p:ph type="title"/>
          </p:nvPr>
        </p:nvSpPr>
        <p:spPr/>
        <p:txBody>
          <a:bodyPr/>
          <a:lstStyle/>
          <a:p>
            <a:r>
              <a:rPr lang="en-US" sz="4400" dirty="0">
                <a:latin typeface="AngsanaUPC"/>
                <a:cs typeface="AngsanaUPC"/>
              </a:rPr>
              <a:t>KEY FEATURES INCLUDED IN OUR APP :</a:t>
            </a:r>
          </a:p>
        </p:txBody>
      </p:sp>
      <p:sp>
        <p:nvSpPr>
          <p:cNvPr id="3" name="Content Placeholder 2">
            <a:extLst>
              <a:ext uri="{FF2B5EF4-FFF2-40B4-BE49-F238E27FC236}">
                <a16:creationId xmlns:a16="http://schemas.microsoft.com/office/drawing/2014/main" id="{985D1560-B768-3812-703E-CF460C6D3E3F}"/>
              </a:ext>
            </a:extLst>
          </p:cNvPr>
          <p:cNvSpPr>
            <a:spLocks noGrp="1"/>
          </p:cNvSpPr>
          <p:nvPr>
            <p:ph idx="1"/>
          </p:nvPr>
        </p:nvSpPr>
        <p:spPr/>
        <p:txBody>
          <a:bodyPr vert="horz" lIns="91440" tIns="45720" rIns="91440" bIns="45720" rtlCol="0" anchor="t">
            <a:noAutofit/>
          </a:bodyPr>
          <a:lstStyle/>
          <a:p>
            <a:r>
              <a:rPr lang="en-US" b="1" dirty="0">
                <a:latin typeface="AngsanaUPC"/>
                <a:cs typeface="Calibri"/>
              </a:rPr>
              <a:t>User Verification</a:t>
            </a:r>
            <a:r>
              <a:rPr lang="en-US" dirty="0">
                <a:latin typeface="AngsanaUPC"/>
                <a:cs typeface="Calibri"/>
              </a:rPr>
              <a:t>: Registration, Login, Password Recovery.</a:t>
            </a:r>
          </a:p>
          <a:p>
            <a:endParaRPr lang="en-US" dirty="0">
              <a:latin typeface="AngsanaUPC"/>
              <a:cs typeface="Calibri"/>
            </a:endParaRPr>
          </a:p>
          <a:p>
            <a:pPr>
              <a:lnSpc>
                <a:spcPct val="100000"/>
              </a:lnSpc>
              <a:spcBef>
                <a:spcPts val="0"/>
              </a:spcBef>
              <a:buChar char="•"/>
            </a:pPr>
            <a:r>
              <a:rPr lang="en-US" b="1" dirty="0">
                <a:latin typeface="AngsanaUPC"/>
                <a:cs typeface="Calibri"/>
              </a:rPr>
              <a:t>Song Exploration</a:t>
            </a:r>
            <a:r>
              <a:rPr lang="en-US" dirty="0">
                <a:latin typeface="AngsanaUPC"/>
                <a:cs typeface="Calibri"/>
              </a:rPr>
              <a:t>: Search Functionality, Category-Based Navigation, Personalized Suggestions.</a:t>
            </a:r>
          </a:p>
          <a:p>
            <a:endParaRPr lang="en-US" dirty="0">
              <a:latin typeface="AngsanaUPC"/>
              <a:cs typeface="Calibri"/>
            </a:endParaRPr>
          </a:p>
          <a:p>
            <a:pPr>
              <a:lnSpc>
                <a:spcPct val="100000"/>
              </a:lnSpc>
              <a:spcBef>
                <a:spcPts val="0"/>
              </a:spcBef>
              <a:buChar char="•"/>
            </a:pPr>
            <a:r>
              <a:rPr lang="en-US" b="1" dirty="0">
                <a:latin typeface="AngsanaUPC"/>
                <a:cs typeface="Calibri"/>
              </a:rPr>
              <a:t>Playlist Control</a:t>
            </a:r>
            <a:r>
              <a:rPr lang="en-US" dirty="0">
                <a:latin typeface="AngsanaUPC"/>
                <a:cs typeface="Calibri"/>
              </a:rPr>
              <a:t>: Creation, Adding/Removing Songs, Management.</a:t>
            </a:r>
          </a:p>
          <a:p>
            <a:endParaRPr lang="en-US" dirty="0">
              <a:latin typeface="AngsanaUPC"/>
              <a:cs typeface="Calibri"/>
            </a:endParaRPr>
          </a:p>
          <a:p>
            <a:pPr>
              <a:lnSpc>
                <a:spcPct val="100000"/>
              </a:lnSpc>
              <a:spcBef>
                <a:spcPts val="0"/>
              </a:spcBef>
              <a:buChar char="•"/>
            </a:pPr>
            <a:r>
              <a:rPr lang="en-US" b="1" dirty="0">
                <a:latin typeface="AngsanaUPC"/>
                <a:cs typeface="Calibri"/>
              </a:rPr>
              <a:t>Content Sharing</a:t>
            </a:r>
            <a:r>
              <a:rPr lang="en-US" dirty="0">
                <a:latin typeface="AngsanaUPC"/>
                <a:cs typeface="Calibri"/>
              </a:rPr>
              <a:t>: Social Media Sharing, Collaborative Playlist Building, Shareable Links.</a:t>
            </a:r>
          </a:p>
          <a:p>
            <a:endParaRPr lang="en-US" dirty="0">
              <a:latin typeface="AngsanaUPC"/>
              <a:cs typeface="Calibri"/>
            </a:endParaRPr>
          </a:p>
        </p:txBody>
      </p:sp>
      <p:sp>
        <p:nvSpPr>
          <p:cNvPr id="4" name="Text Placeholder 3">
            <a:extLst>
              <a:ext uri="{FF2B5EF4-FFF2-40B4-BE49-F238E27FC236}">
                <a16:creationId xmlns:a16="http://schemas.microsoft.com/office/drawing/2014/main" id="{4275C5F4-4913-AFBF-4229-8946A77FF264}"/>
              </a:ext>
            </a:extLst>
          </p:cNvPr>
          <p:cNvSpPr>
            <a:spLocks noGrp="1"/>
          </p:cNvSpPr>
          <p:nvPr>
            <p:ph type="body" sz="half" idx="2"/>
          </p:nvPr>
        </p:nvSpPr>
        <p:spPr>
          <a:xfrm>
            <a:off x="1562449" y="-325380"/>
            <a:ext cx="2743200" cy="2743200"/>
          </a:xfrm>
        </p:spPr>
        <p:txBody>
          <a:bodyPr/>
          <a:lstStyle/>
          <a:p>
            <a:r>
              <a:rPr lang="en-US" dirty="0"/>
              <a:t>FOR EXAMPLE:</a:t>
            </a:r>
          </a:p>
        </p:txBody>
      </p:sp>
      <p:pic>
        <p:nvPicPr>
          <p:cNvPr id="5" name="Picture 4" descr="A screenshot of a music player&#10;&#10;Description automatically generated">
            <a:extLst>
              <a:ext uri="{FF2B5EF4-FFF2-40B4-BE49-F238E27FC236}">
                <a16:creationId xmlns:a16="http://schemas.microsoft.com/office/drawing/2014/main" id="{04211F5C-F5E2-4AF7-0445-3BCA80D2159D}"/>
              </a:ext>
            </a:extLst>
          </p:cNvPr>
          <p:cNvPicPr>
            <a:picLocks noChangeAspect="1"/>
          </p:cNvPicPr>
          <p:nvPr/>
        </p:nvPicPr>
        <p:blipFill>
          <a:blip r:embed="rId2"/>
          <a:stretch>
            <a:fillRect/>
          </a:stretch>
        </p:blipFill>
        <p:spPr>
          <a:xfrm>
            <a:off x="203293" y="2661447"/>
            <a:ext cx="4195922" cy="2987809"/>
          </a:xfrm>
          <a:prstGeom prst="rect">
            <a:avLst/>
          </a:prstGeom>
        </p:spPr>
      </p:pic>
    </p:spTree>
    <p:extLst>
      <p:ext uri="{BB962C8B-B14F-4D97-AF65-F5344CB8AC3E}">
        <p14:creationId xmlns:p14="http://schemas.microsoft.com/office/powerpoint/2010/main" val="228538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A52FF4-E484-4953-8434-9402E3BE0AB5}">
  <ds:schemaRefs>
    <ds:schemaRef ds:uri="http://schemas.microsoft.com/sharepoint/v3/contenttype/forms"/>
  </ds:schemaRefs>
</ds:datastoreItem>
</file>

<file path=customXml/itemProps2.xml><?xml version="1.0" encoding="utf-8"?>
<ds:datastoreItem xmlns:ds="http://schemas.openxmlformats.org/officeDocument/2006/customXml" ds:itemID="{682B82EB-80D3-4DDB-9A53-0D22163B57B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5FC92C0-A33F-467F-A65D-AA0CE0BD2B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0</TotalTime>
  <Words>101</Words>
  <Application>Microsoft Office PowerPoint</Application>
  <PresentationFormat>Custom</PresentationFormat>
  <Paragraphs>35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Custom</vt:lpstr>
      <vt:lpstr>POCKETS OF PLAYLIST </vt:lpstr>
      <vt:lpstr>INTRODUCTION OF OUR PROJECT </vt:lpstr>
      <vt:lpstr>DEVELOPERS TOOLS FOR ANDROID :</vt:lpstr>
      <vt:lpstr>DEVELOPERS TOOLS FOR MacOS:</vt:lpstr>
      <vt:lpstr>DEVELOPERS TOOLS FOR WEB APP DEVELOPMENT:</vt:lpstr>
      <vt:lpstr>DATABASE OPTIMIZATION TECHNIQUES &amp; STRATEGIES:</vt:lpstr>
      <vt:lpstr>DATABASE OPTIMIZATION TECHNIQUES &amp; STRATEGIES:</vt:lpstr>
      <vt:lpstr>IMPACT OF COLLABRATION WITH STAKEHOLDERS:</vt:lpstr>
      <vt:lpstr>KEY FEATURES INCLUDED IN OUR APP :</vt:lpstr>
      <vt:lpstr>PROGRESSIVE WEB APP CONCEPTS:</vt:lpstr>
      <vt:lpstr>PROGRESSIVE WEB APP CONCEPTS:</vt:lpstr>
      <vt:lpstr>DATA SECUIRTY FOR POCKETS OF PLAYLIST :</vt:lpstr>
      <vt:lpstr>DATA SECURITY FOR OUR APP:</vt:lpstr>
      <vt:lpstr>CLIENT REQUIREMENT FOR PLATFORM ENCHANCMENT:</vt:lpstr>
      <vt:lpstr>CLIENTS REQUIREMENTS:</vt:lpstr>
      <vt:lpstr>LIST OF USER’S STORIES THAT CAPTURE UNIQUE PLAYLIST FEATURES: </vt:lpstr>
      <vt:lpstr>LIST OF USER’S STORIES THAT CAPTURE UNIQUE PLAYLIST FEATURES:</vt:lpstr>
      <vt:lpstr>DATABASE SCHEMA AND TABLES FOR PLAYLISTS, SONGS, ARTISTS, GENRES, AND OTHER RELEVANT ENTITIES:</vt:lpstr>
      <vt:lpstr>CONCLUSION:</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500</cp:revision>
  <dcterms:created xsi:type="dcterms:W3CDTF">2023-11-19T19:31:31Z</dcterms:created>
  <dcterms:modified xsi:type="dcterms:W3CDTF">2023-11-19T21:45:44Z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