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sldIdLst>
    <p:sldId id="256" r:id="rId2"/>
    <p:sldId id="257" r:id="rId3"/>
    <p:sldId id="258" r:id="rId4"/>
    <p:sldId id="259" r:id="rId5"/>
    <p:sldId id="260" r:id="rId6"/>
    <p:sldId id="266"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8B5950-FBF2-4B81-8C3C-53A3C379BF5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282731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B5950-FBF2-4B81-8C3C-53A3C379BF5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374040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B5950-FBF2-4B81-8C3C-53A3C379BF5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A886D-B67B-4522-B051-7591D74FAF4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677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B5950-FBF2-4B81-8C3C-53A3C379BF5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798582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B5950-FBF2-4B81-8C3C-53A3C379BF5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A886D-B67B-4522-B051-7591D74FAF4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8293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B5950-FBF2-4B81-8C3C-53A3C379BF5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3459590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B5950-FBF2-4B81-8C3C-53A3C379BF5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150528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B5950-FBF2-4B81-8C3C-53A3C379BF5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39651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B5950-FBF2-4B81-8C3C-53A3C379BF5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166329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8B5950-FBF2-4B81-8C3C-53A3C379BF5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228150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8B5950-FBF2-4B81-8C3C-53A3C379BF50}"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166922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8B5950-FBF2-4B81-8C3C-53A3C379BF50}"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412491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8B5950-FBF2-4B81-8C3C-53A3C379BF50}"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77923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B5950-FBF2-4B81-8C3C-53A3C379BF50}"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322718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B5950-FBF2-4B81-8C3C-53A3C379BF50}"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189164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8B5950-FBF2-4B81-8C3C-53A3C379BF50}"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8A886D-B67B-4522-B051-7591D74FAF44}" type="slidenum">
              <a:rPr lang="en-IN" smtClean="0"/>
              <a:t>‹#›</a:t>
            </a:fld>
            <a:endParaRPr lang="en-IN"/>
          </a:p>
        </p:txBody>
      </p:sp>
    </p:spTree>
    <p:extLst>
      <p:ext uri="{BB962C8B-B14F-4D97-AF65-F5344CB8AC3E}">
        <p14:creationId xmlns:p14="http://schemas.microsoft.com/office/powerpoint/2010/main" val="51730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8B5950-FBF2-4B81-8C3C-53A3C379BF50}" type="datetimeFigureOut">
              <a:rPr lang="en-IN" smtClean="0"/>
              <a:t>30-03-2023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8A886D-B67B-4522-B051-7591D74FAF44}" type="slidenum">
              <a:rPr lang="en-IN" smtClean="0"/>
              <a:t>‹#›</a:t>
            </a:fld>
            <a:endParaRPr lang="en-IN"/>
          </a:p>
        </p:txBody>
      </p:sp>
    </p:spTree>
    <p:extLst>
      <p:ext uri="{BB962C8B-B14F-4D97-AF65-F5344CB8AC3E}">
        <p14:creationId xmlns:p14="http://schemas.microsoft.com/office/powerpoint/2010/main" val="1881528345"/>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881B-094F-E68D-FEAD-C392487A66BD}"/>
              </a:ext>
            </a:extLst>
          </p:cNvPr>
          <p:cNvSpPr>
            <a:spLocks noGrp="1"/>
          </p:cNvSpPr>
          <p:nvPr>
            <p:ph type="ctrTitle"/>
          </p:nvPr>
        </p:nvSpPr>
        <p:spPr>
          <a:xfrm>
            <a:off x="1983805" y="541965"/>
            <a:ext cx="8915399" cy="776881"/>
          </a:xfrm>
        </p:spPr>
        <p:txBody>
          <a:bodyPr>
            <a:normAutofit fontScale="90000"/>
          </a:bodyPr>
          <a:lstStyle/>
          <a:p>
            <a:pPr algn="ctr"/>
            <a:r>
              <a:rPr lang="en-US" sz="4800" dirty="0"/>
              <a:t> </a:t>
            </a:r>
            <a:r>
              <a:rPr lang="en-US" sz="4800" b="1" dirty="0"/>
              <a:t>Oral Cancer Detection</a:t>
            </a:r>
            <a:endParaRPr lang="en-IN" sz="4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7DBB27-1122-AD8A-260F-212526E24AFD}"/>
              </a:ext>
            </a:extLst>
          </p:cNvPr>
          <p:cNvSpPr txBox="1"/>
          <p:nvPr/>
        </p:nvSpPr>
        <p:spPr>
          <a:xfrm>
            <a:off x="1735449" y="3490552"/>
            <a:ext cx="250580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Under the guidance of	</a:t>
            </a:r>
          </a:p>
          <a:p>
            <a:r>
              <a:rPr lang="en-US" b="1" dirty="0">
                <a:latin typeface="Times New Roman" panose="02020603050405020304" pitchFamily="18" charset="0"/>
                <a:cs typeface="Times New Roman" panose="02020603050405020304" pitchFamily="18" charset="0"/>
              </a:rPr>
              <a:t>Ms. Deepti Gupta </a:t>
            </a:r>
          </a:p>
        </p:txBody>
      </p:sp>
      <p:sp>
        <p:nvSpPr>
          <p:cNvPr id="8" name="TextBox 7">
            <a:extLst>
              <a:ext uri="{FF2B5EF4-FFF2-40B4-BE49-F238E27FC236}">
                <a16:creationId xmlns:a16="http://schemas.microsoft.com/office/drawing/2014/main" id="{AAFDA676-F639-9931-2C5B-2F5D56DB0486}"/>
              </a:ext>
            </a:extLst>
          </p:cNvPr>
          <p:cNvSpPr txBox="1"/>
          <p:nvPr/>
        </p:nvSpPr>
        <p:spPr>
          <a:xfrm>
            <a:off x="7528883" y="4136883"/>
            <a:ext cx="3712396"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Mr. </a:t>
            </a:r>
            <a:r>
              <a:rPr lang="en-IN" b="1" dirty="0">
                <a:latin typeface="Times New Roman" panose="02020603050405020304" pitchFamily="18" charset="0"/>
                <a:cs typeface="Times New Roman" panose="02020603050405020304" pitchFamily="18" charset="0"/>
              </a:rPr>
              <a:t>Rahul </a:t>
            </a:r>
            <a:r>
              <a:rPr lang="en-IN" b="1" dirty="0" err="1">
                <a:latin typeface="Times New Roman" panose="02020603050405020304" pitchFamily="18" charset="0"/>
                <a:cs typeface="Times New Roman" panose="02020603050405020304" pitchFamily="18" charset="0"/>
              </a:rPr>
              <a:t>Tanwar</a:t>
            </a:r>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(01414802719)</a:t>
            </a:r>
          </a:p>
          <a:p>
            <a:r>
              <a:rPr lang="en-US" b="1" dirty="0">
                <a:latin typeface="Times New Roman" panose="02020603050405020304" pitchFamily="18" charset="0"/>
                <a:cs typeface="Times New Roman" panose="02020603050405020304" pitchFamily="18" charset="0"/>
              </a:rPr>
              <a:t>Mr. </a:t>
            </a:r>
            <a:r>
              <a:rPr lang="en-IN" b="1" dirty="0">
                <a:latin typeface="Times New Roman" panose="02020603050405020304" pitchFamily="18" charset="0"/>
                <a:cs typeface="Times New Roman" panose="02020603050405020304" pitchFamily="18" charset="0"/>
              </a:rPr>
              <a:t>Saurabh Bisht</a:t>
            </a:r>
            <a:r>
              <a:rPr lang="en-IN" dirty="0"/>
              <a:t> </a:t>
            </a:r>
            <a:r>
              <a:rPr lang="en-IN"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01314807220</a:t>
            </a:r>
            <a:r>
              <a:rPr lang="en-IN"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Mr.</a:t>
            </a:r>
            <a:r>
              <a:rPr lang="en-IN" b="1" dirty="0" err="1">
                <a:latin typeface="Times New Roman" panose="02020603050405020304" pitchFamily="18" charset="0"/>
                <a:cs typeface="Times New Roman" panose="02020603050405020304" pitchFamily="18" charset="0"/>
              </a:rPr>
              <a:t>Akshansh</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kumar</a:t>
            </a:r>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10014802719</a:t>
            </a:r>
            <a:r>
              <a:rPr lang="en-IN"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B1A7578F-B220-F0D4-FBF2-169577D4E59E}"/>
              </a:ext>
            </a:extLst>
          </p:cNvPr>
          <p:cNvSpPr txBox="1"/>
          <p:nvPr/>
        </p:nvSpPr>
        <p:spPr>
          <a:xfrm>
            <a:off x="4241257" y="2351785"/>
            <a:ext cx="6135510" cy="369332"/>
          </a:xfrm>
          <a:prstGeom prst="rect">
            <a:avLst/>
          </a:prstGeom>
          <a:noFill/>
        </p:spPr>
        <p:txBody>
          <a:bodyPr wrap="square">
            <a:spAutoFit/>
          </a:bodyPr>
          <a:lstStyle/>
          <a:p>
            <a:r>
              <a:rPr lang="en-IN" b="1" dirty="0"/>
              <a:t>Project Id - 148-CSE-M</a:t>
            </a:r>
          </a:p>
        </p:txBody>
      </p:sp>
    </p:spTree>
    <p:extLst>
      <p:ext uri="{BB962C8B-B14F-4D97-AF65-F5344CB8AC3E}">
        <p14:creationId xmlns:p14="http://schemas.microsoft.com/office/powerpoint/2010/main" val="424145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6C89-3FB7-C53E-AA21-6C4CF552CC27}"/>
              </a:ext>
            </a:extLst>
          </p:cNvPr>
          <p:cNvSpPr>
            <a:spLocks noGrp="1"/>
          </p:cNvSpPr>
          <p:nvPr>
            <p:ph type="title"/>
          </p:nvPr>
        </p:nvSpPr>
        <p:spPr>
          <a:xfrm>
            <a:off x="2589212" y="479109"/>
            <a:ext cx="8911687" cy="870582"/>
          </a:xfrm>
        </p:spPr>
        <p:txBody>
          <a:bodyPr>
            <a:noAutofit/>
          </a:bodyPr>
          <a:lstStyle/>
          <a:p>
            <a:pPr algn="ctr"/>
            <a:r>
              <a:rPr lang="en-US" sz="4800" u="sng" dirty="0">
                <a:latin typeface="Times New Roman" panose="02020603050405020304" pitchFamily="18" charset="0"/>
                <a:cs typeface="Times New Roman" panose="02020603050405020304" pitchFamily="18" charset="0"/>
              </a:rPr>
              <a:t>Contents</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B2B276-33B4-6025-140F-1E8026D3A0FF}"/>
              </a:ext>
            </a:extLst>
          </p:cNvPr>
          <p:cNvSpPr>
            <a:spLocks noGrp="1"/>
          </p:cNvSpPr>
          <p:nvPr>
            <p:ph idx="1"/>
          </p:nvPr>
        </p:nvSpPr>
        <p:spPr>
          <a:xfrm>
            <a:off x="2589212" y="1406768"/>
            <a:ext cx="7996726" cy="4536832"/>
          </a:xfrm>
        </p:spPr>
        <p:txBody>
          <a:bodyPr>
            <a:normAutofit/>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Project Title</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Abstract</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Technology Stack</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06166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825E-3299-49A0-6C0E-2CEE3F46BE3F}"/>
              </a:ext>
            </a:extLst>
          </p:cNvPr>
          <p:cNvSpPr>
            <a:spLocks noGrp="1"/>
          </p:cNvSpPr>
          <p:nvPr>
            <p:ph type="title"/>
          </p:nvPr>
        </p:nvSpPr>
        <p:spPr>
          <a:xfrm>
            <a:off x="2596638" y="296147"/>
            <a:ext cx="8911687" cy="1090108"/>
          </a:xfrm>
        </p:spPr>
        <p:txBody>
          <a:bodyPr>
            <a:normAutofit/>
          </a:bodyPr>
          <a:lstStyle/>
          <a:p>
            <a:pPr algn="ctr"/>
            <a:r>
              <a:rPr lang="en-US" sz="4800" u="sng" dirty="0">
                <a:latin typeface="Times New Roman" panose="02020603050405020304" pitchFamily="18" charset="0"/>
                <a:cs typeface="Times New Roman" panose="02020603050405020304" pitchFamily="18" charset="0"/>
              </a:rPr>
              <a:t>Problem Statement</a:t>
            </a:r>
            <a:r>
              <a:rPr lang="en-US" u="sng" dirty="0"/>
              <a:t> </a:t>
            </a:r>
            <a:endParaRPr lang="en-IN" u="sng" dirty="0"/>
          </a:p>
        </p:txBody>
      </p:sp>
      <p:sp>
        <p:nvSpPr>
          <p:cNvPr id="3" name="Content Placeholder 2">
            <a:extLst>
              <a:ext uri="{FF2B5EF4-FFF2-40B4-BE49-F238E27FC236}">
                <a16:creationId xmlns:a16="http://schemas.microsoft.com/office/drawing/2014/main" id="{E520226A-CE51-B8C7-EFE7-AF2889BD21F6}"/>
              </a:ext>
            </a:extLst>
          </p:cNvPr>
          <p:cNvSpPr>
            <a:spLocks noGrp="1"/>
          </p:cNvSpPr>
          <p:nvPr>
            <p:ph idx="1"/>
          </p:nvPr>
        </p:nvSpPr>
        <p:spPr>
          <a:xfrm>
            <a:off x="1300130" y="1726059"/>
            <a:ext cx="8995337" cy="1871134"/>
          </a:xfrm>
        </p:spPr>
        <p:txBody>
          <a:bodyPr>
            <a:normAutofit fontScale="85000" lnSpcReduction="10000"/>
          </a:bodyPr>
          <a:lstStyle/>
          <a:p>
            <a:pPr marR="133350" algn="just">
              <a:lnSpc>
                <a:spcPct val="120000"/>
              </a:lnSpc>
              <a:spcBef>
                <a:spcPts val="855"/>
              </a:spcBef>
              <a:buFont typeface="Arial" panose="020B0604020202020204" pitchFamily="34" charset="0"/>
              <a:buChar char="•"/>
            </a:pPr>
            <a:r>
              <a:rPr lang="en-US" dirty="0"/>
              <a:t>we need to convert the DICOM images to JPG format before feeding them into the CNN models. The goal of this project is to develop accurate CNN models that can effectively classify medical images and assist healthcare professionals in making accurate diagnoses. </a:t>
            </a:r>
            <a:r>
              <a:rPr lang="en-US" sz="1800" dirty="0"/>
              <a:t>In our work we will use Convolutional Neural Network, VGG-16,ResNet-50 and Inception v3</a:t>
            </a:r>
            <a:endParaRPr lang="en-US" dirty="0"/>
          </a:p>
          <a:p>
            <a:pPr marL="0" marR="133350" indent="0" algn="just">
              <a:lnSpc>
                <a:spcPct val="120000"/>
              </a:lnSpc>
              <a:spcBef>
                <a:spcPts val="855"/>
              </a:spcBef>
              <a:buNone/>
            </a:pPr>
            <a:r>
              <a:rPr lang="en-IN" sz="2000" dirty="0">
                <a:latin typeface="Times New Roman" panose="02020603050405020304" pitchFamily="18" charset="0"/>
                <a:cs typeface="Times New Roman" panose="02020603050405020304" pitchFamily="18" charset="0"/>
              </a:rPr>
              <a:t>	</a:t>
            </a:r>
            <a:br>
              <a:rPr lang="en-IN" sz="2000" dirty="0"/>
            </a:br>
            <a:endParaRPr lang="en-IN" sz="2000" b="0" i="0" dirty="0">
              <a:solidFill>
                <a:srgbClr val="222222"/>
              </a:solidFill>
              <a:effectLst/>
              <a:latin typeface="Lato" panose="020F0502020204030203" pitchFamily="34" charset="0"/>
            </a:endParaRPr>
          </a:p>
          <a:p>
            <a:pPr marR="133350" algn="just">
              <a:spcBef>
                <a:spcPts val="855"/>
              </a:spcBef>
              <a:buFont typeface="Arial" panose="020B0604020202020204" pitchFamily="34" charset="0"/>
              <a:buChar char="•"/>
            </a:pPr>
            <a:endParaRPr lang="en-IN" sz="2000" b="0" i="0" dirty="0">
              <a:solidFill>
                <a:srgbClr val="222222"/>
              </a:solidFill>
              <a:effectLst/>
              <a:latin typeface="Lato" panose="020B0604020202020204" pitchFamily="34" charset="0"/>
            </a:endParaRPr>
          </a:p>
          <a:p>
            <a:pPr marR="133350" algn="just">
              <a:spcBef>
                <a:spcPts val="855"/>
              </a:spcBef>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3F4A18-332A-9172-9F00-06915F4B5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532" y="3936999"/>
            <a:ext cx="1828800" cy="1871134"/>
          </a:xfrm>
          <a:prstGeom prst="rect">
            <a:avLst/>
          </a:prstGeom>
        </p:spPr>
      </p:pic>
      <p:pic>
        <p:nvPicPr>
          <p:cNvPr id="7" name="Picture 6">
            <a:extLst>
              <a:ext uri="{FF2B5EF4-FFF2-40B4-BE49-F238E27FC236}">
                <a16:creationId xmlns:a16="http://schemas.microsoft.com/office/drawing/2014/main" id="{5800BDBF-624A-8F90-518E-6F79F5E3D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577" y="3936998"/>
            <a:ext cx="1828800" cy="1930401"/>
          </a:xfrm>
          <a:prstGeom prst="rect">
            <a:avLst/>
          </a:prstGeom>
        </p:spPr>
      </p:pic>
      <p:pic>
        <p:nvPicPr>
          <p:cNvPr id="9" name="Picture 8">
            <a:extLst>
              <a:ext uri="{FF2B5EF4-FFF2-40B4-BE49-F238E27FC236}">
                <a16:creationId xmlns:a16="http://schemas.microsoft.com/office/drawing/2014/main" id="{D4EE2C03-F419-AB8D-1CC3-7AADE92B7A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622" y="3936998"/>
            <a:ext cx="1828800" cy="1930402"/>
          </a:xfrm>
          <a:prstGeom prst="rect">
            <a:avLst/>
          </a:prstGeom>
        </p:spPr>
      </p:pic>
      <p:pic>
        <p:nvPicPr>
          <p:cNvPr id="11" name="Picture 10">
            <a:extLst>
              <a:ext uri="{FF2B5EF4-FFF2-40B4-BE49-F238E27FC236}">
                <a16:creationId xmlns:a16="http://schemas.microsoft.com/office/drawing/2014/main" id="{00792887-14FB-45A2-B82E-0869F17BCC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6667" y="3936998"/>
            <a:ext cx="1828800" cy="1930401"/>
          </a:xfrm>
          <a:prstGeom prst="rect">
            <a:avLst/>
          </a:prstGeom>
        </p:spPr>
      </p:pic>
    </p:spTree>
    <p:extLst>
      <p:ext uri="{BB962C8B-B14F-4D97-AF65-F5344CB8AC3E}">
        <p14:creationId xmlns:p14="http://schemas.microsoft.com/office/powerpoint/2010/main" val="155341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882C-CEB0-1B76-6B02-5EEA7F80D0EC}"/>
              </a:ext>
            </a:extLst>
          </p:cNvPr>
          <p:cNvSpPr>
            <a:spLocks noGrp="1"/>
          </p:cNvSpPr>
          <p:nvPr>
            <p:ph type="title"/>
          </p:nvPr>
        </p:nvSpPr>
        <p:spPr>
          <a:xfrm>
            <a:off x="2329961" y="518746"/>
            <a:ext cx="8911687" cy="852854"/>
          </a:xfrm>
        </p:spPr>
        <p:txBody>
          <a:bodyPr>
            <a:normAutofit/>
          </a:bodyPr>
          <a:lstStyle/>
          <a:p>
            <a:pPr algn="ctr"/>
            <a:r>
              <a:rPr lang="en-US" sz="4800" u="sng" dirty="0">
                <a:latin typeface="Times New Roman" panose="02020603050405020304" pitchFamily="18" charset="0"/>
                <a:ea typeface="Tahoma" panose="020B0604030504040204" pitchFamily="34" charset="0"/>
                <a:cs typeface="Times New Roman" panose="02020603050405020304" pitchFamily="18" charset="0"/>
              </a:rPr>
              <a:t>Abstract</a:t>
            </a:r>
            <a:endParaRPr lang="en-IN" sz="4800" u="sng"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10B38A-76E7-2774-E5A5-74B2F4A55E4A}"/>
              </a:ext>
            </a:extLst>
          </p:cNvPr>
          <p:cNvSpPr>
            <a:spLocks noGrp="1"/>
          </p:cNvSpPr>
          <p:nvPr>
            <p:ph idx="1"/>
          </p:nvPr>
        </p:nvSpPr>
        <p:spPr>
          <a:xfrm>
            <a:off x="1584894" y="1578816"/>
            <a:ext cx="9346224" cy="5125916"/>
          </a:xfrm>
        </p:spPr>
        <p:txBody>
          <a:bodyPr>
            <a:noAutofit/>
          </a:bodyPr>
          <a:lstStyle/>
          <a:p>
            <a:pPr marL="0" indent="0" algn="just">
              <a:buNone/>
            </a:pPr>
            <a:r>
              <a:rPr lang="en-IN" sz="1800" dirty="0">
                <a:solidFill>
                  <a:srgbClr val="222222"/>
                </a:solidFill>
                <a:effectLst/>
                <a:latin typeface="Times New Roman" panose="02020603050405020304" pitchFamily="18" charset="0"/>
                <a:ea typeface="Calibri" panose="020F0502020204030204" pitchFamily="34" charset="0"/>
              </a:rPr>
              <a:t>Oral cancer is one of the most common head and neck malignancies and has an overall 5-year survival rate that remains below 50%. Oral cancer is generally preceded by oral potentially malignant disorders (OPMDs) but determining the risk of OPMD progressing to cancer remains a difficult task. Several diagnostic technologies have been developed to facilitate the detection of OPMD and oral cancer, and some of these have been translated into regulatory-approved in vitro diagnostic systems or medical devices. Furthermore, the rapid development of novel biomarkers, electronic systems, and artificial intelligence may help to develop a new era where OPMD and oral cancer are detected at an early stage. To detect oral cancer we are going to use deep learning on jpg images (converted from </a:t>
            </a:r>
            <a:r>
              <a:rPr lang="en-IN" sz="1800" dirty="0" err="1">
                <a:solidFill>
                  <a:srgbClr val="222222"/>
                </a:solidFill>
                <a:effectLst/>
                <a:latin typeface="Times New Roman" panose="02020603050405020304" pitchFamily="18" charset="0"/>
                <a:ea typeface="Calibri" panose="020F0502020204030204" pitchFamily="34" charset="0"/>
              </a:rPr>
              <a:t>dicom</a:t>
            </a:r>
            <a:r>
              <a:rPr lang="en-IN" sz="1800" dirty="0">
                <a:solidFill>
                  <a:srgbClr val="222222"/>
                </a:solidFill>
                <a:effectLst/>
                <a:latin typeface="Times New Roman" panose="02020603050405020304" pitchFamily="18" charset="0"/>
                <a:ea typeface="Calibri" panose="020F0502020204030204" pitchFamily="34" charset="0"/>
              </a:rPr>
              <a:t> images).</a:t>
            </a:r>
            <a:r>
              <a:rPr lang="en-US" sz="1800" dirty="0">
                <a:solidFill>
                  <a:srgbClr val="222222"/>
                </a:solidFill>
                <a:effectLst/>
                <a:latin typeface="Times New Roman" panose="02020603050405020304" pitchFamily="18" charset="0"/>
                <a:ea typeface="Calibri" panose="020F0502020204030204" pitchFamily="34" charset="0"/>
              </a:rPr>
              <a:t> In our work we will use Convolutional Neural Network, VGG-16,ResNet-50 and Inception v3</a:t>
            </a:r>
            <a:endParaRPr lang="en-IN" sz="1800" dirty="0">
              <a:solidFill>
                <a:srgbClr val="222222"/>
              </a:solidFill>
              <a:effectLst/>
              <a:latin typeface="Times New Roman" panose="02020603050405020304" pitchFamily="18" charset="0"/>
              <a:ea typeface="Calibri" panose="020F0502020204030204" pitchFamily="34" charset="0"/>
            </a:endParaRPr>
          </a:p>
          <a:p>
            <a:pPr marL="0" indent="0" algn="just">
              <a:buNone/>
            </a:pPr>
            <a:endParaRPr lang="en-IN" sz="1800" dirty="0">
              <a:solidFill>
                <a:srgbClr val="000000"/>
              </a:solidFill>
              <a:effectLst/>
              <a:latin typeface="Calibri" panose="020F0502020204030204" pitchFamily="34" charset="0"/>
              <a:ea typeface="Calibri" panose="020F0502020204030204" pitchFamily="34"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47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3CEC-FD5C-1669-A646-D895F03EAEF7}"/>
              </a:ext>
            </a:extLst>
          </p:cNvPr>
          <p:cNvSpPr>
            <a:spLocks noGrp="1"/>
          </p:cNvSpPr>
          <p:nvPr>
            <p:ph type="title"/>
          </p:nvPr>
        </p:nvSpPr>
        <p:spPr/>
        <p:txBody>
          <a:bodyPr>
            <a:normAutofit/>
          </a:bodyPr>
          <a:lstStyle/>
          <a:p>
            <a:pPr algn="ctr"/>
            <a:r>
              <a:rPr lang="en-US" sz="4800" u="sng" dirty="0">
                <a:latin typeface="Times New Roman" panose="02020603050405020304" pitchFamily="18" charset="0"/>
                <a:cs typeface="Times New Roman" panose="02020603050405020304" pitchFamily="18" charset="0"/>
              </a:rPr>
              <a:t>Introduction</a:t>
            </a:r>
            <a:endParaRPr lang="en-IN" sz="4800" u="sng"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235AD59-C9D3-AFB9-E2C6-A54F3BCE5544}"/>
              </a:ext>
            </a:extLst>
          </p:cNvPr>
          <p:cNvSpPr>
            <a:spLocks noGrp="1"/>
          </p:cNvSpPr>
          <p:nvPr>
            <p:ph idx="1"/>
          </p:nvPr>
        </p:nvSpPr>
        <p:spPr>
          <a:xfrm>
            <a:off x="2371725" y="1835150"/>
            <a:ext cx="9355138" cy="3457575"/>
          </a:xfrm>
        </p:spPr>
        <p:txBody>
          <a:bodyPr>
            <a:normAutofit/>
          </a:bodyPr>
          <a:lstStyle/>
          <a:p>
            <a:r>
              <a:rPr lang="en-US" sz="2000" dirty="0"/>
              <a:t>Now most detection and diagnosis methods depend on decision of neuro specialists, and radiologist for image evaluation which possible to human errors and time consuming</a:t>
            </a:r>
          </a:p>
          <a:p>
            <a:r>
              <a:rPr lang="en-US" sz="2000" dirty="0"/>
              <a:t>The main purpose of this project is to build a  robust CNN model </a:t>
            </a:r>
            <a:endParaRPr lang="en-IN" sz="2000" dirty="0"/>
          </a:p>
          <a:p>
            <a:pPr marL="0" indent="0" algn="ctr">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79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C81258-80F2-980D-BBA0-321385A22736}"/>
              </a:ext>
            </a:extLst>
          </p:cNvPr>
          <p:cNvPicPr>
            <a:picLocks noChangeAspect="1"/>
          </p:cNvPicPr>
          <p:nvPr/>
        </p:nvPicPr>
        <p:blipFill>
          <a:blip r:embed="rId2"/>
          <a:stretch>
            <a:fillRect/>
          </a:stretch>
        </p:blipFill>
        <p:spPr>
          <a:xfrm>
            <a:off x="3127022" y="1069622"/>
            <a:ext cx="4165599" cy="4718756"/>
          </a:xfrm>
          <a:prstGeom prst="rect">
            <a:avLst/>
          </a:prstGeom>
        </p:spPr>
      </p:pic>
    </p:spTree>
    <p:extLst>
      <p:ext uri="{BB962C8B-B14F-4D97-AF65-F5344CB8AC3E}">
        <p14:creationId xmlns:p14="http://schemas.microsoft.com/office/powerpoint/2010/main" val="368980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75C0-1BA3-4C05-9FF6-9046D9FFB958}"/>
              </a:ext>
            </a:extLst>
          </p:cNvPr>
          <p:cNvSpPr>
            <a:spLocks noGrp="1"/>
          </p:cNvSpPr>
          <p:nvPr>
            <p:ph type="title"/>
          </p:nvPr>
        </p:nvSpPr>
        <p:spPr/>
        <p:txBody>
          <a:bodyPr>
            <a:normAutofit/>
          </a:bodyPr>
          <a:lstStyle/>
          <a:p>
            <a:pPr algn="ctr"/>
            <a:r>
              <a:rPr lang="en-US" sz="4800" u="sng" dirty="0">
                <a:latin typeface="Times New Roman" panose="02020603050405020304" pitchFamily="18" charset="0"/>
                <a:cs typeface="Times New Roman" panose="02020603050405020304" pitchFamily="18" charset="0"/>
              </a:rPr>
              <a:t>Technology Stack</a:t>
            </a:r>
            <a:endParaRPr lang="en-IN" sz="4800"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8E569F2-5703-7230-9F83-520A6D5E191C}"/>
              </a:ext>
            </a:extLst>
          </p:cNvPr>
          <p:cNvSpPr>
            <a:spLocks noGrp="1"/>
          </p:cNvSpPr>
          <p:nvPr>
            <p:ph sz="half" idx="1"/>
          </p:nvPr>
        </p:nvSpPr>
        <p:spPr>
          <a:xfrm>
            <a:off x="3689958" y="2235200"/>
            <a:ext cx="4313864" cy="1928446"/>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 Deep Learning, CNN Models such as </a:t>
            </a:r>
            <a:r>
              <a:rPr lang="en-US" sz="2000" dirty="0" err="1">
                <a:latin typeface="Times New Roman" panose="02020603050405020304" pitchFamily="18" charset="0"/>
                <a:cs typeface="Times New Roman" panose="02020603050405020304" pitchFamily="18" charset="0"/>
              </a:rPr>
              <a:t>InceptionNet</a:t>
            </a:r>
            <a:r>
              <a:rPr lang="en-US" sz="2000" dirty="0">
                <a:latin typeface="Times New Roman" panose="02020603050405020304" pitchFamily="18" charset="0"/>
                <a:cs typeface="Times New Roman" panose="02020603050405020304" pitchFamily="18" charset="0"/>
              </a:rPr>
              <a:t>, VGG16,  ResNet50</a:t>
            </a:r>
          </a:p>
        </p:txBody>
      </p:sp>
    </p:spTree>
    <p:extLst>
      <p:ext uri="{BB962C8B-B14F-4D97-AF65-F5344CB8AC3E}">
        <p14:creationId xmlns:p14="http://schemas.microsoft.com/office/powerpoint/2010/main" val="43502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B245-5C7D-942B-A16E-5D3E934C9C01}"/>
              </a:ext>
            </a:extLst>
          </p:cNvPr>
          <p:cNvSpPr>
            <a:spLocks noGrp="1"/>
          </p:cNvSpPr>
          <p:nvPr>
            <p:ph type="title"/>
          </p:nvPr>
        </p:nvSpPr>
        <p:spPr>
          <a:xfrm>
            <a:off x="1102792" y="624109"/>
            <a:ext cx="8911687" cy="990744"/>
          </a:xfrm>
        </p:spPr>
        <p:txBody>
          <a:bodyPr>
            <a:normAutofit/>
          </a:bodyPr>
          <a:lstStyle/>
          <a:p>
            <a:pPr algn="ctr"/>
            <a:r>
              <a:rPr lang="en-US"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0AE708-F538-5A3E-1FA8-F5E83F6F2493}"/>
              </a:ext>
            </a:extLst>
          </p:cNvPr>
          <p:cNvSpPr>
            <a:spLocks noGrp="1"/>
          </p:cNvSpPr>
          <p:nvPr>
            <p:ph idx="1"/>
          </p:nvPr>
        </p:nvSpPr>
        <p:spPr>
          <a:xfrm>
            <a:off x="2592925" y="1614853"/>
            <a:ext cx="8915400" cy="4873869"/>
          </a:xfrm>
        </p:spPr>
        <p:txBody>
          <a:bodyPr>
            <a:normAutofit/>
          </a:bodyPr>
          <a:lstStyle/>
          <a:p>
            <a:pPr marR="2451100" algn="just">
              <a:spcBef>
                <a:spcPts val="5"/>
              </a:spcBef>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R="2451100" lvl="0" algn="just">
              <a:spcBef>
                <a:spcPts val="5"/>
              </a:spcBef>
              <a:spcAft>
                <a:spcPts val="0"/>
              </a:spcAft>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31BDDB8-3DD0-74B0-36F5-37F32F0A4CE2}"/>
              </a:ext>
            </a:extLst>
          </p:cNvPr>
          <p:cNvSpPr txBox="1"/>
          <p:nvPr/>
        </p:nvSpPr>
        <p:spPr>
          <a:xfrm>
            <a:off x="1309512" y="1785591"/>
            <a:ext cx="8911687" cy="2477409"/>
          </a:xfrm>
          <a:prstGeom prst="rect">
            <a:avLst/>
          </a:prstGeom>
          <a:noFill/>
        </p:spPr>
        <p:txBody>
          <a:bodyPr wrap="square">
            <a:spAutoFit/>
          </a:bodyPr>
          <a:lstStyle/>
          <a:p>
            <a:pPr>
              <a:lnSpc>
                <a:spcPct val="107000"/>
              </a:lnSpc>
              <a:spcAft>
                <a:spcPts val="800"/>
              </a:spcAft>
            </a:pPr>
            <a:r>
              <a:rPr lang="en-IN" sz="1200" b="1" dirty="0">
                <a:solidFill>
                  <a:srgbClr val="000000"/>
                </a:solidFill>
                <a:effectLst/>
                <a:latin typeface="Times New Roman" panose="02020603050405020304" pitchFamily="18" charset="0"/>
                <a:ea typeface="Calibri" panose="020F0502020204030204" pitchFamily="34" charset="0"/>
              </a:rPr>
              <a:t>[1]</a:t>
            </a:r>
            <a:r>
              <a:rPr lang="en-IN" sz="1100" dirty="0">
                <a:solidFill>
                  <a:srgbClr val="000000"/>
                </a:solidFill>
                <a:effectLst/>
                <a:latin typeface="Calibri" panose="020F0502020204030204" pitchFamily="34" charset="0"/>
                <a:ea typeface="Calibri" panose="020F0502020204030204" pitchFamily="34" charset="0"/>
              </a:rPr>
              <a:t> </a:t>
            </a:r>
            <a:r>
              <a:rPr lang="en-IN" sz="1200" b="1" dirty="0">
                <a:solidFill>
                  <a:srgbClr val="000000"/>
                </a:solidFill>
                <a:effectLst/>
                <a:latin typeface="Times New Roman" panose="02020603050405020304" pitchFamily="18" charset="0"/>
                <a:ea typeface="Calibri" panose="020F0502020204030204" pitchFamily="34" charset="0"/>
              </a:rPr>
              <a:t>Hao Zhang, Wei Li, </a:t>
            </a:r>
            <a:r>
              <a:rPr lang="en-IN" sz="1200" b="1" dirty="0" err="1">
                <a:solidFill>
                  <a:srgbClr val="000000"/>
                </a:solidFill>
                <a:effectLst/>
                <a:latin typeface="Times New Roman" panose="02020603050405020304" pitchFamily="18" charset="0"/>
                <a:ea typeface="Calibri" panose="020F0502020204030204" pitchFamily="34" charset="0"/>
              </a:rPr>
              <a:t>Hanzhong</a:t>
            </a:r>
            <a:r>
              <a:rPr lang="en-IN" sz="1200" b="1" dirty="0">
                <a:solidFill>
                  <a:srgbClr val="000000"/>
                </a:solidFill>
                <a:effectLst/>
                <a:latin typeface="Times New Roman" panose="02020603050405020304" pitchFamily="18" charset="0"/>
                <a:ea typeface="Calibri" panose="020F0502020204030204" pitchFamily="34" charset="0"/>
              </a:rPr>
              <a:t> Zhang “ An Image Recognition Framework for Oral Cancer Cells” 2021</a:t>
            </a:r>
            <a:endParaRPr lang="en-IN" sz="1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200" b="1" dirty="0">
                <a:solidFill>
                  <a:srgbClr val="000000"/>
                </a:solidFill>
                <a:effectLst/>
                <a:latin typeface="Times New Roman" panose="02020603050405020304" pitchFamily="18" charset="0"/>
                <a:ea typeface="Calibri" panose="020F0502020204030204" pitchFamily="34" charset="0"/>
              </a:rPr>
              <a:t>[2] </a:t>
            </a:r>
            <a:r>
              <a:rPr lang="en-IN" sz="1200" b="1" dirty="0" err="1">
                <a:solidFill>
                  <a:srgbClr val="000000"/>
                </a:solidFill>
                <a:effectLst/>
                <a:latin typeface="Times New Roman" panose="02020603050405020304" pitchFamily="18" charset="0"/>
                <a:ea typeface="Calibri" panose="020F0502020204030204" pitchFamily="34" charset="0"/>
              </a:rPr>
              <a:t>Huiping</a:t>
            </a:r>
            <a:r>
              <a:rPr lang="en-IN" sz="1200" b="1" dirty="0">
                <a:solidFill>
                  <a:srgbClr val="000000"/>
                </a:solidFill>
                <a:effectLst/>
                <a:latin typeface="Times New Roman" panose="02020603050405020304" pitchFamily="18" charset="0"/>
                <a:ea typeface="Calibri" panose="020F0502020204030204" pitchFamily="34" charset="0"/>
              </a:rPr>
              <a:t> Lin, </a:t>
            </a:r>
            <a:r>
              <a:rPr lang="en-IN" sz="1200" b="1" dirty="0" err="1">
                <a:solidFill>
                  <a:srgbClr val="000000"/>
                </a:solidFill>
                <a:effectLst/>
                <a:latin typeface="Times New Roman" panose="02020603050405020304" pitchFamily="18" charset="0"/>
                <a:ea typeface="Calibri" panose="020F0502020204030204" pitchFamily="34" charset="0"/>
              </a:rPr>
              <a:t>Hanshen</a:t>
            </a:r>
            <a:r>
              <a:rPr lang="en-IN" sz="1200" b="1" dirty="0">
                <a:solidFill>
                  <a:srgbClr val="000000"/>
                </a:solidFill>
                <a:effectLst/>
                <a:latin typeface="Times New Roman" panose="02020603050405020304" pitchFamily="18" charset="0"/>
                <a:ea typeface="Calibri" panose="020F0502020204030204" pitchFamily="34" charset="0"/>
              </a:rPr>
              <a:t> Chen, </a:t>
            </a:r>
            <a:r>
              <a:rPr lang="en-IN" sz="1200" b="1" dirty="0" err="1">
                <a:solidFill>
                  <a:srgbClr val="000000"/>
                </a:solidFill>
                <a:effectLst/>
                <a:latin typeface="Times New Roman" panose="02020603050405020304" pitchFamily="18" charset="0"/>
                <a:ea typeface="Calibri" panose="020F0502020204030204" pitchFamily="34" charset="0"/>
              </a:rPr>
              <a:t>Luxi</a:t>
            </a:r>
            <a:r>
              <a:rPr lang="en-IN" sz="1200" b="1" dirty="0">
                <a:solidFill>
                  <a:srgbClr val="000000"/>
                </a:solidFill>
                <a:effectLst/>
                <a:latin typeface="Times New Roman" panose="02020603050405020304" pitchFamily="18" charset="0"/>
                <a:ea typeface="Calibri" panose="020F0502020204030204" pitchFamily="34" charset="0"/>
              </a:rPr>
              <a:t> Weng, Jiaqi Shao, and Jun Lina, “Automatic detection of oral cancer in smartphone-based images using deep learning for early diagnosis” 2021</a:t>
            </a:r>
            <a:endParaRPr lang="en-IN" sz="1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1200" b="1" dirty="0">
                <a:solidFill>
                  <a:srgbClr val="000000"/>
                </a:solidFill>
                <a:effectLst/>
                <a:latin typeface="Times New Roman" panose="02020603050405020304" pitchFamily="18" charset="0"/>
                <a:ea typeface="Calibri" panose="020F0502020204030204" pitchFamily="34" charset="0"/>
              </a:rPr>
              <a:t>[3] </a:t>
            </a:r>
            <a:r>
              <a:rPr lang="en-IN" sz="1200" b="1" dirty="0" err="1">
                <a:solidFill>
                  <a:srgbClr val="000000"/>
                </a:solidFill>
                <a:effectLst/>
                <a:latin typeface="Times New Roman" panose="02020603050405020304" pitchFamily="18" charset="0"/>
                <a:ea typeface="Calibri" panose="020F0502020204030204" pitchFamily="34" charset="0"/>
              </a:rPr>
              <a:t>Rogério</a:t>
            </a:r>
            <a:r>
              <a:rPr lang="en-IN" sz="1200" b="1" dirty="0">
                <a:solidFill>
                  <a:srgbClr val="000000"/>
                </a:solidFill>
                <a:effectLst/>
                <a:latin typeface="Times New Roman" panose="02020603050405020304" pitchFamily="18" charset="0"/>
                <a:ea typeface="Calibri" panose="020F0502020204030204" pitchFamily="34" charset="0"/>
              </a:rPr>
              <a:t> Ribeiro de Paiva, Paulo </a:t>
            </a:r>
            <a:r>
              <a:rPr lang="en-IN" sz="1200" b="1" dirty="0" err="1">
                <a:solidFill>
                  <a:srgbClr val="000000"/>
                </a:solidFill>
                <a:effectLst/>
                <a:latin typeface="Times New Roman" panose="02020603050405020304" pitchFamily="18" charset="0"/>
                <a:ea typeface="Calibri" panose="020F0502020204030204" pitchFamily="34" charset="0"/>
              </a:rPr>
              <a:t>Tadeu</a:t>
            </a:r>
            <a:r>
              <a:rPr lang="en-IN" sz="1200" b="1" dirty="0">
                <a:solidFill>
                  <a:srgbClr val="000000"/>
                </a:solidFill>
                <a:effectLst/>
                <a:latin typeface="Times New Roman" panose="02020603050405020304" pitchFamily="18" charset="0"/>
                <a:ea typeface="Calibri" panose="020F0502020204030204" pitchFamily="34" charset="0"/>
              </a:rPr>
              <a:t> de Souza Figueiredo, André Ferreira </a:t>
            </a:r>
            <a:r>
              <a:rPr lang="en-IN" sz="1200" b="1" dirty="0" err="1">
                <a:solidFill>
                  <a:srgbClr val="000000"/>
                </a:solidFill>
                <a:effectLst/>
                <a:latin typeface="Times New Roman" panose="02020603050405020304" pitchFamily="18" charset="0"/>
                <a:ea typeface="Calibri" panose="020F0502020204030204" pitchFamily="34" charset="0"/>
              </a:rPr>
              <a:t>Leite</a:t>
            </a:r>
            <a:r>
              <a:rPr lang="en-IN" sz="1200" b="1" dirty="0">
                <a:solidFill>
                  <a:srgbClr val="000000"/>
                </a:solidFill>
                <a:effectLst/>
                <a:latin typeface="Times New Roman" panose="02020603050405020304" pitchFamily="18" charset="0"/>
                <a:ea typeface="Calibri" panose="020F0502020204030204" pitchFamily="34" charset="0"/>
              </a:rPr>
              <a:t>, Maria Alves Garcia Silva “Oral cancer staging established by magnetic resonance imaging” 2011</a:t>
            </a:r>
            <a:endParaRPr lang="en-IN" sz="1100" dirty="0">
              <a:solidFill>
                <a:srgbClr val="000000"/>
              </a:solidFill>
              <a:effectLst/>
              <a:latin typeface="Calibri" panose="020F0502020204030204" pitchFamily="34" charset="0"/>
              <a:ea typeface="Calibri" panose="020F0502020204030204" pitchFamily="34" charset="0"/>
            </a:endParaRPr>
          </a:p>
          <a:p>
            <a:pPr marL="11430" indent="-6350">
              <a:lnSpc>
                <a:spcPct val="107000"/>
              </a:lnSpc>
            </a:pPr>
            <a:r>
              <a:rPr lang="en-IN" sz="1200" b="1" kern="0" dirty="0">
                <a:solidFill>
                  <a:srgbClr val="333333"/>
                </a:solidFill>
                <a:effectLst/>
                <a:latin typeface="Times New Roman" panose="02020603050405020304" pitchFamily="18" charset="0"/>
                <a:ea typeface="Calibri" panose="020F0502020204030204" pitchFamily="34" charset="0"/>
              </a:rPr>
              <a:t>[4] </a:t>
            </a:r>
            <a:r>
              <a:rPr lang="en-IN" sz="1200" b="1" kern="0" dirty="0" err="1">
                <a:solidFill>
                  <a:srgbClr val="333333"/>
                </a:solidFill>
                <a:effectLst/>
                <a:latin typeface="Times New Roman" panose="02020603050405020304" pitchFamily="18" charset="0"/>
                <a:ea typeface="Calibri" panose="020F0502020204030204" pitchFamily="34" charset="0"/>
              </a:rPr>
              <a:t>Zhalong</a:t>
            </a:r>
            <a:r>
              <a:rPr lang="en-IN" sz="1200" b="1" kern="0" dirty="0">
                <a:solidFill>
                  <a:srgbClr val="333333"/>
                </a:solidFill>
                <a:effectLst/>
                <a:latin typeface="Times New Roman" panose="02020603050405020304" pitchFamily="18" charset="0"/>
                <a:ea typeface="Calibri" panose="020F0502020204030204" pitchFamily="34" charset="0"/>
              </a:rPr>
              <a:t> Hu; </a:t>
            </a:r>
            <a:r>
              <a:rPr lang="en-IN" sz="1200" b="1" kern="0" dirty="0" err="1">
                <a:solidFill>
                  <a:srgbClr val="333333"/>
                </a:solidFill>
                <a:effectLst/>
                <a:latin typeface="Times New Roman" panose="02020603050405020304" pitchFamily="18" charset="0"/>
                <a:ea typeface="Calibri" panose="020F0502020204030204" pitchFamily="34" charset="0"/>
              </a:rPr>
              <a:t>Abeer</a:t>
            </a:r>
            <a:r>
              <a:rPr lang="en-IN" sz="1200" b="1" kern="0" dirty="0">
                <a:solidFill>
                  <a:srgbClr val="333333"/>
                </a:solidFill>
                <a:effectLst/>
                <a:latin typeface="Times New Roman" panose="02020603050405020304" pitchFamily="18" charset="0"/>
                <a:ea typeface="Calibri" panose="020F0502020204030204" pitchFamily="34" charset="0"/>
              </a:rPr>
              <a:t> </a:t>
            </a:r>
            <a:r>
              <a:rPr lang="en-IN" sz="1200" b="1" kern="0" dirty="0" err="1">
                <a:solidFill>
                  <a:srgbClr val="333333"/>
                </a:solidFill>
                <a:effectLst/>
                <a:latin typeface="Times New Roman" panose="02020603050405020304" pitchFamily="18" charset="0"/>
                <a:ea typeface="Calibri" panose="020F0502020204030204" pitchFamily="34" charset="0"/>
              </a:rPr>
              <a:t>Alsadoon</a:t>
            </a:r>
            <a:r>
              <a:rPr lang="en-IN" sz="1200" b="1" kern="0" dirty="0">
                <a:solidFill>
                  <a:srgbClr val="333333"/>
                </a:solidFill>
                <a:effectLst/>
                <a:latin typeface="Times New Roman" panose="02020603050405020304" pitchFamily="18" charset="0"/>
                <a:ea typeface="Calibri" panose="020F0502020204030204" pitchFamily="34" charset="0"/>
              </a:rPr>
              <a:t>; Paul </a:t>
            </a:r>
            <a:r>
              <a:rPr lang="en-IN" sz="1200" b="1" kern="0" dirty="0" err="1">
                <a:solidFill>
                  <a:srgbClr val="333333"/>
                </a:solidFill>
                <a:effectLst/>
                <a:latin typeface="Times New Roman" panose="02020603050405020304" pitchFamily="18" charset="0"/>
                <a:ea typeface="Calibri" panose="020F0502020204030204" pitchFamily="34" charset="0"/>
              </a:rPr>
              <a:t>Manoranjan</a:t>
            </a:r>
            <a:r>
              <a:rPr lang="en-IN" sz="1200" b="1" kern="0" dirty="0">
                <a:solidFill>
                  <a:srgbClr val="333333"/>
                </a:solidFill>
                <a:effectLst/>
                <a:latin typeface="Times New Roman" panose="02020603050405020304" pitchFamily="18" charset="0"/>
                <a:ea typeface="Calibri" panose="020F0502020204030204" pitchFamily="34" charset="0"/>
              </a:rPr>
              <a:t>; P. W. C. Prasad; Salih Ali; A. </a:t>
            </a:r>
            <a:r>
              <a:rPr lang="en-IN" sz="1200" b="1" kern="0" dirty="0" err="1">
                <a:solidFill>
                  <a:srgbClr val="333333"/>
                </a:solidFill>
                <a:effectLst/>
                <a:latin typeface="Times New Roman" panose="02020603050405020304" pitchFamily="18" charset="0"/>
                <a:ea typeface="Calibri" panose="020F0502020204030204" pitchFamily="34" charset="0"/>
              </a:rPr>
              <a:t>Elchouemic</a:t>
            </a:r>
            <a:r>
              <a:rPr lang="en-IN" sz="1200" b="1" kern="0" dirty="0">
                <a:solidFill>
                  <a:srgbClr val="333333"/>
                </a:solidFill>
                <a:effectLst/>
                <a:latin typeface="Times New Roman" panose="02020603050405020304" pitchFamily="18" charset="0"/>
                <a:ea typeface="Calibri" panose="020F0502020204030204" pitchFamily="34" charset="0"/>
              </a:rPr>
              <a:t>  </a:t>
            </a:r>
            <a:r>
              <a:rPr lang="en-IN" sz="1350" b="1" kern="0" dirty="0">
                <a:solidFill>
                  <a:srgbClr val="333333"/>
                </a:solidFill>
                <a:effectLst/>
                <a:latin typeface="Arial" panose="020B0604020202020204" pitchFamily="34" charset="0"/>
                <a:ea typeface="Calibri" panose="020F0502020204030204" pitchFamily="34" charset="0"/>
              </a:rPr>
              <a:t>“</a:t>
            </a:r>
            <a:r>
              <a:rPr lang="en-IN" sz="1200" b="1" kern="0" dirty="0">
                <a:solidFill>
                  <a:srgbClr val="333333"/>
                </a:solidFill>
                <a:effectLst/>
                <a:latin typeface="Times New Roman" panose="02020603050405020304" pitchFamily="18" charset="0"/>
                <a:ea typeface="Calibri" panose="020F0502020204030204" pitchFamily="34" charset="0"/>
              </a:rPr>
              <a:t>Early stage oral cavity cancer detection: Anisotropic pre-processing and fuzzy C-means segmentation</a:t>
            </a:r>
            <a:r>
              <a:rPr lang="en-IN" sz="1200" b="1" kern="0" dirty="0">
                <a:solidFill>
                  <a:srgbClr val="000000"/>
                </a:solidFill>
                <a:effectLst/>
                <a:latin typeface="Calibri" panose="020F0502020204030204" pitchFamily="34" charset="0"/>
                <a:ea typeface="Calibri" panose="020F0502020204030204" pitchFamily="34" charset="0"/>
              </a:rPr>
              <a:t>” 2018</a:t>
            </a:r>
          </a:p>
          <a:p>
            <a:pPr>
              <a:lnSpc>
                <a:spcPct val="107000"/>
              </a:lnSpc>
              <a:spcAft>
                <a:spcPts val="800"/>
              </a:spcAft>
            </a:pPr>
            <a:r>
              <a:rPr lang="en-IN" sz="1100" dirty="0">
                <a:solidFill>
                  <a:srgbClr val="000000"/>
                </a:solidFill>
                <a:effectLst/>
                <a:latin typeface="Calibri" panose="020F0502020204030204" pitchFamily="34" charset="0"/>
                <a:ea typeface="Calibri" panose="020F0502020204030204" pitchFamily="34" charset="0"/>
              </a:rPr>
              <a:t> </a:t>
            </a:r>
          </a:p>
          <a:p>
            <a:pPr>
              <a:lnSpc>
                <a:spcPct val="107000"/>
              </a:lnSpc>
              <a:spcAft>
                <a:spcPts val="800"/>
              </a:spcAft>
            </a:pPr>
            <a:r>
              <a:rPr lang="en-IN" sz="1200" b="1" dirty="0">
                <a:solidFill>
                  <a:srgbClr val="000000"/>
                </a:solidFill>
                <a:effectLst/>
                <a:latin typeface="Times New Roman" panose="02020603050405020304" pitchFamily="18" charset="0"/>
                <a:ea typeface="Calibri" panose="020F0502020204030204" pitchFamily="34" charset="0"/>
              </a:rPr>
              <a:t>[5] T. Morikawa , A. </a:t>
            </a:r>
            <a:r>
              <a:rPr lang="en-IN" sz="1200" b="1" dirty="0" err="1">
                <a:solidFill>
                  <a:srgbClr val="000000"/>
                </a:solidFill>
                <a:effectLst/>
                <a:latin typeface="Times New Roman" panose="02020603050405020304" pitchFamily="18" charset="0"/>
                <a:ea typeface="Calibri" panose="020F0502020204030204" pitchFamily="34" charset="0"/>
              </a:rPr>
              <a:t>Kozakai</a:t>
            </a:r>
            <a:r>
              <a:rPr lang="en-IN" sz="1200" b="1" dirty="0">
                <a:solidFill>
                  <a:srgbClr val="000000"/>
                </a:solidFill>
                <a:effectLst/>
                <a:latin typeface="Times New Roman" panose="02020603050405020304" pitchFamily="18" charset="0"/>
                <a:ea typeface="Calibri" panose="020F0502020204030204" pitchFamily="34" charset="0"/>
              </a:rPr>
              <a:t> , A. Kosugi , H. Bessho , T. Shibahara “Image processing analysis of oral cancer, oral potentially malignant disorders, and other oral diseases using optical instruments” 2020</a:t>
            </a:r>
            <a:endParaRPr lang="en-IN" sz="1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571730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552</TotalTime>
  <Words>502</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Lato</vt:lpstr>
      <vt:lpstr>Times New Roman</vt:lpstr>
      <vt:lpstr>Trebuchet MS</vt:lpstr>
      <vt:lpstr>Wingdings 3</vt:lpstr>
      <vt:lpstr>Facet</vt:lpstr>
      <vt:lpstr> Oral Cancer Detection</vt:lpstr>
      <vt:lpstr>Contents</vt:lpstr>
      <vt:lpstr>Problem Statement </vt:lpstr>
      <vt:lpstr>Abstract</vt:lpstr>
      <vt:lpstr>Introduction</vt:lpstr>
      <vt:lpstr>PowerPoint Presentation</vt:lpstr>
      <vt:lpstr>Technology Stack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Detection System(Pneumonia)</dc:title>
  <dc:creator>Gaurav Kadam</dc:creator>
  <cp:lastModifiedBy>10014802719</cp:lastModifiedBy>
  <cp:revision>14</cp:revision>
  <dcterms:created xsi:type="dcterms:W3CDTF">2022-10-17T08:50:02Z</dcterms:created>
  <dcterms:modified xsi:type="dcterms:W3CDTF">2023-03-30T17:39:56Z</dcterms:modified>
</cp:coreProperties>
</file>