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850738"/>
            <a:ext cx="9982200" cy="2971326"/>
          </a:xfrm>
          <a:prstGeom prst="rect">
            <a:avLst/>
          </a:prstGeom>
        </p:spPr>
        <p:txBody>
          <a:bodyPr vert="horz" wrap="square" lIns="0" tIns="16510" rIns="0" bIns="0" rtlCol="0">
            <a:spAutoFit/>
          </a:bodyPr>
          <a:lstStyle/>
          <a:p>
            <a:pPr marL="3213735" algn="l">
              <a:spcBef>
                <a:spcPts val="130"/>
              </a:spcBef>
            </a:pPr>
            <a:r>
              <a:rPr lang="en-US" sz="4800" b="1" dirty="0">
                <a:solidFill>
                  <a:schemeClr val="accent6">
                    <a:lumMod val="50000"/>
                  </a:schemeClr>
                </a:solidFill>
                <a:latin typeface="Times New Roman" panose="02020603050405020304" pitchFamily="18" charset="0"/>
                <a:cs typeface="Times New Roman" panose="02020603050405020304" pitchFamily="18" charset="0"/>
              </a:rPr>
              <a:t> </a:t>
            </a:r>
            <a:r>
              <a:rPr lang="en-US" sz="4800" b="1" dirty="0">
                <a:solidFill>
                  <a:srgbClr val="0070C0"/>
                </a:solidFill>
                <a:latin typeface="Times New Roman" panose="02020603050405020304" pitchFamily="18" charset="0"/>
                <a:cs typeface="Times New Roman" panose="02020603050405020304" pitchFamily="18" charset="0"/>
              </a:rPr>
              <a:t>VEHICLE ACCIDENT DETECTION USING</a:t>
            </a:r>
            <a:r>
              <a:rPr lang="en-US" sz="4800" b="1" i="0" dirty="0">
                <a:solidFill>
                  <a:srgbClr val="0070C0"/>
                </a:solidFill>
                <a:effectLst/>
                <a:latin typeface="Times New Roman" panose="02020603050405020304" pitchFamily="18" charset="0"/>
                <a:cs typeface="Times New Roman" panose="02020603050405020304" pitchFamily="18" charset="0"/>
              </a:rPr>
              <a:t> CNN</a:t>
            </a:r>
            <a:br>
              <a:rPr lang="en-US" sz="4800" b="1" i="0" dirty="0">
                <a:solidFill>
                  <a:srgbClr val="0070C0"/>
                </a:solidFill>
                <a:effectLst/>
                <a:latin typeface="Times New Roman" panose="02020603050405020304" pitchFamily="18" charset="0"/>
                <a:cs typeface="Times New Roman" panose="02020603050405020304" pitchFamily="18" charset="0"/>
              </a:rPr>
            </a:br>
            <a:endParaRPr sz="4800" spc="15" dirty="0">
              <a:solidFill>
                <a:srgbClr val="0070C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60788" y="3437063"/>
            <a:ext cx="8610600" cy="2185214"/>
          </a:xfrm>
          <a:prstGeom prst="rect">
            <a:avLst/>
          </a:prstGeom>
          <a:noFill/>
        </p:spPr>
        <p:txBody>
          <a:bodyPr wrap="square" rtlCol="0">
            <a:spAutoFit/>
          </a:bodyPr>
          <a:lstStyle/>
          <a:p>
            <a:r>
              <a:rPr lang="en-US" sz="2800" b="1" dirty="0">
                <a:solidFill>
                  <a:schemeClr val="accent5">
                    <a:lumMod val="75000"/>
                  </a:schemeClr>
                </a:solidFill>
                <a:latin typeface="Times New Roman" panose="02020603050405020304" pitchFamily="18" charset="0"/>
                <a:cs typeface="Times New Roman" panose="02020603050405020304" pitchFamily="18" charset="0"/>
              </a:rPr>
              <a:t>PRESENTED BY: C.RAHUL</a:t>
            </a:r>
          </a:p>
          <a:p>
            <a:r>
              <a:rPr lang="en-US" sz="2800" b="1" dirty="0">
                <a:solidFill>
                  <a:schemeClr val="accent5">
                    <a:lumMod val="75000"/>
                  </a:schemeClr>
                </a:solidFill>
                <a:latin typeface="Times New Roman" panose="02020603050405020304" pitchFamily="18" charset="0"/>
                <a:cs typeface="Times New Roman" panose="02020603050405020304" pitchFamily="18" charset="0"/>
              </a:rPr>
              <a:t>REGISTER NO:211521104025</a:t>
            </a:r>
          </a:p>
          <a:p>
            <a:r>
              <a:rPr lang="en-US" sz="2800" b="1" dirty="0">
                <a:solidFill>
                  <a:schemeClr val="accent5">
                    <a:lumMod val="75000"/>
                  </a:schemeClr>
                </a:solidFill>
                <a:latin typeface="Times New Roman" panose="02020603050405020304" pitchFamily="18" charset="0"/>
                <a:cs typeface="Times New Roman" panose="02020603050405020304" pitchFamily="18" charset="0"/>
              </a:rPr>
              <a:t>DEPARTMENT:COMPUTER SCIENCE AND ENGINEERING</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37914E0A-B2D6-1545-182F-B9FDD052ACAF}"/>
              </a:ext>
            </a:extLst>
          </p:cNvPr>
          <p:cNvSpPr>
            <a:spLocks noChangeArrowheads="1"/>
          </p:cNvSpPr>
          <p:nvPr/>
        </p:nvSpPr>
        <p:spPr bwMode="auto">
          <a:xfrm>
            <a:off x="676081" y="1447800"/>
            <a:ext cx="868680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Acquisition: (Determine the method of data gathering depending on the strategy selected; for example, dashcams or traffic cameras for vision-based systems, or in-car sensors for sensor-based systems).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 cleaning and getting ready the gathered information for the selected detection technique (e.g., calibration of sensor data, annotation of image/video frames for vision systems).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Crash Detection Algorithm: (Explain selected methodology, such as using algorithms to examine sensor data for abrupt changes suggestive of a collision or using labeled data to train a machine learning model for a vision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5A700-5681-F271-4919-D98B7D3E7282}"/>
              </a:ext>
            </a:extLst>
          </p:cNvPr>
          <p:cNvSpPr>
            <a:spLocks noGrp="1"/>
          </p:cNvSpPr>
          <p:nvPr>
            <p:ph type="body" idx="1"/>
          </p:nvPr>
        </p:nvSpPr>
        <p:spPr>
          <a:xfrm>
            <a:off x="457200" y="914400"/>
            <a:ext cx="9753600" cy="4801314"/>
          </a:xfrm>
        </p:spPr>
        <p:txBody>
          <a:bodyPr/>
          <a:lstStyle/>
          <a:p>
            <a:pPr>
              <a:lnSpc>
                <a:spcPct val="150000"/>
              </a:lnSpc>
            </a:pPr>
            <a:r>
              <a:rPr lang="en-IN" sz="3600" b="1" dirty="0">
                <a:latin typeface="Times New Roman" panose="02020603050405020304" pitchFamily="18" charset="0"/>
                <a:cs typeface="Times New Roman" panose="02020603050405020304" pitchFamily="18" charset="0"/>
              </a:rPr>
              <a:t>Training and Validation:</a:t>
            </a:r>
          </a:p>
          <a:p>
            <a:pPr>
              <a:lnSpc>
                <a:spcPct val="150000"/>
              </a:lnSpc>
            </a:pPr>
            <a:endParaRPr lang="en-IN" sz="2000" b="1" dirty="0">
              <a:latin typeface="Times New Roman" panose="02020603050405020304" pitchFamily="18" charset="0"/>
              <a:cs typeface="Times New Roman" panose="02020603050405020304" pitchFamily="18" charset="0"/>
            </a:endParaRP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Cross-validation techniques.</a:t>
            </a:r>
          </a:p>
          <a:p>
            <a:pPr marL="800100" lvl="1" indent="-342900">
              <a:lnSpc>
                <a:spcPct val="150000"/>
              </a:lnSpc>
              <a:buFont typeface="Arial" pitchFamily="34" charset="0"/>
              <a:buChar char="•"/>
            </a:pPr>
            <a:r>
              <a:rPr lang="en-IN" sz="2000" dirty="0" err="1">
                <a:latin typeface="Times New Roman" panose="02020603050405020304" pitchFamily="18" charset="0"/>
                <a:cs typeface="Times New Roman" panose="02020603050405020304" pitchFamily="18" charset="0"/>
              </a:rPr>
              <a:t>Hyperparameter</a:t>
            </a:r>
            <a:r>
              <a:rPr lang="en-IN" sz="2000" dirty="0">
                <a:latin typeface="Times New Roman" panose="02020603050405020304" pitchFamily="18" charset="0"/>
                <a:cs typeface="Times New Roman" panose="02020603050405020304" pitchFamily="18" charset="0"/>
              </a:rPr>
              <a:t> tuning.</a:t>
            </a:r>
          </a:p>
          <a:p>
            <a:pPr>
              <a:lnSpc>
                <a:spcPct val="150000"/>
              </a:lnSpc>
            </a:pPr>
            <a:r>
              <a:rPr lang="en-IN" sz="3600" b="1" dirty="0">
                <a:latin typeface="Times New Roman" panose="02020603050405020304" pitchFamily="18" charset="0"/>
                <a:cs typeface="Times New Roman" panose="02020603050405020304" pitchFamily="18" charset="0"/>
              </a:rPr>
              <a:t>Deployment:</a:t>
            </a:r>
          </a:p>
          <a:p>
            <a:pPr>
              <a:lnSpc>
                <a:spcPct val="150000"/>
              </a:lnSpc>
            </a:pPr>
            <a:endParaRPr lang="en-IN"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API integration for real-time predictions.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Cloud-based hosting for scalability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78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F1876D-A298-6944-A535-B41084D5BB2F}"/>
              </a:ext>
            </a:extLst>
          </p:cNvPr>
          <p:cNvSpPr txBox="1"/>
          <p:nvPr/>
        </p:nvSpPr>
        <p:spPr>
          <a:xfrm>
            <a:off x="1066800" y="1066800"/>
            <a:ext cx="7239000" cy="6186309"/>
          </a:xfrm>
          <a:prstGeom prst="rect">
            <a:avLst/>
          </a:prstGeom>
          <a:noFill/>
        </p:spPr>
        <p:txBody>
          <a:bodyPr wrap="square" rtlCol="0">
            <a:spAutoFit/>
          </a:bodyPr>
          <a:lstStyle/>
          <a:p>
            <a:pPr>
              <a:lnSpc>
                <a:spcPct val="150000"/>
              </a:lnSpc>
            </a:pPr>
            <a:r>
              <a:rPr lang="en-IN" sz="2400" b="1" dirty="0"/>
              <a:t>Perfo</a:t>
            </a:r>
            <a:r>
              <a:rPr lang="en-IN" sz="2000" b="1" dirty="0">
                <a:latin typeface="Times New Roman" panose="02020603050405020304" pitchFamily="18" charset="0"/>
                <a:cs typeface="Times New Roman" panose="02020603050405020304" pitchFamily="18" charset="0"/>
              </a:rPr>
              <a:t>rmance Metrics</a:t>
            </a:r>
            <a:r>
              <a:rPr lang="en-IN" sz="2000" dirty="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Accuracy: X%</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Precision: X%</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Recall: X%</a:t>
            </a:r>
          </a:p>
          <a:p>
            <a:pPr>
              <a:lnSpc>
                <a:spcPct val="150000"/>
              </a:lnSpc>
            </a:pPr>
            <a:r>
              <a:rPr lang="en-IN" sz="2000" b="1" dirty="0">
                <a:latin typeface="Times New Roman" panose="02020603050405020304" pitchFamily="18" charset="0"/>
                <a:cs typeface="Times New Roman" panose="02020603050405020304" pitchFamily="18" charset="0"/>
              </a:rPr>
              <a:t>Comparison with Baseline</a:t>
            </a:r>
            <a:r>
              <a:rPr lang="en-IN" sz="2000" dirty="0">
                <a:latin typeface="Times New Roman" panose="02020603050405020304" pitchFamily="18" charset="0"/>
                <a:cs typeface="Times New Roman" panose="02020603050405020304" pitchFamily="18" charset="0"/>
              </a:rPr>
              <a:t>:</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Improvement in accuracy by X%.</a:t>
            </a:r>
          </a:p>
          <a:p>
            <a:pPr>
              <a:lnSpc>
                <a:spcPct val="150000"/>
              </a:lnSpc>
            </a:pPr>
            <a:r>
              <a:rPr lang="en-IN" sz="2000" b="1" dirty="0">
                <a:latin typeface="Times New Roman" panose="02020603050405020304" pitchFamily="18" charset="0"/>
                <a:cs typeface="Times New Roman" panose="02020603050405020304" pitchFamily="18" charset="0"/>
              </a:rPr>
              <a:t>User Feedback:</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Positive responses from beta testers.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Improved decision-making for fantasy leagues.</a:t>
            </a:r>
          </a:p>
          <a:p>
            <a:pPr>
              <a:lnSpc>
                <a:spcPct val="150000"/>
              </a:lnSpc>
            </a:pPr>
            <a:r>
              <a:rPr lang="en-IN" sz="2000" b="1" dirty="0">
                <a:latin typeface="Times New Roman" panose="02020603050405020304" pitchFamily="18" charset="0"/>
                <a:cs typeface="Times New Roman" panose="02020603050405020304" pitchFamily="18" charset="0"/>
              </a:rPr>
              <a:t>Future Enhancements: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Integration of additional data sources.</a:t>
            </a:r>
          </a:p>
          <a:p>
            <a:pPr marL="800100" lvl="1" indent="-342900">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Enhanced model performance through ensemble methods</a:t>
            </a:r>
            <a:r>
              <a:rPr lang="en-IN" sz="2400" dirty="0"/>
              <a:t>.</a:t>
            </a:r>
          </a:p>
          <a:p>
            <a:pPr marL="342900" indent="-342900">
              <a:buFont typeface="Arial"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CB8815-EF99-C719-016D-C9B887986FA6}"/>
              </a:ext>
            </a:extLst>
          </p:cNvPr>
          <p:cNvSpPr txBox="1"/>
          <p:nvPr/>
        </p:nvSpPr>
        <p:spPr>
          <a:xfrm flipV="1">
            <a:off x="755332" y="1661161"/>
            <a:ext cx="5047673" cy="923330"/>
          </a:xfrm>
          <a:prstGeom prst="rect">
            <a:avLst/>
          </a:prstGeom>
          <a:noFill/>
        </p:spPr>
        <p:txBody>
          <a:bodyPr wrap="square" rtlCol="0">
            <a:spAutoFit/>
          </a:bodyPr>
          <a:lstStyle/>
          <a:p>
            <a:pPr algn="l">
              <a:lnSpc>
                <a:spcPct val="150000"/>
              </a:lnSpc>
            </a:pPr>
            <a:r>
              <a:rPr lang="en-US" sz="2000" b="1" i="0" dirty="0">
                <a:solidFill>
                  <a:srgbClr val="1F1F1F"/>
                </a:solidFill>
                <a:effectLst/>
                <a:latin typeface="Times New Roman" panose="02020603050405020304" pitchFamily="18" charset="0"/>
                <a:cs typeface="Times New Roman" panose="02020603050405020304" pitchFamily="18" charset="0"/>
              </a:rPr>
              <a:t> </a:t>
            </a:r>
            <a:endParaRPr lang="en-IN" dirty="0"/>
          </a:p>
          <a:p>
            <a:endParaRPr lang="en-IN" sz="2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4F8AA0A5-96B1-7658-3550-92E684036A40}"/>
              </a:ext>
            </a:extLst>
          </p:cNvPr>
          <p:cNvSpPr>
            <a:spLocks noChangeArrowheads="1"/>
          </p:cNvSpPr>
          <p:nvPr/>
        </p:nvSpPr>
        <p:spPr bwMode="auto">
          <a:xfrm>
            <a:off x="1143000" y="1697912"/>
            <a:ext cx="6781800"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 Crash Detection: Moving Toward a Safer Future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Systems for detecting car crashes have the potential to completely transform road safety. These technologies can drastically cut reaction times, limit injuries, and enhance traffic management by automatically detecting incidents.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investigated the creation of a system for detecting auto crashes using (discuss your preferred method here, such as sensor-based or vision-based utilizing CNNs).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3442" y="5810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0525" y="2955950"/>
            <a:ext cx="8650225" cy="3785652"/>
          </a:xfrm>
          <a:prstGeom prst="rect">
            <a:avLst/>
          </a:prstGeom>
          <a:noFill/>
        </p:spPr>
        <p:txBody>
          <a:bodyPr wrap="square" rtlCol="0">
            <a:spAutoFit/>
          </a:bodyPr>
          <a:lstStyle/>
          <a:p>
            <a:r>
              <a:rPr lang="en-US" sz="4800" b="1" dirty="0">
                <a:solidFill>
                  <a:srgbClr val="0F0F0F"/>
                </a:solidFill>
                <a:latin typeface="Roboto" panose="020F0502020204030204" pitchFamily="2" charset="0"/>
              </a:rPr>
              <a:t>VEHICLE ACCIDENT DETECTION USING </a:t>
            </a:r>
            <a:r>
              <a:rPr lang="en-US" sz="4800" b="1" i="0" dirty="0">
                <a:solidFill>
                  <a:srgbClr val="0F0F0F"/>
                </a:solidFill>
                <a:effectLst/>
                <a:latin typeface="Times New Roman" panose="02020603050405020304" pitchFamily="18" charset="0"/>
                <a:cs typeface="Times New Roman" panose="02020603050405020304" pitchFamily="18" charset="0"/>
              </a:rPr>
              <a:t>(CONVOLUTIONAL NEURAL NETWORKS)CNN</a:t>
            </a:r>
            <a:br>
              <a:rPr lang="en-US" sz="4800" b="1" dirty="0">
                <a:solidFill>
                  <a:srgbClr val="0F0F0F"/>
                </a:solidFill>
                <a:latin typeface="Roboto" panose="020F0502020204030204" pitchFamily="2" charset="0"/>
              </a:rPr>
            </a:b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478423"/>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B231-4935-D459-809C-BD565E68E143}"/>
              </a:ext>
            </a:extLst>
          </p:cNvPr>
          <p:cNvSpPr>
            <a:spLocks noGrp="1"/>
          </p:cNvSpPr>
          <p:nvPr>
            <p:ph type="title"/>
          </p:nvPr>
        </p:nvSpPr>
        <p:spPr/>
        <p:txBody>
          <a:bodyPr/>
          <a:lstStyle/>
          <a:p>
            <a:r>
              <a:rPr lang="en-US" dirty="0"/>
              <a:t>PROJECT GOALS</a:t>
            </a:r>
            <a:endParaRPr lang="en-IN" dirty="0"/>
          </a:p>
        </p:txBody>
      </p:sp>
      <p:sp>
        <p:nvSpPr>
          <p:cNvPr id="4" name="TextBox 3">
            <a:extLst>
              <a:ext uri="{FF2B5EF4-FFF2-40B4-BE49-F238E27FC236}">
                <a16:creationId xmlns:a16="http://schemas.microsoft.com/office/drawing/2014/main" id="{B8647E09-66F8-03F4-014F-A8889C0745BE}"/>
              </a:ext>
            </a:extLst>
          </p:cNvPr>
          <p:cNvSpPr txBox="1"/>
          <p:nvPr/>
        </p:nvSpPr>
        <p:spPr>
          <a:xfrm>
            <a:off x="990600" y="1447801"/>
            <a:ext cx="8161020" cy="4062651"/>
          </a:xfrm>
          <a:prstGeom prst="rect">
            <a:avLst/>
          </a:prstGeom>
          <a:noFill/>
        </p:spPr>
        <p:txBody>
          <a:bodyPr wrap="square">
            <a:spAutoFit/>
          </a:bodyPr>
          <a:lstStyle/>
          <a:p>
            <a:pPr algn="l">
              <a:lnSpc>
                <a:spcPct val="150000"/>
              </a:lnSpc>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Design and develop a </a:t>
            </a:r>
            <a:r>
              <a:rPr lang="en-US" sz="2000" dirty="0">
                <a:solidFill>
                  <a:srgbClr val="1F1F1F"/>
                </a:solidFill>
                <a:latin typeface="Times New Roman" panose="02020603050405020304" pitchFamily="18" charset="0"/>
                <a:cs typeface="Times New Roman" panose="02020603050405020304" pitchFamily="18" charset="0"/>
              </a:rPr>
              <a:t>accident </a:t>
            </a:r>
            <a:r>
              <a:rPr lang="en-US" sz="2000" b="0" i="0" dirty="0">
                <a:solidFill>
                  <a:srgbClr val="1F1F1F"/>
                </a:solidFill>
                <a:effectLst/>
                <a:latin typeface="Times New Roman" panose="02020603050405020304" pitchFamily="18" charset="0"/>
                <a:cs typeface="Times New Roman" panose="02020603050405020304" pitchFamily="18" charset="0"/>
              </a:rPr>
              <a:t>detection system using (chosen approach).</a:t>
            </a:r>
          </a:p>
          <a:p>
            <a:pPr algn="l">
              <a:lnSpc>
                <a:spcPct val="150000"/>
              </a:lnSpc>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Achieve high accuracy in differentiating between crash and non-crash scenarios.</a:t>
            </a:r>
          </a:p>
          <a:p>
            <a:pPr algn="l">
              <a:lnSpc>
                <a:spcPct val="150000"/>
              </a:lnSpc>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Enable real-time crash detection for immediate response.</a:t>
            </a:r>
          </a:p>
          <a:p>
            <a:pPr algn="l">
              <a:lnSpc>
                <a:spcPct val="150000"/>
              </a:lnSpc>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Integrate the system with existing infrastructure or communication channels for automated emergency response initiation.</a:t>
            </a:r>
          </a:p>
          <a:p>
            <a:pPr algn="l">
              <a:lnSpc>
                <a:spcPct val="150000"/>
              </a:lnSpc>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A functional car crash detection system prototype.</a:t>
            </a:r>
          </a:p>
          <a:p>
            <a:pPr algn="l">
              <a:lnSpc>
                <a:spcPct val="150000"/>
              </a:lnSpc>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Evaluation of the system's accuracy and performance.</a:t>
            </a:r>
          </a:p>
          <a:p>
            <a:pPr algn="l">
              <a:buFont typeface="Arial" panose="020B0604020202020204" pitchFamily="34" charset="0"/>
              <a:buChar char="•"/>
            </a:pPr>
            <a:endParaRPr lang="en-US" b="0" i="0" dirty="0">
              <a:solidFill>
                <a:srgbClr val="1F1F1F"/>
              </a:solidFill>
              <a:effectLst/>
              <a:latin typeface="Google Sans"/>
            </a:endParaRPr>
          </a:p>
        </p:txBody>
      </p:sp>
    </p:spTree>
    <p:extLst>
      <p:ext uri="{BB962C8B-B14F-4D97-AF65-F5344CB8AC3E}">
        <p14:creationId xmlns:p14="http://schemas.microsoft.com/office/powerpoint/2010/main" val="322686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7E49ABE-75DD-E3F4-8C02-C7283630DA14}"/>
              </a:ext>
            </a:extLst>
          </p:cNvPr>
          <p:cNvSpPr txBox="1"/>
          <p:nvPr/>
        </p:nvSpPr>
        <p:spPr>
          <a:xfrm flipV="1">
            <a:off x="676275" y="1649731"/>
            <a:ext cx="6160197" cy="2308324"/>
          </a:xfrm>
          <a:prstGeom prst="rect">
            <a:avLst/>
          </a:prstGeom>
          <a:noFill/>
        </p:spPr>
        <p:txBody>
          <a:bodyPr wrap="square" rtlCol="0">
            <a:spAutoFit/>
          </a:bodyPr>
          <a:lstStyle/>
          <a:p>
            <a:endParaRPr lang="en-IN" sz="2400" dirty="0"/>
          </a:p>
          <a:p>
            <a:endParaRPr lang="en-IN" sz="2400" dirty="0"/>
          </a:p>
          <a:p>
            <a:br>
              <a:rPr lang="en-IN" sz="2400" dirty="0"/>
            </a:br>
            <a:r>
              <a:rPr lang="en-IN" sz="2400" dirty="0"/>
              <a:t> </a:t>
            </a:r>
          </a:p>
          <a:p>
            <a:endParaRPr lang="en-IN" sz="2400" dirty="0"/>
          </a:p>
          <a:p>
            <a:endParaRPr lang="en-IN" sz="2400"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51410379-0EC0-611E-7624-D7FDBEA19122}"/>
              </a:ext>
            </a:extLst>
          </p:cNvPr>
          <p:cNvSpPr>
            <a:spLocks noChangeArrowheads="1"/>
          </p:cNvSpPr>
          <p:nvPr/>
        </p:nvSpPr>
        <p:spPr bwMode="auto">
          <a:xfrm>
            <a:off x="304800" y="1774265"/>
            <a:ext cx="876300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systems are required to quickly identify and address crashes.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Absence of effective ways to quickly notify emergency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servicesGlobally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traffic accidents are the primary cause of fatalities and serious injuries. In order to minimize casualties and property damage, it is imperative that these incidents be detected and responded to promptly.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of this research is to use convolutional neural networks (CNNs) to create a reliable system for detecting auto crashes. When analyzing traffic situations (pictures or video frames), the algorithm will determine whether an automobile crash is taking place automatically.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2">
            <a:extLst>
              <a:ext uri="{FF2B5EF4-FFF2-40B4-BE49-F238E27FC236}">
                <a16:creationId xmlns:a16="http://schemas.microsoft.com/office/drawing/2014/main" id="{CEE5D91B-6BF0-C4ED-A91A-D65423360028}"/>
              </a:ext>
            </a:extLst>
          </p:cNvPr>
          <p:cNvSpPr>
            <a:spLocks noChangeArrowheads="1"/>
          </p:cNvSpPr>
          <p:nvPr/>
        </p:nvSpPr>
        <p:spPr bwMode="auto">
          <a:xfrm>
            <a:off x="609600" y="1614364"/>
            <a:ext cx="967740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of this research is to create a system that can recognize auto accidents on its own. This can be accomplished in a number of ways, with the project concentrating on (name your preferred method, such as sensor-based or vision-based employing cameras).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Objectives: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and implement a vehicle collision detection system utilizing (selected method).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Reach a high degree of accuracy while identifying crash from non-crash situations.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if relevant) Turn on real-time crash detection so you can react right away.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if relevant) Connect the system to the current communication channels or infrastructure to initiate an automated emergency response.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2319055C-7A8A-6BDC-E945-401CE02CA0AA}"/>
              </a:ext>
            </a:extLst>
          </p:cNvPr>
          <p:cNvSpPr txBox="1"/>
          <p:nvPr/>
        </p:nvSpPr>
        <p:spPr>
          <a:xfrm flipV="1">
            <a:off x="1371600" y="1523999"/>
            <a:ext cx="7337973" cy="972353"/>
          </a:xfrm>
          <a:prstGeom prst="rect">
            <a:avLst/>
          </a:prstGeom>
          <a:noFill/>
        </p:spPr>
        <p:txBody>
          <a:bodyPr wrap="square" rtlCol="0">
            <a:spAutoFit/>
          </a:bodyPr>
          <a:lstStyle/>
          <a:p>
            <a:endParaRPr lang="en-IN" sz="2800" dirty="0"/>
          </a:p>
          <a:p>
            <a:endParaRPr lang="en-IN" sz="28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3EDBB36B-BC7A-DA5F-4B46-A35E6009837A}"/>
              </a:ext>
            </a:extLst>
          </p:cNvPr>
          <p:cNvSpPr>
            <a:spLocks noChangeArrowheads="1"/>
          </p:cNvSpPr>
          <p:nvPr/>
        </p:nvSpPr>
        <p:spPr bwMode="auto">
          <a:xfrm>
            <a:off x="619741" y="1925917"/>
            <a:ext cx="8962409"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Traveller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Drivers can directly benefit from in-car crash detection systems that incorporate emergency response initiation. The device has the ability to immediately notify emergency services in the event of a crash and driver incapacitation, potentially saving lives and speeding up response times.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Insurance Company: Information about car crashes can be helpful to insurance firms in risk assessment, collision investigation, and maybe in the form of usage-based insurance policies that offer premium savings for safe driving practices.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33569BF-F65F-D5AA-A2B8-D5FEFA81BDE8}"/>
              </a:ext>
            </a:extLst>
          </p:cNvPr>
          <p:cNvSpPr txBox="1"/>
          <p:nvPr/>
        </p:nvSpPr>
        <p:spPr>
          <a:xfrm flipV="1">
            <a:off x="6474810" y="837669"/>
            <a:ext cx="4873943" cy="830997"/>
          </a:xfrm>
          <a:prstGeom prst="rect">
            <a:avLst/>
          </a:prstGeom>
          <a:noFill/>
        </p:spPr>
        <p:txBody>
          <a:bodyPr wrap="square" rtlCol="0">
            <a:spAutoFit/>
          </a:bodyPr>
          <a:lstStyle/>
          <a:p>
            <a:endParaRPr lang="en-IN" sz="2400" dirty="0"/>
          </a:p>
          <a:p>
            <a:endParaRPr lang="en-IN" sz="2400" dirty="0"/>
          </a:p>
        </p:txBody>
      </p:sp>
      <p:sp>
        <p:nvSpPr>
          <p:cNvPr id="8" name="Rectangle 1">
            <a:extLst>
              <a:ext uri="{FF2B5EF4-FFF2-40B4-BE49-F238E27FC236}">
                <a16:creationId xmlns:a16="http://schemas.microsoft.com/office/drawing/2014/main" id="{7A9BB00B-6D20-72E7-E019-EA38D121DF47}"/>
              </a:ext>
            </a:extLst>
          </p:cNvPr>
          <p:cNvSpPr>
            <a:spLocks noChangeArrowheads="1"/>
          </p:cNvSpPr>
          <p:nvPr/>
        </p:nvSpPr>
        <p:spPr bwMode="auto">
          <a:xfrm>
            <a:off x="3198210" y="1883414"/>
            <a:ext cx="655320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order to effectively communicate the value proposition of your car crash detection solution, it is recommended that you address the following points: Is your proportion-based approach highly accurate? Does it perform well in a variety of crash scenarios? Does it require less computational power compared to other methods? Our Car Crash Detection System leverages advanced sensors and AI algorithms. It offers swift detection and notification of accidents. It also integrates seamlessly with emergency services.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651512"/>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524000"/>
            <a:ext cx="8972168" cy="984885"/>
          </a:xfrm>
          <a:prstGeom prst="rect">
            <a:avLst/>
          </a:prstGeom>
          <a:noFill/>
        </p:spPr>
        <p:txBody>
          <a:bodyPr wrap="square" rtlCol="0">
            <a:spAutoFit/>
          </a:bodyPr>
          <a:lstStyle/>
          <a:p>
            <a:pPr>
              <a:lnSpc>
                <a:spcPct val="150000"/>
              </a:lnSpc>
            </a:pPr>
            <a:endParaRPr lang="en-IN" sz="20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426B15C-6AC3-F1CD-9AB8-5548A4D969E9}"/>
              </a:ext>
            </a:extLst>
          </p:cNvPr>
          <p:cNvSpPr>
            <a:spLocks noChangeArrowheads="1"/>
          </p:cNvSpPr>
          <p:nvPr/>
        </p:nvSpPr>
        <p:spPr bwMode="auto">
          <a:xfrm>
            <a:off x="2526029" y="1204824"/>
            <a:ext cx="8609045" cy="557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 Throughout games, there is constant observation and updating.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analytics: Precise forecasts derived from multiple variables.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Interface: An accessible dashboard with a user-friendly interface.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Personalization: Features designed to cater to varying user tastes.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 Recall, accuracy, and precision are used to evaluate a system.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Quicker Emergency Response: When accidents are reported more quickly, victims can be reached by emergency personnel more quickly, which may save lives and lessen injuries.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Driver Assistance Systems (ADAS): When ADAS is integrated, it can alert drivers to approaching collisions so they can take avoidance action and avoid accidents completely.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TotalTime>
  <Words>947</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Google Sans</vt:lpstr>
      <vt:lpstr>Roboto</vt:lpstr>
      <vt:lpstr>Times New Roman</vt:lpstr>
      <vt:lpstr>Trebuchet MS</vt:lpstr>
      <vt:lpstr>Office Theme</vt:lpstr>
      <vt:lpstr> VEHICLE ACCIDENT DETECTION USING CNN </vt:lpstr>
      <vt:lpstr>PROJECT TITLE</vt:lpstr>
      <vt:lpstr>AGENDA</vt:lpstr>
      <vt:lpstr>PROJECT GOALS</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Santhosh S</cp:lastModifiedBy>
  <cp:revision>9</cp:revision>
  <dcterms:created xsi:type="dcterms:W3CDTF">2024-03-29T15:07:22Z</dcterms:created>
  <dcterms:modified xsi:type="dcterms:W3CDTF">2024-04-02T15:36:59Z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