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5" r:id="rId4"/>
    <p:sldId id="270" r:id="rId5"/>
    <p:sldId id="271" r:id="rId6"/>
    <p:sldId id="268" r:id="rId7"/>
    <p:sldId id="269" r:id="rId8"/>
    <p:sldId id="262" r:id="rId9"/>
  </p:sldIdLst>
  <p:sldSz cx="18288000" cy="10287000"/>
  <p:notesSz cx="6858000" cy="9144000"/>
  <p:embeddedFontLst>
    <p:embeddedFont>
      <p:font typeface="DM Sans" pitchFamily="2" charset="0"/>
      <p:regular r:id="rId10"/>
      <p:bold r:id="rId11"/>
      <p:italic r:id="rId12"/>
      <p:boldItalic r:id="rId13"/>
    </p:embeddedFont>
    <p:embeddedFont>
      <p:font typeface="DM Sans Bold" charset="0"/>
      <p:regular r:id="rId14"/>
    </p:embeddedFont>
    <p:embeddedFont>
      <p:font typeface="DM Sans Italics" panose="020B0604020202020204" charset="0"/>
      <p:regular r:id="rId15"/>
    </p:embeddedFont>
    <p:embeddedFont>
      <p:font typeface="Now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5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hyperlink" Target="https://newsapi.org/" TargetMode="Externa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1208957" y="-1011147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0210800" y="7810500"/>
            <a:ext cx="7913921" cy="1415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27"/>
              </a:lnSpc>
              <a:spcBef>
                <a:spcPct val="0"/>
              </a:spcBef>
            </a:pPr>
            <a:r>
              <a:rPr lang="en-US" sz="3030" i="1" dirty="0">
                <a:solidFill>
                  <a:schemeClr val="bg1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				</a:t>
            </a:r>
            <a:r>
              <a:rPr lang="en-US" sz="3030" b="1" i="1" dirty="0">
                <a:solidFill>
                  <a:schemeClr val="bg1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By:</a:t>
            </a:r>
          </a:p>
          <a:p>
            <a:pPr marL="0" lvl="0" indent="0" algn="l">
              <a:lnSpc>
                <a:spcPts val="3727"/>
              </a:lnSpc>
              <a:spcBef>
                <a:spcPct val="0"/>
              </a:spcBef>
            </a:pPr>
            <a:r>
              <a:rPr lang="en-US" sz="3030" b="1" i="1" dirty="0">
                <a:solidFill>
                  <a:schemeClr val="bg1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					 Rahul Vemuri</a:t>
            </a:r>
          </a:p>
          <a:p>
            <a:pPr marL="0" lvl="0" indent="0" algn="l">
              <a:lnSpc>
                <a:spcPts val="3727"/>
              </a:lnSpc>
              <a:spcBef>
                <a:spcPct val="0"/>
              </a:spcBef>
            </a:pPr>
            <a:r>
              <a:rPr lang="en-US" sz="3030" b="1" i="1" dirty="0">
                <a:solidFill>
                  <a:schemeClr val="bg1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				  </a:t>
            </a:r>
            <a:r>
              <a:rPr lang="en-US" sz="3030" b="1" i="1" dirty="0" err="1">
                <a:solidFill>
                  <a:schemeClr val="bg1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Jashwanth</a:t>
            </a:r>
            <a:r>
              <a:rPr lang="en-US" sz="3030" b="1" i="1" dirty="0">
                <a:solidFill>
                  <a:schemeClr val="bg1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 Varma</a:t>
            </a:r>
            <a:r>
              <a:rPr lang="en-US" sz="3030" i="1" dirty="0">
                <a:solidFill>
                  <a:srgbClr val="56AE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	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43000" y="4991100"/>
            <a:ext cx="11544300" cy="32367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3568"/>
              </a:lnSpc>
            </a:pPr>
            <a:r>
              <a:rPr lang="en-US" sz="4800" b="1" dirty="0">
                <a:solidFill>
                  <a:srgbClr val="FFFBFB"/>
                </a:solidFill>
                <a:latin typeface="Now Bold"/>
                <a:ea typeface="Now Bold"/>
                <a:cs typeface="Now Bold"/>
                <a:sym typeface="Now Bold"/>
              </a:rPr>
              <a:t>Next Gen-AI Day Trading ~ Team 3 						Capstone Project</a:t>
            </a:r>
          </a:p>
        </p:txBody>
      </p:sp>
      <p:pic>
        <p:nvPicPr>
          <p:cNvPr id="21" name="Picture 20" descr="A screenshot of a stock chart&#10;&#10;Description automatically generated">
            <a:extLst>
              <a:ext uri="{FF2B5EF4-FFF2-40B4-BE49-F238E27FC236}">
                <a16:creationId xmlns:a16="http://schemas.microsoft.com/office/drawing/2014/main" id="{7A6F41A6-88D6-C2BB-9ACD-FC16163786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24" y="0"/>
            <a:ext cx="18285725" cy="5143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/>
          <p:cNvSpPr/>
          <p:nvPr/>
        </p:nvSpPr>
        <p:spPr>
          <a:xfrm>
            <a:off x="12557312" y="4699474"/>
            <a:ext cx="1137117" cy="1137117"/>
          </a:xfrm>
          <a:custGeom>
            <a:avLst/>
            <a:gdLst/>
            <a:ahLst/>
            <a:cxnLst/>
            <a:rect l="l" t="t" r="r" b="b"/>
            <a:pathLst>
              <a:path w="1137117" h="1137117">
                <a:moveTo>
                  <a:pt x="0" y="0"/>
                </a:moveTo>
                <a:lnTo>
                  <a:pt x="1137117" y="0"/>
                </a:lnTo>
                <a:lnTo>
                  <a:pt x="1137117" y="1137117"/>
                </a:lnTo>
                <a:lnTo>
                  <a:pt x="0" y="11371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2557312" y="6363602"/>
            <a:ext cx="1280605" cy="973260"/>
          </a:xfrm>
          <a:custGeom>
            <a:avLst/>
            <a:gdLst/>
            <a:ahLst/>
            <a:cxnLst/>
            <a:rect l="l" t="t" r="r" b="b"/>
            <a:pathLst>
              <a:path w="1280605" h="973260">
                <a:moveTo>
                  <a:pt x="0" y="0"/>
                </a:moveTo>
                <a:lnTo>
                  <a:pt x="1280605" y="0"/>
                </a:lnTo>
                <a:lnTo>
                  <a:pt x="1280605" y="973260"/>
                </a:lnTo>
                <a:lnTo>
                  <a:pt x="0" y="9732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2434923" y="7852312"/>
            <a:ext cx="1525382" cy="1240575"/>
          </a:xfrm>
          <a:custGeom>
            <a:avLst/>
            <a:gdLst/>
            <a:ahLst/>
            <a:cxnLst/>
            <a:rect l="l" t="t" r="r" b="b"/>
            <a:pathLst>
              <a:path w="1525382" h="1240575">
                <a:moveTo>
                  <a:pt x="0" y="0"/>
                </a:moveTo>
                <a:lnTo>
                  <a:pt x="1525383" y="0"/>
                </a:lnTo>
                <a:lnTo>
                  <a:pt x="1525383" y="1240575"/>
                </a:lnTo>
                <a:lnTo>
                  <a:pt x="0" y="12405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2518902" y="2874278"/>
            <a:ext cx="957654" cy="738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13"/>
              </a:lnSpc>
              <a:spcBef>
                <a:spcPct val="0"/>
              </a:spcBef>
            </a:pPr>
            <a:r>
              <a:rPr lang="en-US" sz="4357" b="1" dirty="0">
                <a:solidFill>
                  <a:srgbClr val="4BD1FB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518902" y="5412927"/>
            <a:ext cx="957654" cy="738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13"/>
              </a:lnSpc>
              <a:spcBef>
                <a:spcPct val="0"/>
              </a:spcBef>
            </a:pPr>
            <a:r>
              <a:rPr lang="en-US" sz="4357" b="1" dirty="0">
                <a:solidFill>
                  <a:srgbClr val="4BD1FB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id="20" name="Freeform 20"/>
          <p:cNvSpPr/>
          <p:nvPr/>
        </p:nvSpPr>
        <p:spPr>
          <a:xfrm>
            <a:off x="15128164" y="-2586935"/>
            <a:ext cx="5956513" cy="5956513"/>
          </a:xfrm>
          <a:custGeom>
            <a:avLst/>
            <a:gdLst/>
            <a:ahLst/>
            <a:cxnLst/>
            <a:rect l="l" t="t" r="r" b="b"/>
            <a:pathLst>
              <a:path w="5956513" h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-3359890" y="7239384"/>
            <a:ext cx="5956513" cy="5956513"/>
          </a:xfrm>
          <a:custGeom>
            <a:avLst/>
            <a:gdLst/>
            <a:ahLst/>
            <a:cxnLst/>
            <a:rect l="l" t="t" r="r" b="b"/>
            <a:pathLst>
              <a:path w="5956513" h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0443F0-60B0-641C-26BB-1CE12A89D612}"/>
              </a:ext>
            </a:extLst>
          </p:cNvPr>
          <p:cNvSpPr txBox="1"/>
          <p:nvPr/>
        </p:nvSpPr>
        <p:spPr>
          <a:xfrm>
            <a:off x="3886201" y="285750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629393-77E5-4C49-0FBB-8A47EB18D194}"/>
              </a:ext>
            </a:extLst>
          </p:cNvPr>
          <p:cNvSpPr txBox="1"/>
          <p:nvPr/>
        </p:nvSpPr>
        <p:spPr>
          <a:xfrm>
            <a:off x="3986178" y="5426986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 Collection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F659F01-7710-9268-B046-09FA21E4A358}"/>
              </a:ext>
            </a:extLst>
          </p:cNvPr>
          <p:cNvCxnSpPr>
            <a:cxnSpLocks/>
          </p:cNvCxnSpPr>
          <p:nvPr/>
        </p:nvCxnSpPr>
        <p:spPr>
          <a:xfrm>
            <a:off x="9448800" y="1562100"/>
            <a:ext cx="0" cy="62902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0965B0D-95F5-0FF0-821B-72DD0C43A6BA}"/>
              </a:ext>
            </a:extLst>
          </p:cNvPr>
          <p:cNvSpPr txBox="1"/>
          <p:nvPr/>
        </p:nvSpPr>
        <p:spPr>
          <a:xfrm>
            <a:off x="10649370" y="4172463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Outline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66800" y="1028700"/>
            <a:ext cx="8727820" cy="9877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711"/>
              </a:lnSpc>
              <a:spcBef>
                <a:spcPct val="0"/>
              </a:spcBef>
            </a:pPr>
            <a:r>
              <a:rPr lang="en-US" sz="6426" b="1" dirty="0">
                <a:solidFill>
                  <a:srgbClr val="56AEFF"/>
                </a:solidFill>
                <a:latin typeface="Now Bold"/>
                <a:ea typeface="Now Bold"/>
                <a:cs typeface="Now Bold"/>
                <a:sym typeface="Now Bold"/>
              </a:rPr>
              <a:t>Problem Statement</a:t>
            </a:r>
          </a:p>
        </p:txBody>
      </p:sp>
      <p:sp>
        <p:nvSpPr>
          <p:cNvPr id="3" name="Freeform 3"/>
          <p:cNvSpPr/>
          <p:nvPr/>
        </p:nvSpPr>
        <p:spPr>
          <a:xfrm>
            <a:off x="6975317" y="-2198044"/>
            <a:ext cx="4337366" cy="4337366"/>
          </a:xfrm>
          <a:custGeom>
            <a:avLst/>
            <a:gdLst/>
            <a:ahLst/>
            <a:cxnLst/>
            <a:rect l="l" t="t" r="r" b="b"/>
            <a:pathLst>
              <a:path w="4337366" h="4337366">
                <a:moveTo>
                  <a:pt x="0" y="0"/>
                </a:moveTo>
                <a:lnTo>
                  <a:pt x="4337366" y="0"/>
                </a:lnTo>
                <a:lnTo>
                  <a:pt x="4337366" y="4337366"/>
                </a:lnTo>
                <a:lnTo>
                  <a:pt x="0" y="4337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892467" y="8377832"/>
            <a:ext cx="4337366" cy="4337366"/>
          </a:xfrm>
          <a:custGeom>
            <a:avLst/>
            <a:gdLst/>
            <a:ahLst/>
            <a:cxnLst/>
            <a:rect l="l" t="t" r="r" b="b"/>
            <a:pathLst>
              <a:path w="4337366" h="4337366">
                <a:moveTo>
                  <a:pt x="0" y="0"/>
                </a:moveTo>
                <a:lnTo>
                  <a:pt x="4337366" y="0"/>
                </a:lnTo>
                <a:lnTo>
                  <a:pt x="4337366" y="4337366"/>
                </a:lnTo>
                <a:lnTo>
                  <a:pt x="0" y="4337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0713E3C-67F6-897E-9CCE-228067068AFA}"/>
              </a:ext>
            </a:extLst>
          </p:cNvPr>
          <p:cNvSpPr/>
          <p:nvPr/>
        </p:nvSpPr>
        <p:spPr>
          <a:xfrm>
            <a:off x="762000" y="2383785"/>
            <a:ext cx="10744200" cy="28133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Day traders need to make rapid, high-stakes decisions based on constantly changing market conditions. However, the overwhelming volume of real-time data, news, and market signals makes it difficult to process and act upon relevant information quickly.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Traditional tools and strategies often fall short in providing timely insights, forcing traders to rely on instinct and limited data, which can result in missed opportunities and increased risk.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720ECA-EE0E-E599-CB6F-2AF1D958A355}"/>
              </a:ext>
            </a:extLst>
          </p:cNvPr>
          <p:cNvSpPr/>
          <p:nvPr/>
        </p:nvSpPr>
        <p:spPr>
          <a:xfrm>
            <a:off x="6705600" y="5799156"/>
            <a:ext cx="10744200" cy="345914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Real-Time Data Aggregation: A system that gathers and analyzes live financial data, news, and market signals in real time, helping traders stay ahead of market trends.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AI-Driven Market Forecasts: Predictive models fine-tuned for short-term market movements, offering actionable insights and recommendations for day trades. Customizable Trading Alerts: Automated alerts based on market conditions and the trader’s personal strategies, ensuring quick action on critical market opportunities.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AI-Powered Sentiment Analysis: An engine that tracks market sentiment through real-time news and social media, helping traders understand the market’s mood and how it might influence stock prices.</a:t>
            </a: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A0A08908-FF9D-EF0A-9B5D-A78B2EB286C1}"/>
              </a:ext>
            </a:extLst>
          </p:cNvPr>
          <p:cNvSpPr/>
          <p:nvPr/>
        </p:nvSpPr>
        <p:spPr>
          <a:xfrm rot="19354344">
            <a:off x="2942346" y="6013151"/>
            <a:ext cx="1584301" cy="2598063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siness candle stick graph chart of stock market investment trading on ...">
            <a:extLst>
              <a:ext uri="{FF2B5EF4-FFF2-40B4-BE49-F238E27FC236}">
                <a16:creationId xmlns:a16="http://schemas.microsoft.com/office/drawing/2014/main" id="{D076111D-7647-53C8-36FC-15A5BEE2D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395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2"/>
          <p:cNvSpPr/>
          <p:nvPr/>
        </p:nvSpPr>
        <p:spPr>
          <a:xfrm>
            <a:off x="16683520" y="1590911"/>
            <a:ext cx="2651835" cy="2651835"/>
          </a:xfrm>
          <a:custGeom>
            <a:avLst/>
            <a:gdLst/>
            <a:ahLst/>
            <a:cxnLst/>
            <a:rect l="l" t="t" r="r" b="b"/>
            <a:pathLst>
              <a:path w="2651835" h="2651835">
                <a:moveTo>
                  <a:pt x="0" y="0"/>
                </a:moveTo>
                <a:lnTo>
                  <a:pt x="2651835" y="0"/>
                </a:lnTo>
                <a:lnTo>
                  <a:pt x="2651835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0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-789475" y="-570381"/>
            <a:ext cx="2651835" cy="2651835"/>
          </a:xfrm>
          <a:custGeom>
            <a:avLst/>
            <a:gdLst/>
            <a:ahLst/>
            <a:cxnLst/>
            <a:rect l="l" t="t" r="r" b="b"/>
            <a:pathLst>
              <a:path w="2651835" h="2651835">
                <a:moveTo>
                  <a:pt x="0" y="0"/>
                </a:moveTo>
                <a:lnTo>
                  <a:pt x="2651836" y="0"/>
                </a:lnTo>
                <a:lnTo>
                  <a:pt x="2651836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0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3" name="Group 3">
            <a:extLst>
              <a:ext uri="{FF2B5EF4-FFF2-40B4-BE49-F238E27FC236}">
                <a16:creationId xmlns:a16="http://schemas.microsoft.com/office/drawing/2014/main" id="{CDD9B422-D92B-FC7B-2CF8-86410B4A8AE0}"/>
              </a:ext>
            </a:extLst>
          </p:cNvPr>
          <p:cNvGrpSpPr/>
          <p:nvPr/>
        </p:nvGrpSpPr>
        <p:grpSpPr>
          <a:xfrm>
            <a:off x="673563" y="38100"/>
            <a:ext cx="16266692" cy="10585458"/>
            <a:chOff x="-70840" y="-38100"/>
            <a:chExt cx="4284232" cy="2747433"/>
          </a:xfrm>
        </p:grpSpPr>
        <p:sp>
          <p:nvSpPr>
            <p:cNvPr id="25" name="Freeform 4">
              <a:extLst>
                <a:ext uri="{FF2B5EF4-FFF2-40B4-BE49-F238E27FC236}">
                  <a16:creationId xmlns:a16="http://schemas.microsoft.com/office/drawing/2014/main" id="{C1816441-E0C9-96DD-1DE3-71DC734D1E0C}"/>
                </a:ext>
              </a:extLst>
            </p:cNvPr>
            <p:cNvSpPr/>
            <p:nvPr/>
          </p:nvSpPr>
          <p:spPr>
            <a:xfrm>
              <a:off x="-70840" y="212637"/>
              <a:ext cx="4284232" cy="1957996"/>
            </a:xfrm>
            <a:custGeom>
              <a:avLst/>
              <a:gdLst/>
              <a:ahLst/>
              <a:cxnLst/>
              <a:rect l="l" t="t" r="r" b="b"/>
              <a:pathLst>
                <a:path w="2543763" h="2709333">
                  <a:moveTo>
                    <a:pt x="0" y="0"/>
                  </a:moveTo>
                  <a:lnTo>
                    <a:pt x="2543763" y="0"/>
                  </a:lnTo>
                  <a:lnTo>
                    <a:pt x="254376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51D40">
                <a:alpha val="74902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5">
              <a:extLst>
                <a:ext uri="{FF2B5EF4-FFF2-40B4-BE49-F238E27FC236}">
                  <a16:creationId xmlns:a16="http://schemas.microsoft.com/office/drawing/2014/main" id="{2590F326-AC37-73FA-0FB8-974CE8515115}"/>
                </a:ext>
              </a:extLst>
            </p:cNvPr>
            <p:cNvSpPr txBox="1"/>
            <p:nvPr/>
          </p:nvSpPr>
          <p:spPr>
            <a:xfrm>
              <a:off x="0" y="-38100"/>
              <a:ext cx="254376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27" name="TextBox 6">
            <a:extLst>
              <a:ext uri="{FF2B5EF4-FFF2-40B4-BE49-F238E27FC236}">
                <a16:creationId xmlns:a16="http://schemas.microsoft.com/office/drawing/2014/main" id="{DF5D55E6-F357-1685-FD96-471458BE23D3}"/>
              </a:ext>
            </a:extLst>
          </p:cNvPr>
          <p:cNvSpPr txBox="1"/>
          <p:nvPr/>
        </p:nvSpPr>
        <p:spPr>
          <a:xfrm>
            <a:off x="20472" y="1928531"/>
            <a:ext cx="8245699" cy="730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687"/>
              </a:lnSpc>
              <a:spcBef>
                <a:spcPct val="0"/>
              </a:spcBef>
            </a:pPr>
            <a:r>
              <a:rPr lang="en-US" sz="4739" b="1" dirty="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Data Cleaning</a:t>
            </a:r>
          </a:p>
        </p:txBody>
      </p:sp>
      <p:sp>
        <p:nvSpPr>
          <p:cNvPr id="28" name="TextBox 7">
            <a:extLst>
              <a:ext uri="{FF2B5EF4-FFF2-40B4-BE49-F238E27FC236}">
                <a16:creationId xmlns:a16="http://schemas.microsoft.com/office/drawing/2014/main" id="{C2F24C2A-49AB-A37F-7B2A-C0CB831F6C18}"/>
              </a:ext>
            </a:extLst>
          </p:cNvPr>
          <p:cNvSpPr txBox="1"/>
          <p:nvPr/>
        </p:nvSpPr>
        <p:spPr>
          <a:xfrm>
            <a:off x="1277163" y="2937532"/>
            <a:ext cx="4256332" cy="637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185"/>
              </a:lnSpc>
              <a:spcBef>
                <a:spcPct val="0"/>
              </a:spcBef>
            </a:pPr>
            <a:r>
              <a:rPr lang="en-US" sz="3757" b="1" dirty="0">
                <a:solidFill>
                  <a:srgbClr val="4BD1FB"/>
                </a:solidFill>
                <a:latin typeface="DM Sans Bold"/>
                <a:ea typeface="DM Sans Bold"/>
                <a:cs typeface="DM Sans Bold"/>
                <a:sym typeface="DM Sans Bold"/>
              </a:rPr>
              <a:t>Steps</a:t>
            </a:r>
          </a:p>
        </p:txBody>
      </p:sp>
      <p:sp>
        <p:nvSpPr>
          <p:cNvPr id="32" name="AutoShape 11">
            <a:extLst>
              <a:ext uri="{FF2B5EF4-FFF2-40B4-BE49-F238E27FC236}">
                <a16:creationId xmlns:a16="http://schemas.microsoft.com/office/drawing/2014/main" id="{BD012A5B-CAC5-B450-38FA-6E1F981FB7F9}"/>
              </a:ext>
            </a:extLst>
          </p:cNvPr>
          <p:cNvSpPr/>
          <p:nvPr/>
        </p:nvSpPr>
        <p:spPr>
          <a:xfrm>
            <a:off x="5021151" y="9130445"/>
            <a:ext cx="8735422" cy="0"/>
          </a:xfrm>
          <a:prstGeom prst="line">
            <a:avLst/>
          </a:prstGeom>
          <a:ln w="47625" cap="flat">
            <a:solidFill>
              <a:srgbClr val="145DA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TextBox 12">
            <a:extLst>
              <a:ext uri="{FF2B5EF4-FFF2-40B4-BE49-F238E27FC236}">
                <a16:creationId xmlns:a16="http://schemas.microsoft.com/office/drawing/2014/main" id="{6D781557-6192-0F06-8A7F-7A354A2475BB}"/>
              </a:ext>
            </a:extLst>
          </p:cNvPr>
          <p:cNvSpPr txBox="1"/>
          <p:nvPr/>
        </p:nvSpPr>
        <p:spPr>
          <a:xfrm>
            <a:off x="3527486" y="4177397"/>
            <a:ext cx="11365010" cy="6739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>
              <a:lnSpc>
                <a:spcPts val="3057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215" u="none" strike="noStrik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Standardizing the date format for </a:t>
            </a:r>
            <a:r>
              <a:rPr lang="en-US" sz="2215" u="none" strike="noStrike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Nbeats</a:t>
            </a:r>
            <a:endParaRPr lang="en-US" sz="2215" u="none" strike="noStrike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>
              <a:lnSpc>
                <a:spcPts val="3057"/>
              </a:lnSpc>
              <a:spcBef>
                <a:spcPct val="0"/>
              </a:spcBef>
            </a:pPr>
            <a:endParaRPr lang="en-US" sz="2215" u="none" strike="noStrike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342900" indent="-342900">
              <a:lnSpc>
                <a:spcPts val="3057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215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Fill Missing values with the last traded price for both the train and test data to make the time series data continuous </a:t>
            </a:r>
          </a:p>
          <a:p>
            <a:pPr>
              <a:lnSpc>
                <a:spcPts val="3057"/>
              </a:lnSpc>
              <a:spcBef>
                <a:spcPct val="0"/>
              </a:spcBef>
            </a:pPr>
            <a:endParaRPr lang="en-US" sz="2215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342900" indent="-342900">
              <a:lnSpc>
                <a:spcPts val="3057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215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Using darts predefined function for normalization of data</a:t>
            </a:r>
          </a:p>
          <a:p>
            <a:pPr marL="342900" indent="-342900">
              <a:lnSpc>
                <a:spcPts val="3057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sz="2215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342900" indent="-342900">
              <a:lnSpc>
                <a:spcPts val="3057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215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Integrating the news data with the stock prices</a:t>
            </a:r>
          </a:p>
          <a:p>
            <a:pPr marL="342900" indent="-342900">
              <a:lnSpc>
                <a:spcPts val="3057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sz="2215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342900" indent="-342900">
              <a:lnSpc>
                <a:spcPts val="3057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215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Creating a custom function for calculating MAPE</a:t>
            </a:r>
          </a:p>
          <a:p>
            <a:pPr marL="342900" indent="-342900">
              <a:lnSpc>
                <a:spcPts val="3057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sz="2215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342900" indent="-342900">
              <a:lnSpc>
                <a:spcPts val="3057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215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Detecting Outliers, skewness &amp; bimodal distribution for erroneous events</a:t>
            </a:r>
          </a:p>
          <a:p>
            <a:pPr marL="342900" indent="-342900">
              <a:lnSpc>
                <a:spcPts val="3057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sz="2215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342900" indent="-342900">
              <a:lnSpc>
                <a:spcPts val="3057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sz="2215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>
              <a:lnSpc>
                <a:spcPts val="3057"/>
              </a:lnSpc>
              <a:spcBef>
                <a:spcPct val="0"/>
              </a:spcBef>
            </a:pPr>
            <a:endParaRPr lang="en-US" sz="2215" u="none" strike="noStrike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>
              <a:lnSpc>
                <a:spcPts val="3057"/>
              </a:lnSpc>
              <a:spcBef>
                <a:spcPct val="0"/>
              </a:spcBef>
            </a:pPr>
            <a:endParaRPr lang="en-US" sz="2215" u="none" strike="noStrike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 algn="ctr">
              <a:lnSpc>
                <a:spcPts val="3057"/>
              </a:lnSpc>
              <a:spcBef>
                <a:spcPct val="0"/>
              </a:spcBef>
            </a:pPr>
            <a:endParaRPr lang="en-US" sz="2215" u="none" strike="noStrike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00675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siness candle stick graph chart of stock market investment trading on ...">
            <a:extLst>
              <a:ext uri="{FF2B5EF4-FFF2-40B4-BE49-F238E27FC236}">
                <a16:creationId xmlns:a16="http://schemas.microsoft.com/office/drawing/2014/main" id="{D076111D-7647-53C8-36FC-15A5BEE2D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395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2"/>
          <p:cNvSpPr/>
          <p:nvPr/>
        </p:nvSpPr>
        <p:spPr>
          <a:xfrm>
            <a:off x="16683520" y="1590911"/>
            <a:ext cx="2651835" cy="2651835"/>
          </a:xfrm>
          <a:custGeom>
            <a:avLst/>
            <a:gdLst/>
            <a:ahLst/>
            <a:cxnLst/>
            <a:rect l="l" t="t" r="r" b="b"/>
            <a:pathLst>
              <a:path w="2651835" h="2651835">
                <a:moveTo>
                  <a:pt x="0" y="0"/>
                </a:moveTo>
                <a:lnTo>
                  <a:pt x="2651835" y="0"/>
                </a:lnTo>
                <a:lnTo>
                  <a:pt x="2651835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0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-789475" y="-570381"/>
            <a:ext cx="2651835" cy="2651835"/>
          </a:xfrm>
          <a:custGeom>
            <a:avLst/>
            <a:gdLst/>
            <a:ahLst/>
            <a:cxnLst/>
            <a:rect l="l" t="t" r="r" b="b"/>
            <a:pathLst>
              <a:path w="2651835" h="2651835">
                <a:moveTo>
                  <a:pt x="0" y="0"/>
                </a:moveTo>
                <a:lnTo>
                  <a:pt x="2651836" y="0"/>
                </a:lnTo>
                <a:lnTo>
                  <a:pt x="2651836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0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3" name="Group 3">
            <a:extLst>
              <a:ext uri="{FF2B5EF4-FFF2-40B4-BE49-F238E27FC236}">
                <a16:creationId xmlns:a16="http://schemas.microsoft.com/office/drawing/2014/main" id="{CDD9B422-D92B-FC7B-2CF8-86410B4A8AE0}"/>
              </a:ext>
            </a:extLst>
          </p:cNvPr>
          <p:cNvGrpSpPr/>
          <p:nvPr/>
        </p:nvGrpSpPr>
        <p:grpSpPr>
          <a:xfrm>
            <a:off x="427064" y="266700"/>
            <a:ext cx="16266692" cy="9067800"/>
            <a:chOff x="-70840" y="-38100"/>
            <a:chExt cx="4284232" cy="2747433"/>
          </a:xfrm>
        </p:grpSpPr>
        <p:sp>
          <p:nvSpPr>
            <p:cNvPr id="25" name="Freeform 4">
              <a:extLst>
                <a:ext uri="{FF2B5EF4-FFF2-40B4-BE49-F238E27FC236}">
                  <a16:creationId xmlns:a16="http://schemas.microsoft.com/office/drawing/2014/main" id="{C1816441-E0C9-96DD-1DE3-71DC734D1E0C}"/>
                </a:ext>
              </a:extLst>
            </p:cNvPr>
            <p:cNvSpPr/>
            <p:nvPr/>
          </p:nvSpPr>
          <p:spPr>
            <a:xfrm>
              <a:off x="-70840" y="85939"/>
              <a:ext cx="4284232" cy="2084694"/>
            </a:xfrm>
            <a:custGeom>
              <a:avLst/>
              <a:gdLst/>
              <a:ahLst/>
              <a:cxnLst/>
              <a:rect l="l" t="t" r="r" b="b"/>
              <a:pathLst>
                <a:path w="2543763" h="2709333">
                  <a:moveTo>
                    <a:pt x="0" y="0"/>
                  </a:moveTo>
                  <a:lnTo>
                    <a:pt x="2543763" y="0"/>
                  </a:lnTo>
                  <a:lnTo>
                    <a:pt x="254376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51D40">
                <a:alpha val="74902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5">
              <a:extLst>
                <a:ext uri="{FF2B5EF4-FFF2-40B4-BE49-F238E27FC236}">
                  <a16:creationId xmlns:a16="http://schemas.microsoft.com/office/drawing/2014/main" id="{2590F326-AC37-73FA-0FB8-974CE8515115}"/>
                </a:ext>
              </a:extLst>
            </p:cNvPr>
            <p:cNvSpPr txBox="1"/>
            <p:nvPr/>
          </p:nvSpPr>
          <p:spPr>
            <a:xfrm>
              <a:off x="0" y="-38100"/>
              <a:ext cx="254376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27" name="TextBox 6">
            <a:extLst>
              <a:ext uri="{FF2B5EF4-FFF2-40B4-BE49-F238E27FC236}">
                <a16:creationId xmlns:a16="http://schemas.microsoft.com/office/drawing/2014/main" id="{DF5D55E6-F357-1685-FD96-471458BE23D3}"/>
              </a:ext>
            </a:extLst>
          </p:cNvPr>
          <p:cNvSpPr txBox="1"/>
          <p:nvPr/>
        </p:nvSpPr>
        <p:spPr>
          <a:xfrm>
            <a:off x="2769210" y="1216869"/>
            <a:ext cx="11430000" cy="7305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687"/>
              </a:lnSpc>
              <a:spcBef>
                <a:spcPct val="0"/>
              </a:spcBef>
            </a:pPr>
            <a:r>
              <a:rPr lang="en-US" sz="4739" b="1" dirty="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Data Warehouse Architecture</a:t>
            </a:r>
          </a:p>
        </p:txBody>
      </p:sp>
      <p:sp>
        <p:nvSpPr>
          <p:cNvPr id="32" name="AutoShape 11">
            <a:extLst>
              <a:ext uri="{FF2B5EF4-FFF2-40B4-BE49-F238E27FC236}">
                <a16:creationId xmlns:a16="http://schemas.microsoft.com/office/drawing/2014/main" id="{BD012A5B-CAC5-B450-38FA-6E1F981FB7F9}"/>
              </a:ext>
            </a:extLst>
          </p:cNvPr>
          <p:cNvSpPr/>
          <p:nvPr/>
        </p:nvSpPr>
        <p:spPr>
          <a:xfrm>
            <a:off x="5021151" y="9130445"/>
            <a:ext cx="8735422" cy="0"/>
          </a:xfrm>
          <a:prstGeom prst="line">
            <a:avLst/>
          </a:prstGeom>
          <a:ln w="47625" cap="flat">
            <a:solidFill>
              <a:srgbClr val="145DA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E68FE8-831D-9208-744B-1C998C2C8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494" y="2465544"/>
            <a:ext cx="11277600" cy="64608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1394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683520" y="1590911"/>
            <a:ext cx="2651835" cy="2651835"/>
          </a:xfrm>
          <a:custGeom>
            <a:avLst/>
            <a:gdLst/>
            <a:ahLst/>
            <a:cxnLst/>
            <a:rect l="l" t="t" r="r" b="b"/>
            <a:pathLst>
              <a:path w="2651835" h="2651835">
                <a:moveTo>
                  <a:pt x="0" y="0"/>
                </a:moveTo>
                <a:lnTo>
                  <a:pt x="2651835" y="0"/>
                </a:lnTo>
                <a:lnTo>
                  <a:pt x="2651835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057723" y="3906517"/>
            <a:ext cx="10434893" cy="1299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543"/>
              </a:lnSpc>
            </a:pPr>
            <a:r>
              <a:rPr lang="en-US" sz="7530" b="1" spc="459" dirty="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Thank you</a:t>
            </a:r>
          </a:p>
        </p:txBody>
      </p:sp>
      <p:sp>
        <p:nvSpPr>
          <p:cNvPr id="13" name="Freeform 13"/>
          <p:cNvSpPr/>
          <p:nvPr/>
        </p:nvSpPr>
        <p:spPr>
          <a:xfrm>
            <a:off x="-789475" y="-570381"/>
            <a:ext cx="2651835" cy="2651835"/>
          </a:xfrm>
          <a:custGeom>
            <a:avLst/>
            <a:gdLst/>
            <a:ahLst/>
            <a:cxnLst/>
            <a:rect l="l" t="t" r="r" b="b"/>
            <a:pathLst>
              <a:path w="2651835" h="2651835">
                <a:moveTo>
                  <a:pt x="0" y="0"/>
                </a:moveTo>
                <a:lnTo>
                  <a:pt x="2651836" y="0"/>
                </a:lnTo>
                <a:lnTo>
                  <a:pt x="2651836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683520" y="1590911"/>
            <a:ext cx="2651835" cy="2651835"/>
          </a:xfrm>
          <a:custGeom>
            <a:avLst/>
            <a:gdLst/>
            <a:ahLst/>
            <a:cxnLst/>
            <a:rect l="l" t="t" r="r" b="b"/>
            <a:pathLst>
              <a:path w="2651835" h="2651835">
                <a:moveTo>
                  <a:pt x="0" y="0"/>
                </a:moveTo>
                <a:lnTo>
                  <a:pt x="2651835" y="0"/>
                </a:lnTo>
                <a:lnTo>
                  <a:pt x="2651835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-789475" y="-570381"/>
            <a:ext cx="2651835" cy="2651835"/>
          </a:xfrm>
          <a:custGeom>
            <a:avLst/>
            <a:gdLst/>
            <a:ahLst/>
            <a:cxnLst/>
            <a:rect l="l" t="t" r="r" b="b"/>
            <a:pathLst>
              <a:path w="2651835" h="2651835">
                <a:moveTo>
                  <a:pt x="0" y="0"/>
                </a:moveTo>
                <a:lnTo>
                  <a:pt x="2651836" y="0"/>
                </a:lnTo>
                <a:lnTo>
                  <a:pt x="2651836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F1845329-B5B4-4D68-50D6-A769C70BCA38}"/>
              </a:ext>
            </a:extLst>
          </p:cNvPr>
          <p:cNvSpPr txBox="1"/>
          <p:nvPr/>
        </p:nvSpPr>
        <p:spPr>
          <a:xfrm>
            <a:off x="-457200" y="905830"/>
            <a:ext cx="8245699" cy="7305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687"/>
              </a:lnSpc>
              <a:spcBef>
                <a:spcPct val="0"/>
              </a:spcBef>
            </a:pPr>
            <a:r>
              <a:rPr lang="en-US" sz="4739" b="1" dirty="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Data Collection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55C70C9E-915E-BC0F-3140-0496C9FE81C6}"/>
              </a:ext>
            </a:extLst>
          </p:cNvPr>
          <p:cNvSpPr txBox="1"/>
          <p:nvPr/>
        </p:nvSpPr>
        <p:spPr>
          <a:xfrm>
            <a:off x="2286000" y="2137361"/>
            <a:ext cx="4256332" cy="6378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185"/>
              </a:lnSpc>
              <a:spcBef>
                <a:spcPct val="0"/>
              </a:spcBef>
            </a:pPr>
            <a:r>
              <a:rPr lang="en-US" sz="3757" b="1" dirty="0">
                <a:solidFill>
                  <a:srgbClr val="4BD1FB"/>
                </a:solidFill>
                <a:latin typeface="DM Sans Bold"/>
                <a:ea typeface="DM Sans Bold"/>
                <a:cs typeface="DM Sans Bold"/>
                <a:sym typeface="DM Sans Bold"/>
              </a:rPr>
              <a:t>Real Time Data</a:t>
            </a:r>
          </a:p>
        </p:txBody>
      </p:sp>
      <p:sp>
        <p:nvSpPr>
          <p:cNvPr id="14" name="AutoShape 8">
            <a:extLst>
              <a:ext uri="{FF2B5EF4-FFF2-40B4-BE49-F238E27FC236}">
                <a16:creationId xmlns:a16="http://schemas.microsoft.com/office/drawing/2014/main" id="{B99DC85F-48C6-A088-44F7-BBDBBCA8C593}"/>
              </a:ext>
            </a:extLst>
          </p:cNvPr>
          <p:cNvSpPr/>
          <p:nvPr/>
        </p:nvSpPr>
        <p:spPr>
          <a:xfrm>
            <a:off x="2667000" y="3086100"/>
            <a:ext cx="8735422" cy="0"/>
          </a:xfrm>
          <a:prstGeom prst="line">
            <a:avLst/>
          </a:prstGeom>
          <a:ln w="47625" cap="flat">
            <a:solidFill>
              <a:srgbClr val="145DA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AutoShape 11">
            <a:extLst>
              <a:ext uri="{FF2B5EF4-FFF2-40B4-BE49-F238E27FC236}">
                <a16:creationId xmlns:a16="http://schemas.microsoft.com/office/drawing/2014/main" id="{E8039383-255A-E13C-B19B-814704800CE0}"/>
              </a:ext>
            </a:extLst>
          </p:cNvPr>
          <p:cNvSpPr/>
          <p:nvPr/>
        </p:nvSpPr>
        <p:spPr>
          <a:xfrm>
            <a:off x="2667000" y="6362700"/>
            <a:ext cx="8735422" cy="0"/>
          </a:xfrm>
          <a:prstGeom prst="line">
            <a:avLst/>
          </a:prstGeom>
          <a:ln w="47625" cap="flat">
            <a:solidFill>
              <a:srgbClr val="145DA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09877B0C-EA0F-0417-1A2D-A5B95EFFA50A}"/>
              </a:ext>
            </a:extLst>
          </p:cNvPr>
          <p:cNvSpPr txBox="1"/>
          <p:nvPr/>
        </p:nvSpPr>
        <p:spPr>
          <a:xfrm>
            <a:off x="2901251" y="3483948"/>
            <a:ext cx="7282161" cy="1969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>
              <a:lnSpc>
                <a:spcPts val="3057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215" u="none" strike="noStrik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Get minutely historical &amp; real-time data from yahoo finance </a:t>
            </a:r>
          </a:p>
          <a:p>
            <a:pPr lvl="0">
              <a:lnSpc>
                <a:spcPts val="3057"/>
              </a:lnSpc>
              <a:spcBef>
                <a:spcPct val="0"/>
              </a:spcBef>
            </a:pPr>
            <a:endParaRPr lang="en-US" sz="2215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>
              <a:lnSpc>
                <a:spcPts val="3057"/>
              </a:lnSpc>
              <a:spcBef>
                <a:spcPct val="0"/>
              </a:spcBef>
            </a:pPr>
            <a:r>
              <a:rPr lang="en-US" sz="2215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    </a:t>
            </a:r>
            <a:r>
              <a:rPr lang="en-US" sz="2215" b="1" u="none" strike="noStrik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https://pypi.org/project/yfinance/</a:t>
            </a:r>
          </a:p>
          <a:p>
            <a:pPr lvl="2" algn="ctr">
              <a:lnSpc>
                <a:spcPts val="3057"/>
              </a:lnSpc>
              <a:spcBef>
                <a:spcPct val="0"/>
              </a:spcBef>
            </a:pPr>
            <a:endParaRPr lang="en-US" sz="2215" u="none" strike="noStrike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82F8B1E8-8453-0663-3B29-7067D7A48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088" y="3673349"/>
            <a:ext cx="4743127" cy="1737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7">
            <a:extLst>
              <a:ext uri="{FF2B5EF4-FFF2-40B4-BE49-F238E27FC236}">
                <a16:creationId xmlns:a16="http://schemas.microsoft.com/office/drawing/2014/main" id="{F1736F75-9961-2A1C-6F33-6C0AA773CFB6}"/>
              </a:ext>
            </a:extLst>
          </p:cNvPr>
          <p:cNvSpPr txBox="1"/>
          <p:nvPr/>
        </p:nvSpPr>
        <p:spPr>
          <a:xfrm>
            <a:off x="1854399" y="5453398"/>
            <a:ext cx="4256332" cy="6378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185"/>
              </a:lnSpc>
              <a:spcBef>
                <a:spcPct val="0"/>
              </a:spcBef>
            </a:pPr>
            <a:r>
              <a:rPr lang="en-US" sz="3757" b="1" dirty="0">
                <a:solidFill>
                  <a:srgbClr val="4BD1FB"/>
                </a:solidFill>
                <a:latin typeface="DM Sans Bold"/>
                <a:ea typeface="DM Sans Bold"/>
                <a:cs typeface="DM Sans Bold"/>
                <a:sym typeface="DM Sans Bold"/>
              </a:rPr>
              <a:t>News Data</a:t>
            </a:r>
          </a:p>
        </p:txBody>
      </p:sp>
      <p:sp>
        <p:nvSpPr>
          <p:cNvPr id="21" name="TextBox 12">
            <a:extLst>
              <a:ext uri="{FF2B5EF4-FFF2-40B4-BE49-F238E27FC236}">
                <a16:creationId xmlns:a16="http://schemas.microsoft.com/office/drawing/2014/main" id="{7216EC78-EA64-7BD2-5E7B-8D00F1541EE1}"/>
              </a:ext>
            </a:extLst>
          </p:cNvPr>
          <p:cNvSpPr txBox="1"/>
          <p:nvPr/>
        </p:nvSpPr>
        <p:spPr>
          <a:xfrm>
            <a:off x="2901251" y="7000503"/>
            <a:ext cx="8888168" cy="2366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>
              <a:lnSpc>
                <a:spcPts val="3057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215" u="none" strike="noStrik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AI Agent to get the real-time news for a stock</a:t>
            </a:r>
          </a:p>
          <a:p>
            <a:pPr lvl="0">
              <a:lnSpc>
                <a:spcPts val="3057"/>
              </a:lnSpc>
              <a:spcBef>
                <a:spcPct val="0"/>
              </a:spcBef>
            </a:pPr>
            <a:endParaRPr lang="en-US" sz="2215" u="none" strike="noStrike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342900" lvl="0" indent="-342900">
              <a:lnSpc>
                <a:spcPts val="3057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215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Use NewsAPI.org to get historical news of the stock</a:t>
            </a:r>
          </a:p>
          <a:p>
            <a:pPr lvl="0">
              <a:lnSpc>
                <a:spcPts val="3057"/>
              </a:lnSpc>
              <a:spcBef>
                <a:spcPct val="0"/>
              </a:spcBef>
            </a:pPr>
            <a:endParaRPr lang="en-US" sz="2215" u="sng" strike="noStrike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>
              <a:lnSpc>
                <a:spcPts val="3057"/>
              </a:lnSpc>
              <a:spcBef>
                <a:spcPct val="0"/>
              </a:spcBef>
            </a:pPr>
            <a:r>
              <a:rPr lang="en-US" sz="2400" dirty="0">
                <a:solidFill>
                  <a:schemeClr val="bg1"/>
                </a:solidFill>
              </a:rPr>
              <a:t>      </a:t>
            </a:r>
            <a:r>
              <a:rPr lang="en-US" sz="24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News API – Search News and Blog Articles on the Web</a:t>
            </a:r>
            <a:endParaRPr lang="en-US" sz="2215" strike="noStrike" dirty="0">
              <a:solidFill>
                <a:schemeClr val="bg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2" algn="ctr">
              <a:lnSpc>
                <a:spcPts val="3057"/>
              </a:lnSpc>
              <a:spcBef>
                <a:spcPct val="0"/>
              </a:spcBef>
            </a:pPr>
            <a:endParaRPr lang="en-US" sz="2215" u="none" strike="noStrike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B5E4515-4C55-8720-AD72-3CB30EE159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3400" y="7000503"/>
            <a:ext cx="4608574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88147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344293" y="1776961"/>
            <a:ext cx="4161751" cy="1184729"/>
            <a:chOff x="0" y="0"/>
            <a:chExt cx="2565722" cy="73038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65722" cy="730386"/>
            </a:xfrm>
            <a:custGeom>
              <a:avLst/>
              <a:gdLst/>
              <a:ahLst/>
              <a:cxnLst/>
              <a:rect l="l" t="t" r="r" b="b"/>
              <a:pathLst>
                <a:path w="2565722" h="730386">
                  <a:moveTo>
                    <a:pt x="0" y="0"/>
                  </a:moveTo>
                  <a:lnTo>
                    <a:pt x="2362522" y="0"/>
                  </a:lnTo>
                  <a:lnTo>
                    <a:pt x="2565722" y="365193"/>
                  </a:lnTo>
                  <a:lnTo>
                    <a:pt x="2362522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DA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77800" y="-38100"/>
              <a:ext cx="2311722" cy="7684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261893" y="3664839"/>
            <a:ext cx="4161751" cy="1184729"/>
            <a:chOff x="0" y="0"/>
            <a:chExt cx="2565722" cy="73038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65722" cy="730386"/>
            </a:xfrm>
            <a:custGeom>
              <a:avLst/>
              <a:gdLst/>
              <a:ahLst/>
              <a:cxnLst/>
              <a:rect l="l" t="t" r="r" b="b"/>
              <a:pathLst>
                <a:path w="2565722" h="730386">
                  <a:moveTo>
                    <a:pt x="0" y="0"/>
                  </a:moveTo>
                  <a:lnTo>
                    <a:pt x="2362522" y="0"/>
                  </a:lnTo>
                  <a:lnTo>
                    <a:pt x="2565722" y="365193"/>
                  </a:lnTo>
                  <a:lnTo>
                    <a:pt x="2362522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1C9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77800" y="-38100"/>
              <a:ext cx="2311722" cy="7684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261893" y="5560864"/>
            <a:ext cx="4161751" cy="1184729"/>
            <a:chOff x="0" y="0"/>
            <a:chExt cx="2565722" cy="73038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65722" cy="730386"/>
            </a:xfrm>
            <a:custGeom>
              <a:avLst/>
              <a:gdLst/>
              <a:ahLst/>
              <a:cxnLst/>
              <a:rect l="l" t="t" r="r" b="b"/>
              <a:pathLst>
                <a:path w="2565722" h="730386">
                  <a:moveTo>
                    <a:pt x="0" y="0"/>
                  </a:moveTo>
                  <a:lnTo>
                    <a:pt x="2362522" y="0"/>
                  </a:lnTo>
                  <a:lnTo>
                    <a:pt x="2565722" y="365193"/>
                  </a:lnTo>
                  <a:lnTo>
                    <a:pt x="2362522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AEF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77800" y="-38100"/>
              <a:ext cx="2311722" cy="7684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303667" y="7493570"/>
            <a:ext cx="4922434" cy="1246529"/>
            <a:chOff x="-643901" y="-38100"/>
            <a:chExt cx="3133423" cy="768486"/>
          </a:xfrm>
        </p:grpSpPr>
        <p:sp>
          <p:nvSpPr>
            <p:cNvPr id="12" name="Freeform 12"/>
            <p:cNvSpPr/>
            <p:nvPr/>
          </p:nvSpPr>
          <p:spPr>
            <a:xfrm>
              <a:off x="-643901" y="-28470"/>
              <a:ext cx="2565722" cy="730386"/>
            </a:xfrm>
            <a:custGeom>
              <a:avLst/>
              <a:gdLst/>
              <a:ahLst/>
              <a:cxnLst/>
              <a:rect l="l" t="t" r="r" b="b"/>
              <a:pathLst>
                <a:path w="2565722" h="730386">
                  <a:moveTo>
                    <a:pt x="0" y="0"/>
                  </a:moveTo>
                  <a:lnTo>
                    <a:pt x="2362522" y="0"/>
                  </a:lnTo>
                  <a:lnTo>
                    <a:pt x="2565722" y="365193"/>
                  </a:lnTo>
                  <a:lnTo>
                    <a:pt x="2362522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D1FB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77800" y="-38100"/>
              <a:ext cx="2311722" cy="7684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690006" y="2040910"/>
            <a:ext cx="4613662" cy="3187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355"/>
              </a:lnSpc>
            </a:pPr>
            <a:r>
              <a:rPr lang="en-US" sz="2400" b="1" u="none" strike="noStrik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Real Time Forecasting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32147" y="4008855"/>
            <a:ext cx="2515717" cy="3187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r">
              <a:lnSpc>
                <a:spcPts val="2355"/>
              </a:lnSpc>
            </a:pPr>
            <a:r>
              <a:rPr lang="en-US" sz="2400" b="1" u="none" strike="noStrik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AI Agent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690005" y="7979306"/>
            <a:ext cx="4894032" cy="3187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355"/>
              </a:lnSpc>
            </a:pPr>
            <a:r>
              <a:rPr lang="en-US" sz="24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RAG chatbot</a:t>
            </a:r>
            <a:endParaRPr lang="en-US" sz="2400" b="1" u="none" strike="noStrike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27CA9B-8FF8-3B99-BFAB-D4413A01E10B}"/>
              </a:ext>
            </a:extLst>
          </p:cNvPr>
          <p:cNvSpPr txBox="1"/>
          <p:nvPr/>
        </p:nvSpPr>
        <p:spPr>
          <a:xfrm>
            <a:off x="471364" y="273471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Goals &amp; Objectives</a:t>
            </a:r>
          </a:p>
        </p:txBody>
      </p:sp>
      <p:sp>
        <p:nvSpPr>
          <p:cNvPr id="30" name="TextBox 23">
            <a:extLst>
              <a:ext uri="{FF2B5EF4-FFF2-40B4-BE49-F238E27FC236}">
                <a16:creationId xmlns:a16="http://schemas.microsoft.com/office/drawing/2014/main" id="{06B126A7-62D4-4610-F4D2-125B2DC3EEC0}"/>
              </a:ext>
            </a:extLst>
          </p:cNvPr>
          <p:cNvSpPr txBox="1"/>
          <p:nvPr/>
        </p:nvSpPr>
        <p:spPr>
          <a:xfrm>
            <a:off x="685800" y="5905067"/>
            <a:ext cx="3251280" cy="3187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r">
              <a:lnSpc>
                <a:spcPts val="2355"/>
              </a:lnSpc>
            </a:pPr>
            <a:r>
              <a:rPr lang="en-US" sz="2400" b="1" u="none" strike="noStrik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Fine Tuned LLM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1AE572-D81E-0ACF-FC3B-2BD3BF75F4A7}"/>
              </a:ext>
            </a:extLst>
          </p:cNvPr>
          <p:cNvSpPr txBox="1"/>
          <p:nvPr/>
        </p:nvSpPr>
        <p:spPr>
          <a:xfrm>
            <a:off x="11180639" y="3985151"/>
            <a:ext cx="3556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To get real-time news 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and perform sentiment analysis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7E9F82-4B00-2D31-2CD7-B193BA688F85}"/>
              </a:ext>
            </a:extLst>
          </p:cNvPr>
          <p:cNvSpPr txBox="1"/>
          <p:nvPr/>
        </p:nvSpPr>
        <p:spPr>
          <a:xfrm>
            <a:off x="11180639" y="2138370"/>
            <a:ext cx="4080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Forecast the stock price at Real-Time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BCD660-8AF3-7A43-77D9-2687CCF3BDB8}"/>
              </a:ext>
            </a:extLst>
          </p:cNvPr>
          <p:cNvSpPr txBox="1"/>
          <p:nvPr/>
        </p:nvSpPr>
        <p:spPr>
          <a:xfrm>
            <a:off x="11197699" y="5789458"/>
            <a:ext cx="5273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To predict the market movement for the day by 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fine-tuning on sentiment &amp; patterns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1F066F-C07F-A685-5B1F-BF1359E58E72}"/>
              </a:ext>
            </a:extLst>
          </p:cNvPr>
          <p:cNvSpPr txBox="1"/>
          <p:nvPr/>
        </p:nvSpPr>
        <p:spPr>
          <a:xfrm>
            <a:off x="11197699" y="7485399"/>
            <a:ext cx="58385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Will allow users to interact with the system to ask 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complex questions about market conditions, request 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predictions for specific stocks, and receive detailed 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explanations behind the forecasts.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432</Words>
  <Application>Microsoft Office PowerPoint</Application>
  <PresentationFormat>Custom</PresentationFormat>
  <Paragraphs>61</Paragraphs>
  <Slides>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DM Sans Bold</vt:lpstr>
      <vt:lpstr>Calibri</vt:lpstr>
      <vt:lpstr>DM Sans</vt:lpstr>
      <vt:lpstr>Wingdings</vt:lpstr>
      <vt:lpstr>DM Sans Italics</vt:lpstr>
      <vt:lpstr>Now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Dark Professional Geometric Business Project Presentation</dc:title>
  <dc:creator>Rahul Vemuri</dc:creator>
  <cp:lastModifiedBy>Rahul Vemuri</cp:lastModifiedBy>
  <cp:revision>15</cp:revision>
  <dcterms:created xsi:type="dcterms:W3CDTF">2006-08-16T00:00:00Z</dcterms:created>
  <dcterms:modified xsi:type="dcterms:W3CDTF">2024-10-03T22:46:08Z</dcterms:modified>
  <dc:identifier>DAGP18bQPs0</dc:identifier>
</cp:coreProperties>
</file>