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Default Extension="svg" ContentType="image/svg+xml"/>
  <Override PartName="/docMetadata/LabelInfo.xml" ContentType="application/vnd.ms-office.classificationlabel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Default Extension="gif" ContentType="image/gi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handoutMasterIdLst>
    <p:handoutMasterId r:id="rId33"/>
  </p:handoutMasterIdLst>
  <p:sldIdLst>
    <p:sldId id="272" r:id="rId2"/>
    <p:sldId id="273" r:id="rId3"/>
    <p:sldId id="259" r:id="rId4"/>
    <p:sldId id="261" r:id="rId5"/>
    <p:sldId id="262" r:id="rId6"/>
    <p:sldId id="263" r:id="rId7"/>
    <p:sldId id="278" r:id="rId8"/>
    <p:sldId id="264" r:id="rId9"/>
    <p:sldId id="279" r:id="rId10"/>
    <p:sldId id="266" r:id="rId11"/>
    <p:sldId id="267" r:id="rId12"/>
    <p:sldId id="268" r:id="rId13"/>
    <p:sldId id="282" r:id="rId14"/>
    <p:sldId id="283" r:id="rId15"/>
    <p:sldId id="284" r:id="rId16"/>
    <p:sldId id="285" r:id="rId17"/>
    <p:sldId id="286" r:id="rId18"/>
    <p:sldId id="287" r:id="rId19"/>
    <p:sldId id="288" r:id="rId20"/>
    <p:sldId id="289" r:id="rId21"/>
    <p:sldId id="290" r:id="rId22"/>
    <p:sldId id="292" r:id="rId23"/>
    <p:sldId id="293" r:id="rId24"/>
    <p:sldId id="291" r:id="rId25"/>
    <p:sldId id="294" r:id="rId26"/>
    <p:sldId id="295" r:id="rId27"/>
    <p:sldId id="296" r:id="rId28"/>
    <p:sldId id="298" r:id="rId29"/>
    <p:sldId id="300" r:id="rId30"/>
    <p:sldId id="28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73" d="100"/>
          <a:sy n="73" d="100"/>
        </p:scale>
        <p:origin x="-624" y="-102"/>
      </p:cViewPr>
      <p:guideLst>
        <p:guide orient="horz" pos="528"/>
        <p:guide orient="horz" pos="1272"/>
        <p:guide orient="horz" pos="2312"/>
        <p:guide orient="horz" pos="1944"/>
        <p:guide orient="horz" pos="2328"/>
        <p:guide pos="3864"/>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xmlns=""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xmlns="" id="0" name="" title="Arrow pointing right"/>
        </a:ext>
      </dgm:extLst>
    </dgm:pt>
    <dgm:pt modelId="{EC30385C-94E2-463C-9938-AC727EF3A0BD}">
      <dgm:prSet phldrT="[Text]"/>
      <dgm:spPr/>
      <dgm:t>
        <a:bodyPr/>
        <a:lstStyle/>
        <a:p>
          <a:pPr algn="just"/>
          <a:r>
            <a:rPr lang="en-US" dirty="0"/>
            <a:t>Import the collected data from web scraping</a:t>
          </a:r>
        </a:p>
      </dgm:t>
      <dgm:extLst>
        <a:ext uri="{E40237B7-FDA0-4F09-8148-C483321AD2D9}">
          <dgm14:cNvPr xmlns:dgm14="http://schemas.microsoft.com/office/drawing/2010/diagram" xmlns=""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xmlns=""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xmlns="" id="0" name="" title="Arrow pointing right"/>
        </a:ext>
      </dgm:extLst>
    </dgm:pt>
    <dgm:pt modelId="{89EC74D7-8ED6-4609-997D-DDAF8AB36679}">
      <dgm:prSet phldrT="[Text]"/>
      <dgm:spPr/>
      <dgm:t>
        <a:bodyPr/>
        <a:lstStyle/>
        <a:p>
          <a:pPr algn="just"/>
          <a:r>
            <a:rPr lang="en-US" dirty="0"/>
            <a:t>Check through all the dataset information like datatype, missing value, duplicate value etc.</a:t>
          </a:r>
        </a:p>
      </dgm:t>
      <dgm:extLst>
        <a:ext uri="{E40237B7-FDA0-4F09-8148-C483321AD2D9}">
          <dgm14:cNvPr xmlns:dgm14="http://schemas.microsoft.com/office/drawing/2010/diagram" xmlns=""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xmlns=""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pPr algn="just"/>
          <a:r>
            <a:rPr lang="en-US" dirty="0"/>
            <a:t>Use various visualization methods to check the data distribution identify presence of outliers and skewness</a:t>
          </a:r>
        </a:p>
      </dgm:t>
      <dgm:extLst>
        <a:ext uri="{E40237B7-FDA0-4F09-8148-C483321AD2D9}">
          <dgm14:cNvPr xmlns:dgm14="http://schemas.microsoft.com/office/drawing/2010/diagram" xmlns=""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pPr algn="just"/>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pPr algn="just"/>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pPr algn="just"/>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US"/>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US"/>
        </a:p>
      </dgm:t>
    </dgm:pt>
    <dgm:pt modelId="{DB36A994-60A6-447D-8D30-19D2F536511E}" type="pres">
      <dgm:prSet presAssocID="{C1C0BC68-A810-4B5F-92EF-C6470DBD2260}" presName="parSh" presStyleLbl="node1" presStyleIdx="0" presStyleCnt="3"/>
      <dgm:spPr/>
      <dgm:t>
        <a:bodyPr/>
        <a:lstStyle/>
        <a:p>
          <a:endParaRPr lang="en-US"/>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US"/>
        </a:p>
      </dgm:t>
    </dgm:pt>
    <dgm:pt modelId="{51EA4E37-9197-43C9-9502-961CC2F00719}" type="pres">
      <dgm:prSet presAssocID="{F5287809-3C15-4CCC-8752-80339C1152A5}" presName="sibTrans" presStyleLbl="sibTrans2D1" presStyleIdx="0" presStyleCnt="2"/>
      <dgm:spPr/>
      <dgm:t>
        <a:bodyPr/>
        <a:lstStyle/>
        <a:p>
          <a:endParaRPr lang="en-US"/>
        </a:p>
      </dgm:t>
    </dgm:pt>
    <dgm:pt modelId="{6D356879-97F7-4A4F-8954-7F876FCD0A2F}" type="pres">
      <dgm:prSet presAssocID="{F5287809-3C15-4CCC-8752-80339C1152A5}" presName="connTx" presStyleLbl="sibTrans2D1" presStyleIdx="0" presStyleCnt="2"/>
      <dgm:spPr/>
      <dgm:t>
        <a:bodyPr/>
        <a:lstStyle/>
        <a:p>
          <a:endParaRPr lang="en-US"/>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US"/>
        </a:p>
      </dgm:t>
    </dgm:pt>
    <dgm:pt modelId="{6BB0ABCB-2373-47ED-9774-278F8EE9E9B2}" type="pres">
      <dgm:prSet presAssocID="{5D787C97-D980-4440-B210-928D6982299A}" presName="parSh" presStyleLbl="node1" presStyleIdx="1" presStyleCnt="3"/>
      <dgm:spPr/>
      <dgm:t>
        <a:bodyPr/>
        <a:lstStyle/>
        <a:p>
          <a:endParaRPr lang="en-US"/>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US"/>
        </a:p>
      </dgm:t>
    </dgm:pt>
    <dgm:pt modelId="{A66EA167-6AD2-4AA4-A421-59E2B4561DDF}" type="pres">
      <dgm:prSet presAssocID="{C1CF9C7E-E63B-423A-9EB1-3CB2E27F093C}" presName="sibTrans" presStyleLbl="sibTrans2D1" presStyleIdx="1" presStyleCnt="2"/>
      <dgm:spPr/>
      <dgm:t>
        <a:bodyPr/>
        <a:lstStyle/>
        <a:p>
          <a:endParaRPr lang="en-US"/>
        </a:p>
      </dgm:t>
    </dgm:pt>
    <dgm:pt modelId="{84AB7DF1-E716-46D2-8886-4D0AF1B8C8A8}" type="pres">
      <dgm:prSet presAssocID="{C1CF9C7E-E63B-423A-9EB1-3CB2E27F093C}" presName="connTx" presStyleLbl="sibTrans2D1" presStyleIdx="1" presStyleCnt="2"/>
      <dgm:spPr/>
      <dgm:t>
        <a:bodyPr/>
        <a:lstStyle/>
        <a:p>
          <a:endParaRPr lang="en-US"/>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US"/>
        </a:p>
      </dgm:t>
    </dgm:pt>
    <dgm:pt modelId="{3E371716-205E-4EF6-A7ED-14278F63B034}" type="pres">
      <dgm:prSet presAssocID="{7E5BF415-DD7C-46CE-81EA-C533FD19D64E}" presName="parSh" presStyleLbl="node1" presStyleIdx="2" presStyleCnt="3"/>
      <dgm:spPr/>
      <dgm:t>
        <a:bodyPr/>
        <a:lstStyle/>
        <a:p>
          <a:endParaRPr lang="en-US"/>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US"/>
        </a:p>
      </dgm:t>
    </dgm:pt>
  </dgm:ptLst>
  <dgm:cxnLst>
    <dgm:cxn modelId="{080FCC40-F651-44FD-8CD9-6F4FBAF02719}" type="presOf" srcId="{C1CF9C7E-E63B-423A-9EB1-3CB2E27F093C}" destId="{84AB7DF1-E716-46D2-8886-4D0AF1B8C8A8}" srcOrd="1"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F32DD857-0508-493C-8B63-6B618577A874}" type="presOf" srcId="{7E5BF415-DD7C-46CE-81EA-C533FD19D64E}" destId="{C51586F8-6FAF-4530-806B-429518E699E2}"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E359B758-F406-4829-A72E-72DC9CEB1A9D}" type="presOf" srcId="{C1C0BC68-A810-4B5F-92EF-C6470DBD2260}" destId="{3712DD02-33A5-46B6-B0E6-E3B73C051486}" srcOrd="0" destOrd="0" presId="urn:microsoft.com/office/officeart/2005/8/layout/process3"/>
    <dgm:cxn modelId="{5C04F2EC-D238-40FC-BC22-F6017807991D}" type="presOf" srcId="{B5446597-79E7-4762-BA53-6548F31530A7}" destId="{9D677988-374B-4BBA-B73C-8BE59201B4AA}" srcOrd="0" destOrd="1" presId="urn:microsoft.com/office/officeart/2005/8/layout/process3"/>
    <dgm:cxn modelId="{D7723192-5A15-4305-8B2C-938B202AB086}" srcId="{C1C0BC68-A810-4B5F-92EF-C6470DBD2260}" destId="{B5446597-79E7-4762-BA53-6548F31530A7}" srcOrd="1" destOrd="0" parTransId="{0233FA71-4D6D-4853-A4AA-40834F46506B}" sibTransId="{8272BE74-EACE-4E0B-A81D-DF800D87569F}"/>
    <dgm:cxn modelId="{EC6A1A3E-A8CB-40A3-96E9-87AC04AD0CD5}" type="presOf" srcId="{7E5BF415-DD7C-46CE-81EA-C533FD19D64E}" destId="{3E371716-205E-4EF6-A7ED-14278F63B034}"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2CC75938-A94B-40DD-A46E-A73EFE8FDCCD}" type="presOf" srcId="{EC30385C-94E2-463C-9938-AC727EF3A0BD}" destId="{9D677988-374B-4BBA-B73C-8BE59201B4AA}" srcOrd="0"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13B7E9B1-D150-4219-A314-09B055A18888}" srcId="{7E5BF415-DD7C-46CE-81EA-C533FD19D64E}" destId="{4537B24E-F32C-4F73-9C4F-EDE47D952988}" srcOrd="0" destOrd="0" parTransId="{26742A97-67F7-4478-B770-44761CF89C6A}" sibTransId="{0CA7C5B6-FD4A-4DEC-8D86-06439C70E349}"/>
    <dgm:cxn modelId="{E7783933-ED52-4F4E-8A52-24F999FC86D9}" srcId="{5D787C97-D980-4440-B210-928D6982299A}" destId="{820BBFEE-DF64-4D92-B301-9FAA74709D1F}" srcOrd="1" destOrd="0" parTransId="{AD40B50F-BD7B-401B-83F7-C5AD73DE40E6}" sibTransId="{25B9A11F-2269-44FC-A134-B27579F830C0}"/>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xmlns=""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xmlns=""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xmlns=""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xmlns=""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xmlns=""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xmlns=""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xmlns=""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xmlns=""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US"/>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US"/>
        </a:p>
      </dgm:t>
    </dgm:pt>
    <dgm:pt modelId="{DB36A994-60A6-447D-8D30-19D2F536511E}" type="pres">
      <dgm:prSet presAssocID="{C1C0BC68-A810-4B5F-92EF-C6470DBD2260}" presName="parSh" presStyleLbl="node1" presStyleIdx="0" presStyleCnt="3"/>
      <dgm:spPr/>
      <dgm:t>
        <a:bodyPr/>
        <a:lstStyle/>
        <a:p>
          <a:endParaRPr lang="en-US"/>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US"/>
        </a:p>
      </dgm:t>
    </dgm:pt>
    <dgm:pt modelId="{51EA4E37-9197-43C9-9502-961CC2F00719}" type="pres">
      <dgm:prSet presAssocID="{F5287809-3C15-4CCC-8752-80339C1152A5}" presName="sibTrans" presStyleLbl="sibTrans2D1" presStyleIdx="0" presStyleCnt="2"/>
      <dgm:spPr/>
      <dgm:t>
        <a:bodyPr/>
        <a:lstStyle/>
        <a:p>
          <a:endParaRPr lang="en-US"/>
        </a:p>
      </dgm:t>
    </dgm:pt>
    <dgm:pt modelId="{6D356879-97F7-4A4F-8954-7F876FCD0A2F}" type="pres">
      <dgm:prSet presAssocID="{F5287809-3C15-4CCC-8752-80339C1152A5}" presName="connTx" presStyleLbl="sibTrans2D1" presStyleIdx="0" presStyleCnt="2"/>
      <dgm:spPr/>
      <dgm:t>
        <a:bodyPr/>
        <a:lstStyle/>
        <a:p>
          <a:endParaRPr lang="en-US"/>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US"/>
        </a:p>
      </dgm:t>
    </dgm:pt>
    <dgm:pt modelId="{6BB0ABCB-2373-47ED-9774-278F8EE9E9B2}" type="pres">
      <dgm:prSet presAssocID="{5D787C97-D980-4440-B210-928D6982299A}" presName="parSh" presStyleLbl="node1" presStyleIdx="1" presStyleCnt="3"/>
      <dgm:spPr/>
      <dgm:t>
        <a:bodyPr/>
        <a:lstStyle/>
        <a:p>
          <a:endParaRPr lang="en-US"/>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US"/>
        </a:p>
      </dgm:t>
    </dgm:pt>
    <dgm:pt modelId="{A66EA167-6AD2-4AA4-A421-59E2B4561DDF}" type="pres">
      <dgm:prSet presAssocID="{C1CF9C7E-E63B-423A-9EB1-3CB2E27F093C}" presName="sibTrans" presStyleLbl="sibTrans2D1" presStyleIdx="1" presStyleCnt="2"/>
      <dgm:spPr/>
      <dgm:t>
        <a:bodyPr/>
        <a:lstStyle/>
        <a:p>
          <a:endParaRPr lang="en-US"/>
        </a:p>
      </dgm:t>
    </dgm:pt>
    <dgm:pt modelId="{84AB7DF1-E716-46D2-8886-4D0AF1B8C8A8}" type="pres">
      <dgm:prSet presAssocID="{C1CF9C7E-E63B-423A-9EB1-3CB2E27F093C}" presName="connTx" presStyleLbl="sibTrans2D1" presStyleIdx="1" presStyleCnt="2"/>
      <dgm:spPr/>
      <dgm:t>
        <a:bodyPr/>
        <a:lstStyle/>
        <a:p>
          <a:endParaRPr lang="en-US"/>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US"/>
        </a:p>
      </dgm:t>
    </dgm:pt>
    <dgm:pt modelId="{3E371716-205E-4EF6-A7ED-14278F63B034}" type="pres">
      <dgm:prSet presAssocID="{7E5BF415-DD7C-46CE-81EA-C533FD19D64E}" presName="parSh" presStyleLbl="node1" presStyleIdx="2" presStyleCnt="3"/>
      <dgm:spPr/>
      <dgm:t>
        <a:bodyPr/>
        <a:lstStyle/>
        <a:p>
          <a:endParaRPr lang="en-US"/>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US"/>
        </a:p>
      </dgm:t>
    </dgm:pt>
  </dgm:ptLst>
  <dgm:cxnLst>
    <dgm:cxn modelId="{080FCC40-F651-44FD-8CD9-6F4FBAF02719}" type="presOf" srcId="{C1CF9C7E-E63B-423A-9EB1-3CB2E27F093C}" destId="{84AB7DF1-E716-46D2-8886-4D0AF1B8C8A8}" srcOrd="1"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F32DD857-0508-493C-8B63-6B618577A874}" type="presOf" srcId="{7E5BF415-DD7C-46CE-81EA-C533FD19D64E}" destId="{C51586F8-6FAF-4530-806B-429518E699E2}"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E359B758-F406-4829-A72E-72DC9CEB1A9D}" type="presOf" srcId="{C1C0BC68-A810-4B5F-92EF-C6470DBD2260}" destId="{3712DD02-33A5-46B6-B0E6-E3B73C051486}" srcOrd="0" destOrd="0" presId="urn:microsoft.com/office/officeart/2005/8/layout/process3"/>
    <dgm:cxn modelId="{5C04F2EC-D238-40FC-BC22-F6017807991D}" type="presOf" srcId="{B5446597-79E7-4762-BA53-6548F31530A7}" destId="{9D677988-374B-4BBA-B73C-8BE59201B4AA}" srcOrd="0" destOrd="1" presId="urn:microsoft.com/office/officeart/2005/8/layout/process3"/>
    <dgm:cxn modelId="{D7723192-5A15-4305-8B2C-938B202AB086}" srcId="{C1C0BC68-A810-4B5F-92EF-C6470DBD2260}" destId="{B5446597-79E7-4762-BA53-6548F31530A7}" srcOrd="1" destOrd="0" parTransId="{0233FA71-4D6D-4853-A4AA-40834F46506B}" sibTransId="{8272BE74-EACE-4E0B-A81D-DF800D87569F}"/>
    <dgm:cxn modelId="{EC6A1A3E-A8CB-40A3-96E9-87AC04AD0CD5}" type="presOf" srcId="{7E5BF415-DD7C-46CE-81EA-C533FD19D64E}" destId="{3E371716-205E-4EF6-A7ED-14278F63B034}"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2CC75938-A94B-40DD-A46E-A73EFE8FDCCD}" type="presOf" srcId="{EC30385C-94E2-463C-9938-AC727EF3A0BD}" destId="{9D677988-374B-4BBA-B73C-8BE59201B4AA}" srcOrd="0"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13B7E9B1-D150-4219-A314-09B055A18888}" srcId="{7E5BF415-DD7C-46CE-81EA-C533FD19D64E}" destId="{4537B24E-F32C-4F73-9C4F-EDE47D952988}" srcOrd="0" destOrd="0" parTransId="{26742A97-67F7-4478-B770-44761CF89C6A}" sibTransId="{0CA7C5B6-FD4A-4DEC-8D86-06439C70E349}"/>
    <dgm:cxn modelId="{E7783933-ED52-4F4E-8A52-24F999FC86D9}" srcId="{5D787C97-D980-4440-B210-928D6982299A}" destId="{820BBFEE-DF64-4D92-B301-9FAA74709D1F}" srcOrd="1" destOrd="0" parTransId="{AD40B50F-BD7B-401B-83F7-C5AD73DE40E6}" sibTransId="{25B9A11F-2269-44FC-A134-B27579F830C0}"/>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B36A994-60A6-447D-8D30-19D2F536511E}">
      <dsp:nvSpPr>
        <dsp:cNvPr id="0" name=""/>
        <dsp:cNvSpPr/>
      </dsp:nvSpPr>
      <dsp:spPr>
        <a:xfrm>
          <a:off x="4543" y="297022"/>
          <a:ext cx="2065693" cy="89678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a:t>Data Cleaning</a:t>
          </a:r>
        </a:p>
      </dsp:txBody>
      <dsp:txXfrm>
        <a:off x="4543" y="297022"/>
        <a:ext cx="2065693" cy="597854"/>
      </dsp:txXfrm>
    </dsp:sp>
    <dsp:sp modelId="{9D677988-374B-4BBA-B73C-8BE59201B4AA}">
      <dsp:nvSpPr>
        <dsp:cNvPr id="0" name=""/>
        <dsp:cNvSpPr/>
      </dsp:nvSpPr>
      <dsp:spPr>
        <a:xfrm>
          <a:off x="427637" y="894877"/>
          <a:ext cx="2065693" cy="29610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just" defTabSz="711200">
            <a:lnSpc>
              <a:spcPct val="90000"/>
            </a:lnSpc>
            <a:spcBef>
              <a:spcPct val="0"/>
            </a:spcBef>
            <a:spcAft>
              <a:spcPct val="15000"/>
            </a:spcAft>
            <a:buChar char="••"/>
          </a:pPr>
          <a:r>
            <a:rPr lang="en-US" sz="1600" kern="1200" dirty="0"/>
            <a:t>Import the collected data from web scraping</a:t>
          </a:r>
        </a:p>
        <a:p>
          <a:pPr marL="171450" lvl="1" indent="-171450" algn="just" defTabSz="711200">
            <a:lnSpc>
              <a:spcPct val="90000"/>
            </a:lnSpc>
            <a:spcBef>
              <a:spcPct val="0"/>
            </a:spcBef>
            <a:spcAft>
              <a:spcPct val="15000"/>
            </a:spcAft>
            <a:buChar char="••"/>
          </a:pPr>
          <a:r>
            <a:rPr lang="en-US" sz="1600" kern="1200" dirty="0"/>
            <a:t>Clean and format the records as per usage by using various imputation techniques</a:t>
          </a:r>
        </a:p>
      </dsp:txBody>
      <dsp:txXfrm>
        <a:off x="427637" y="894877"/>
        <a:ext cx="2065693" cy="2961000"/>
      </dsp:txXfrm>
    </dsp:sp>
    <dsp:sp modelId="{51EA4E37-9197-43C9-9502-961CC2F00719}">
      <dsp:nvSpPr>
        <dsp:cNvPr id="0" name=""/>
        <dsp:cNvSpPr/>
      </dsp:nvSpPr>
      <dsp:spPr>
        <a:xfrm>
          <a:off x="2383388" y="33880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a:off x="2383388" y="338800"/>
        <a:ext cx="663881" cy="514298"/>
      </dsp:txXfrm>
    </dsp:sp>
    <dsp:sp modelId="{6BB0ABCB-2373-47ED-9774-278F8EE9E9B2}">
      <dsp:nvSpPr>
        <dsp:cNvPr id="0" name=""/>
        <dsp:cNvSpPr/>
      </dsp:nvSpPr>
      <dsp:spPr>
        <a:xfrm>
          <a:off x="3322843" y="297022"/>
          <a:ext cx="2065693" cy="89678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a:t>Exploratory Data Analysis</a:t>
          </a:r>
        </a:p>
      </dsp:txBody>
      <dsp:txXfrm>
        <a:off x="3322843" y="297022"/>
        <a:ext cx="2065693" cy="597854"/>
      </dsp:txXfrm>
    </dsp:sp>
    <dsp:sp modelId="{93C83A52-6E6B-41FD-9424-D118FD751CED}">
      <dsp:nvSpPr>
        <dsp:cNvPr id="0" name=""/>
        <dsp:cNvSpPr/>
      </dsp:nvSpPr>
      <dsp:spPr>
        <a:xfrm>
          <a:off x="3745937" y="894877"/>
          <a:ext cx="2065693" cy="29610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just" defTabSz="711200">
            <a:lnSpc>
              <a:spcPct val="90000"/>
            </a:lnSpc>
            <a:spcBef>
              <a:spcPct val="0"/>
            </a:spcBef>
            <a:spcAft>
              <a:spcPct val="15000"/>
            </a:spcAft>
            <a:buChar char="••"/>
          </a:pPr>
          <a:r>
            <a:rPr lang="en-US" sz="1600" kern="1200" dirty="0"/>
            <a:t>Check through all the dataset information like datatype, missing value, duplicate value etc.</a:t>
          </a:r>
        </a:p>
        <a:p>
          <a:pPr marL="171450" lvl="1" indent="-171450" algn="just" defTabSz="711200">
            <a:lnSpc>
              <a:spcPct val="90000"/>
            </a:lnSpc>
            <a:spcBef>
              <a:spcPct val="0"/>
            </a:spcBef>
            <a:spcAft>
              <a:spcPct val="15000"/>
            </a:spcAft>
            <a:buChar char="••"/>
          </a:pPr>
          <a:r>
            <a:rPr lang="en-US" sz="1600" kern="1200" dirty="0"/>
            <a:t>Analyze each and every data record to ensure we have usable information</a:t>
          </a:r>
        </a:p>
      </dsp:txBody>
      <dsp:txXfrm>
        <a:off x="3745937" y="894877"/>
        <a:ext cx="2065693" cy="2961000"/>
      </dsp:txXfrm>
    </dsp:sp>
    <dsp:sp modelId="{A66EA167-6AD2-4AA4-A421-59E2B4561DDF}">
      <dsp:nvSpPr>
        <dsp:cNvPr id="0" name=""/>
        <dsp:cNvSpPr/>
      </dsp:nvSpPr>
      <dsp:spPr>
        <a:xfrm>
          <a:off x="5701689" y="33880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a:off x="5701689" y="338800"/>
        <a:ext cx="663881" cy="514298"/>
      </dsp:txXfrm>
    </dsp:sp>
    <dsp:sp modelId="{3E371716-205E-4EF6-A7ED-14278F63B034}">
      <dsp:nvSpPr>
        <dsp:cNvPr id="0" name=""/>
        <dsp:cNvSpPr/>
      </dsp:nvSpPr>
      <dsp:spPr>
        <a:xfrm>
          <a:off x="6641144" y="297022"/>
          <a:ext cx="2065693" cy="89678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a:t>Visualization and Data Preprocessing</a:t>
          </a:r>
        </a:p>
      </dsp:txBody>
      <dsp:txXfrm>
        <a:off x="6641144" y="297022"/>
        <a:ext cx="2065693" cy="597854"/>
      </dsp:txXfrm>
    </dsp:sp>
    <dsp:sp modelId="{D91F2413-E4E3-4058-AF8C-E44208B5C14B}">
      <dsp:nvSpPr>
        <dsp:cNvPr id="0" name=""/>
        <dsp:cNvSpPr/>
      </dsp:nvSpPr>
      <dsp:spPr>
        <a:xfrm>
          <a:off x="7064238" y="894877"/>
          <a:ext cx="2065693" cy="29610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just" defTabSz="711200">
            <a:lnSpc>
              <a:spcPct val="90000"/>
            </a:lnSpc>
            <a:spcBef>
              <a:spcPct val="0"/>
            </a:spcBef>
            <a:spcAft>
              <a:spcPct val="15000"/>
            </a:spcAft>
            <a:buChar char="••"/>
          </a:pPr>
          <a:r>
            <a:rPr lang="en-US" sz="1600" kern="1200" dirty="0"/>
            <a:t>Use various visualization methods to check the data distribution identify presence of outliers and skewness</a:t>
          </a:r>
        </a:p>
        <a:p>
          <a:pPr marL="171450" lvl="1" indent="-171450" algn="just" defTabSz="711200">
            <a:lnSpc>
              <a:spcPct val="90000"/>
            </a:lnSpc>
            <a:spcBef>
              <a:spcPct val="0"/>
            </a:spcBef>
            <a:spcAft>
              <a:spcPct val="15000"/>
            </a:spcAft>
            <a:buChar char="••"/>
          </a:pPr>
          <a:r>
            <a:rPr lang="en-US" sz="1600" kern="1200" dirty="0"/>
            <a:t>Perform encoding and scaling methods</a:t>
          </a:r>
        </a:p>
      </dsp:txBody>
      <dsp:txXfrm>
        <a:off x="7064238" y="894877"/>
        <a:ext cx="2065693" cy="296100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B36A994-60A6-447D-8D30-19D2F536511E}">
      <dsp:nvSpPr>
        <dsp:cNvPr id="0" name=""/>
        <dsp:cNvSpPr/>
      </dsp:nvSpPr>
      <dsp:spPr>
        <a:xfrm>
          <a:off x="4543" y="69772"/>
          <a:ext cx="2065693" cy="89678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a:t>Model Building</a:t>
          </a:r>
        </a:p>
      </dsp:txBody>
      <dsp:txXfrm>
        <a:off x="4543" y="69772"/>
        <a:ext cx="2065693" cy="597854"/>
      </dsp:txXfrm>
    </dsp:sp>
    <dsp:sp modelId="{9D677988-374B-4BBA-B73C-8BE59201B4AA}">
      <dsp:nvSpPr>
        <dsp:cNvPr id="0" name=""/>
        <dsp:cNvSpPr/>
      </dsp:nvSpPr>
      <dsp:spPr>
        <a:xfrm>
          <a:off x="427637" y="667627"/>
          <a:ext cx="2065693" cy="37584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Create appropriate Regression Machine Learning model function</a:t>
          </a:r>
        </a:p>
        <a:p>
          <a:pPr marL="171450" lvl="1" indent="-171450" algn="l" defTabSz="711200">
            <a:lnSpc>
              <a:spcPct val="90000"/>
            </a:lnSpc>
            <a:spcBef>
              <a:spcPct val="0"/>
            </a:spcBef>
            <a:spcAft>
              <a:spcPct val="15000"/>
            </a:spcAft>
            <a:buChar char="••"/>
          </a:pPr>
          <a:r>
            <a:rPr lang="en-US" sz="1600" kern="1200" dirty="0"/>
            <a:t>Need to ensure that whenever the regression function is called it is able to process all the necessary parameters</a:t>
          </a:r>
        </a:p>
      </dsp:txBody>
      <dsp:txXfrm>
        <a:off x="427637" y="667627"/>
        <a:ext cx="2065693" cy="3758400"/>
      </dsp:txXfrm>
    </dsp:sp>
    <dsp:sp modelId="{51EA4E37-9197-43C9-9502-961CC2F00719}">
      <dsp:nvSpPr>
        <dsp:cNvPr id="0" name=""/>
        <dsp:cNvSpPr/>
      </dsp:nvSpPr>
      <dsp:spPr>
        <a:xfrm>
          <a:off x="2383388" y="1115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a:off x="2383388" y="111550"/>
        <a:ext cx="663881" cy="514298"/>
      </dsp:txXfrm>
    </dsp:sp>
    <dsp:sp modelId="{6BB0ABCB-2373-47ED-9774-278F8EE9E9B2}">
      <dsp:nvSpPr>
        <dsp:cNvPr id="0" name=""/>
        <dsp:cNvSpPr/>
      </dsp:nvSpPr>
      <dsp:spPr>
        <a:xfrm>
          <a:off x="3322843" y="69772"/>
          <a:ext cx="2065693" cy="89678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a:t>Model Evaluation</a:t>
          </a:r>
        </a:p>
      </dsp:txBody>
      <dsp:txXfrm>
        <a:off x="3322843" y="69772"/>
        <a:ext cx="2065693" cy="597854"/>
      </dsp:txXfrm>
    </dsp:sp>
    <dsp:sp modelId="{93C83A52-6E6B-41FD-9424-D118FD751CED}">
      <dsp:nvSpPr>
        <dsp:cNvPr id="0" name=""/>
        <dsp:cNvSpPr/>
      </dsp:nvSpPr>
      <dsp:spPr>
        <a:xfrm>
          <a:off x="3745937" y="667627"/>
          <a:ext cx="2065693" cy="37584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Usage of evaluation metrics to check the accuracy of the models over trained and test data inputs</a:t>
          </a:r>
        </a:p>
        <a:p>
          <a:pPr marL="171450" lvl="1" indent="-171450" algn="l" defTabSz="711200">
            <a:lnSpc>
              <a:spcPct val="90000"/>
            </a:lnSpc>
            <a:spcBef>
              <a:spcPct val="0"/>
            </a:spcBef>
            <a:spcAft>
              <a:spcPct val="15000"/>
            </a:spcAft>
            <a:buChar char="••"/>
          </a:pPr>
          <a:r>
            <a:rPr lang="en-US" sz="1600" kern="1200" dirty="0"/>
            <a:t>Ensure the cross validation techniques helps in reducing over fitting and under fitting data</a:t>
          </a:r>
        </a:p>
      </dsp:txBody>
      <dsp:txXfrm>
        <a:off x="3745937" y="667627"/>
        <a:ext cx="2065693" cy="3758400"/>
      </dsp:txXfrm>
    </dsp:sp>
    <dsp:sp modelId="{A66EA167-6AD2-4AA4-A421-59E2B4561DDF}">
      <dsp:nvSpPr>
        <dsp:cNvPr id="0" name=""/>
        <dsp:cNvSpPr/>
      </dsp:nvSpPr>
      <dsp:spPr>
        <a:xfrm>
          <a:off x="5701689" y="1115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a:off x="5701689" y="111550"/>
        <a:ext cx="663881" cy="514298"/>
      </dsp:txXfrm>
    </dsp:sp>
    <dsp:sp modelId="{3E371716-205E-4EF6-A7ED-14278F63B034}">
      <dsp:nvSpPr>
        <dsp:cNvPr id="0" name=""/>
        <dsp:cNvSpPr/>
      </dsp:nvSpPr>
      <dsp:spPr>
        <a:xfrm>
          <a:off x="6641144" y="69772"/>
          <a:ext cx="2065693" cy="89678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a:t>Hyperparameter Tuning Best Model</a:t>
          </a:r>
        </a:p>
      </dsp:txBody>
      <dsp:txXfrm>
        <a:off x="6641144" y="69772"/>
        <a:ext cx="2065693" cy="597854"/>
      </dsp:txXfrm>
    </dsp:sp>
    <dsp:sp modelId="{D91F2413-E4E3-4058-AF8C-E44208B5C14B}">
      <dsp:nvSpPr>
        <dsp:cNvPr id="0" name=""/>
        <dsp:cNvSpPr/>
      </dsp:nvSpPr>
      <dsp:spPr>
        <a:xfrm>
          <a:off x="7064238" y="667627"/>
          <a:ext cx="2065693" cy="37584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Choosing the appropriate Regression Machine Learning model to check various parameter permutation and combinations</a:t>
          </a:r>
        </a:p>
        <a:p>
          <a:pPr marL="171450" lvl="1" indent="-171450" algn="l" defTabSz="711200">
            <a:lnSpc>
              <a:spcPct val="90000"/>
            </a:lnSpc>
            <a:spcBef>
              <a:spcPct val="0"/>
            </a:spcBef>
            <a:spcAft>
              <a:spcPct val="15000"/>
            </a:spcAft>
            <a:buChar char="••"/>
          </a:pPr>
          <a:r>
            <a:rPr lang="en-US" sz="1600" kern="1200" dirty="0"/>
            <a:t>Using Grid Search CV to obtain the best parameters that can be plugged into the selected model</a:t>
          </a:r>
        </a:p>
      </dsp:txBody>
      <dsp:txXfrm>
        <a:off x="7064238" y="667627"/>
        <a:ext cx="2065693" cy="37584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pPr/>
              <a:t>12/4/2022</a:t>
            </a:fld>
            <a:endParaRPr lang="en-US" dirty="0"/>
          </a:p>
        </p:txBody>
      </p:sp>
      <p:sp>
        <p:nvSpPr>
          <p:cNvPr id="4" name="Footer Placeholder 3">
            <a:extLst>
              <a:ext uri="{FF2B5EF4-FFF2-40B4-BE49-F238E27FC236}">
                <a16:creationId xmlns:a16="http://schemas.microsoft.com/office/drawing/2014/main" xmlns=""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pPr/>
              <a:t>‹#›</a:t>
            </a:fld>
            <a:endParaRPr lang="en-US" dirty="0"/>
          </a:p>
        </p:txBody>
      </p:sp>
    </p:spTree>
    <p:extLst>
      <p:ext uri="{BB962C8B-B14F-4D97-AF65-F5344CB8AC3E}">
        <p14:creationId xmlns:p14="http://schemas.microsoft.com/office/powerpoint/2010/main" xmlns=""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pPr/>
              <a:t>12/4/2022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pPr/>
              <a:t>‹#›</a:t>
            </a:fld>
            <a:endParaRPr lang="en-US" noProof="0" dirty="0"/>
          </a:p>
        </p:txBody>
      </p:sp>
    </p:spTree>
    <p:extLst>
      <p:ext uri="{BB962C8B-B14F-4D97-AF65-F5344CB8AC3E}">
        <p14:creationId xmlns:p14="http://schemas.microsoft.com/office/powerpoint/2010/main" xmlns=""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pPr/>
              <a:t>2</a:t>
            </a:fld>
            <a:endParaRPr lang="en-US" dirty="0"/>
          </a:p>
        </p:txBody>
      </p:sp>
    </p:spTree>
    <p:extLst>
      <p:ext uri="{BB962C8B-B14F-4D97-AF65-F5344CB8AC3E}">
        <p14:creationId xmlns:p14="http://schemas.microsoft.com/office/powerpoint/2010/main" xmlns=""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pPr/>
              <a:t>10</a:t>
            </a:fld>
            <a:endParaRPr lang="en-US" dirty="0"/>
          </a:p>
        </p:txBody>
      </p:sp>
    </p:spTree>
    <p:extLst>
      <p:ext uri="{BB962C8B-B14F-4D97-AF65-F5344CB8AC3E}">
        <p14:creationId xmlns:p14="http://schemas.microsoft.com/office/powerpoint/2010/main" xmlns="" val="140274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pPr/>
              <a:t>11</a:t>
            </a:fld>
            <a:endParaRPr lang="en-US" dirty="0"/>
          </a:p>
        </p:txBody>
      </p:sp>
    </p:spTree>
    <p:extLst>
      <p:ext uri="{BB962C8B-B14F-4D97-AF65-F5344CB8AC3E}">
        <p14:creationId xmlns:p14="http://schemas.microsoft.com/office/powerpoint/2010/main" xmlns="" val="3277221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pPr/>
              <a:t>12</a:t>
            </a:fld>
            <a:endParaRPr lang="en-US" dirty="0"/>
          </a:p>
        </p:txBody>
      </p:sp>
    </p:spTree>
    <p:extLst>
      <p:ext uri="{BB962C8B-B14F-4D97-AF65-F5344CB8AC3E}">
        <p14:creationId xmlns:p14="http://schemas.microsoft.com/office/powerpoint/2010/main" xmlns="" val="3150707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pPr/>
              <a:t>14</a:t>
            </a:fld>
            <a:endParaRPr lang="en-US" dirty="0"/>
          </a:p>
        </p:txBody>
      </p:sp>
    </p:spTree>
    <p:extLst>
      <p:ext uri="{BB962C8B-B14F-4D97-AF65-F5344CB8AC3E}">
        <p14:creationId xmlns:p14="http://schemas.microsoft.com/office/powerpoint/2010/main" xmlns="" val="363637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xmlns=""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xmlns=""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xmlns=""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xmlns=""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xmlns=""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xmlns=""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xmlns=""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xmlns=""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xmlns=""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xmlns=""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xmlns=""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xmlns=""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xmlns=""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xmlns=""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xmlns=""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xmlns=""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xmlns=""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xmlns=""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xmlns=""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xmlns=""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xmlns=""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xmlns=""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xmlns=""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xmlns=""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xmlns=""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xmlns=""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xmlns=""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xmlns=""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xmlns=""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xmlns=""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xmlns=""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xmlns=""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xmlns="" val="1704908538"/>
      </p:ext>
    </p:extLst>
  </p:cSld>
  <p:clrMapOvr>
    <a:masterClrMapping/>
  </p:clrMapOvr>
  <p:extLst>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xmlns=""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xmlns=""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xmlns=""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xmlns=""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xmlns=""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xmlns=""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xmlns=""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xmlns=""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xmlns=""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xmlns=""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xmlns=""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xmlns=""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xmlns=""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xmlns=""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xmlns=""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xmlns=""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xmlns=""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xmlns=""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xmlns=""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xmlns=""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xmlns=""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xmlns=""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xmlns=""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xmlns=""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xmlns=""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xmlns=""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xmlns=""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xmlns=""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xmlns=""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xmlns=""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xmlns=""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xmlns=""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xmlns=""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xmlns="" id="{43ECF68C-6FDB-D274-7021-666310B3ED0B}"/>
              </a:ext>
            </a:extLst>
          </p:cNvPr>
          <p:cNvSpPr>
            <a:spLocks noGrp="1"/>
          </p:cNvSpPr>
          <p:nvPr>
            <p:ph type="sldNum" sz="quarter" idx="12"/>
          </p:nvPr>
        </p:nvSpPr>
        <p:spPr/>
        <p:txBody>
          <a:bodyPr/>
          <a:lstStyle/>
          <a:p>
            <a:fld id="{58FB4751-880F-D840-AAA9-3A15815CC996}" type="slidenum">
              <a:rPr lang="en-US" smtClean="0"/>
              <a:pPr/>
              <a:t>‹#›</a:t>
            </a:fld>
            <a:endParaRPr lang="en-US" dirty="0"/>
          </a:p>
        </p:txBody>
      </p:sp>
      <p:sp>
        <p:nvSpPr>
          <p:cNvPr id="2" name="Title 1">
            <a:extLst>
              <a:ext uri="{FF2B5EF4-FFF2-40B4-BE49-F238E27FC236}">
                <a16:creationId xmlns:a16="http://schemas.microsoft.com/office/drawing/2014/main" xmlns=""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xmlns=""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xmlns=""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xmlns=""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xmlns=""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xmlns=""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xmlns=""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xmlns=""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xmlns=""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xmlns=""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xmlns=""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xmlns=""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xmlns="" id="{5D755DEF-097E-EE27-F5A1-F531067296BF}"/>
              </a:ext>
            </a:extLst>
          </p:cNvPr>
          <p:cNvSpPr>
            <a:spLocks noGrp="1"/>
          </p:cNvSpPr>
          <p:nvPr>
            <p:ph type="sldNum" sz="quarter" idx="12"/>
          </p:nvPr>
        </p:nvSpPr>
        <p:spPr/>
        <p:txBody>
          <a:bodyPr/>
          <a:lstStyle/>
          <a:p>
            <a:fld id="{58FB4751-880F-D840-AAA9-3A15815CC996}" type="slidenum">
              <a:rPr lang="en-US" smtClean="0"/>
              <a:pPr/>
              <a:t>‹#›</a:t>
            </a:fld>
            <a:endParaRPr lang="en-US" dirty="0"/>
          </a:p>
        </p:txBody>
      </p:sp>
      <p:sp>
        <p:nvSpPr>
          <p:cNvPr id="9" name="Freeform: Shape 8">
            <a:extLst>
              <a:ext uri="{FF2B5EF4-FFF2-40B4-BE49-F238E27FC236}">
                <a16:creationId xmlns:a16="http://schemas.microsoft.com/office/drawing/2014/main" xmlns=""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xmlns=""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xmlns=""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xmlns=""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xmlns=""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xmlns=""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xmlns=""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xmlns=""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xmlns="" id="{67D06A95-0E6D-275E-B1C2-0EC7757BDC6B}"/>
              </a:ext>
            </a:extLst>
          </p:cNvPr>
          <p:cNvSpPr>
            <a:spLocks noGrp="1"/>
          </p:cNvSpPr>
          <p:nvPr>
            <p:ph type="sldNum" sz="quarter" idx="12"/>
          </p:nvPr>
        </p:nvSpPr>
        <p:spPr/>
        <p:txBody>
          <a:bodyPr/>
          <a:lstStyle/>
          <a:p>
            <a:fld id="{58FB4751-880F-D840-AAA9-3A15815CC996}" type="slidenum">
              <a:rPr lang="en-US" smtClean="0"/>
              <a:pPr/>
              <a:t>‹#›</a:t>
            </a:fld>
            <a:endParaRPr lang="en-US" dirty="0"/>
          </a:p>
        </p:txBody>
      </p:sp>
      <p:sp>
        <p:nvSpPr>
          <p:cNvPr id="5" name="Title 1">
            <a:extLst>
              <a:ext uri="{FF2B5EF4-FFF2-40B4-BE49-F238E27FC236}">
                <a16:creationId xmlns:a16="http://schemas.microsoft.com/office/drawing/2014/main" xmlns=""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xmlns=""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xmlns=""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xmlns=""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xmlns=""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xmlns=""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xmlns="" id="{AE7B19B5-A87D-987E-D2A1-00BF3335EF8E}"/>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xmlns=""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xmlns=""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xmlns=""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xmlns=""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xmlns=""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xmlns="" val="1829372813"/>
      </p:ext>
    </p:extLst>
  </p:cSld>
  <p:clrMapOvr>
    <a:masterClrMapping/>
  </p:clrMapOvr>
  <p:extLst>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xmlns=""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xmlns=""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xmlns=""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xmlns=""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xmlns=""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xmlns=""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xmlns="" id="{43ECF68C-6FDB-D274-7021-666310B3ED0B}"/>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xmlns=""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xmlns=""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xmlns=""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xmlns=""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xmlns=""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xmlns=""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xmlns=""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xmlns=""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xmlns=""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xmlns=""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xmlns=""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BF4A5FC7-AE15-3D20-F798-0247D85FF797}"/>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xmlns="" val="2111285998"/>
      </p:ext>
    </p:extLst>
  </p:cSld>
  <p:clrMapOvr>
    <a:masterClrMapping/>
  </p:clrMapOvr>
  <p:extLst>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xmlns=""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xmlns=""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BF4A5FC7-AE15-3D20-F798-0247D85FF797}"/>
              </a:ext>
            </a:extLst>
          </p:cNvPr>
          <p:cNvSpPr>
            <a:spLocks noGrp="1"/>
          </p:cNvSpPr>
          <p:nvPr>
            <p:ph type="sldNum" sz="quarter" idx="12"/>
          </p:nvPr>
        </p:nvSpPr>
        <p:spPr/>
        <p:txBody>
          <a:bodyPr/>
          <a:lstStyle/>
          <a:p>
            <a:fld id="{58FB4751-880F-D840-AAA9-3A15815CC996}" type="slidenum">
              <a:rPr lang="en-US" smtClean="0"/>
              <a:pPr/>
              <a:t>‹#›</a:t>
            </a:fld>
            <a:endParaRPr lang="en-US" dirty="0"/>
          </a:p>
        </p:txBody>
      </p:sp>
      <p:sp>
        <p:nvSpPr>
          <p:cNvPr id="13" name="Freeform: Shape 12">
            <a:extLst>
              <a:ext uri="{FF2B5EF4-FFF2-40B4-BE49-F238E27FC236}">
                <a16:creationId xmlns:a16="http://schemas.microsoft.com/office/drawing/2014/main" xmlns=""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xmlns=""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xmlns="" val="1641332740"/>
      </p:ext>
    </p:extLst>
  </p:cSld>
  <p:clrMapOvr>
    <a:masterClrMapping/>
  </p:clrMapOvr>
  <p:extLst>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xmlns=""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xmlns=""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xmlns=""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xmlns=""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BF4A5FC7-AE15-3D20-F798-0247D85FF797}"/>
              </a:ext>
            </a:extLst>
          </p:cNvPr>
          <p:cNvSpPr>
            <a:spLocks noGrp="1"/>
          </p:cNvSpPr>
          <p:nvPr>
            <p:ph type="sldNum" sz="quarter" idx="12"/>
          </p:nvPr>
        </p:nvSpPr>
        <p:spPr/>
        <p:txBody>
          <a:bodyPr/>
          <a:lstStyle/>
          <a:p>
            <a:fld id="{58FB4751-880F-D840-AAA9-3A15815CC996}" type="slidenum">
              <a:rPr lang="en-US" smtClean="0"/>
              <a:pPr/>
              <a:t>‹#›</a:t>
            </a:fld>
            <a:endParaRPr lang="en-US" dirty="0"/>
          </a:p>
        </p:txBody>
      </p:sp>
      <p:sp>
        <p:nvSpPr>
          <p:cNvPr id="20" name="Title 1">
            <a:extLst>
              <a:ext uri="{FF2B5EF4-FFF2-40B4-BE49-F238E27FC236}">
                <a16:creationId xmlns:a16="http://schemas.microsoft.com/office/drawing/2014/main" xmlns=""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xmlns=""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4030094665"/>
      </p:ext>
    </p:extLst>
  </p:cSld>
  <p:clrMapOvr>
    <a:masterClrMapping/>
  </p:clrMapOvr>
  <p:extLst>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xmlns=""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xmlns=""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xmlns=""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BF4A5FC7-AE15-3D20-F798-0247D85FF797}"/>
              </a:ext>
            </a:extLst>
          </p:cNvPr>
          <p:cNvSpPr>
            <a:spLocks noGrp="1"/>
          </p:cNvSpPr>
          <p:nvPr>
            <p:ph type="sldNum" sz="quarter" idx="12"/>
          </p:nvPr>
        </p:nvSpPr>
        <p:spPr/>
        <p:txBody>
          <a:bodyPr/>
          <a:lstStyle/>
          <a:p>
            <a:fld id="{58FB4751-880F-D840-AAA9-3A15815CC996}" type="slidenum">
              <a:rPr lang="en-US" smtClean="0"/>
              <a:pPr/>
              <a:t>‹#›</a:t>
            </a:fld>
            <a:endParaRPr lang="en-US" dirty="0"/>
          </a:p>
        </p:txBody>
      </p:sp>
      <p:pic>
        <p:nvPicPr>
          <p:cNvPr id="26" name="Graphic 25">
            <a:extLst>
              <a:ext uri="{FF2B5EF4-FFF2-40B4-BE49-F238E27FC236}">
                <a16:creationId xmlns:a16="http://schemas.microsoft.com/office/drawing/2014/main" xmlns=""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xmlns=""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xmlns=""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xmlns=""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xmlns=""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xmlns=""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xmlns="" val="3429611174"/>
      </p:ext>
    </p:extLst>
  </p:cSld>
  <p:clrMapOvr>
    <a:masterClrMapping/>
  </p:clrMapOvr>
  <p:extLst>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xmlns=""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xmlns=""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xmlns=""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xmlns=""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xmlns=""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xmlns=""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xmlns=""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xmlns=""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xmlns=""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xmlns=""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xmlns=""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xmlns=""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xmlns=""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xmlns=""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xmlns=""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BF4A5FC7-AE15-3D20-F798-0247D85FF797}"/>
              </a:ext>
            </a:extLst>
          </p:cNvPr>
          <p:cNvSpPr>
            <a:spLocks noGrp="1"/>
          </p:cNvSpPr>
          <p:nvPr>
            <p:ph type="sldNum" sz="quarter" idx="12"/>
          </p:nvPr>
        </p:nvSpPr>
        <p:spPr/>
        <p:txBody>
          <a:bodyPr/>
          <a:lstStyle/>
          <a:p>
            <a:fld id="{58FB4751-880F-D840-AAA9-3A15815CC996}" type="slidenum">
              <a:rPr lang="en-US" smtClean="0"/>
              <a:pPr/>
              <a:t>‹#›</a:t>
            </a:fld>
            <a:endParaRPr lang="en-US" dirty="0"/>
          </a:p>
        </p:txBody>
      </p:sp>
      <p:sp>
        <p:nvSpPr>
          <p:cNvPr id="18" name="Freeform: Shape 17">
            <a:extLst>
              <a:ext uri="{FF2B5EF4-FFF2-40B4-BE49-F238E27FC236}">
                <a16:creationId xmlns:a16="http://schemas.microsoft.com/office/drawing/2014/main" xmlns=""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xmlns="" val="2830715435"/>
      </p:ext>
    </p:extLst>
  </p:cSld>
  <p:clrMapOvr>
    <a:masterClrMapping/>
  </p:clrMapOvr>
  <p:extLst>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xmlns=""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xmlns=""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xmlns=""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B8BB83-CA62-C813-5584-9F9C32557A2B}"/>
              </a:ext>
            </a:extLst>
          </p:cNvPr>
          <p:cNvSpPr>
            <a:spLocks noGrp="1"/>
          </p:cNvSpPr>
          <p:nvPr>
            <p:ph type="ctrTitle"/>
          </p:nvPr>
        </p:nvSpPr>
        <p:spPr/>
        <p:txBody>
          <a:bodyPr/>
          <a:lstStyle/>
          <a:p>
            <a:r>
              <a:rPr lang="en-US" sz="5400" b="1" cap="none" dirty="0">
                <a:ln w="9525">
                  <a:solidFill>
                    <a:schemeClr val="bg1"/>
                  </a:solidFill>
                  <a:prstDash val="solid"/>
                </a:ln>
                <a:solidFill>
                  <a:schemeClr val="accent6">
                    <a:lumMod val="25000"/>
                  </a:schemeClr>
                </a:solidFill>
                <a:latin typeface="+mj-lt"/>
              </a:rPr>
              <a:t>Malignant comments classifier project presentation</a:t>
            </a:r>
            <a:endParaRPr lang="en-US" sz="5400" dirty="0">
              <a:solidFill>
                <a:schemeClr val="accent6">
                  <a:lumMod val="25000"/>
                </a:schemeClr>
              </a:solidFill>
            </a:endParaRPr>
          </a:p>
        </p:txBody>
      </p:sp>
      <p:sp>
        <p:nvSpPr>
          <p:cNvPr id="3" name="Subtitle 2">
            <a:extLst>
              <a:ext uri="{FF2B5EF4-FFF2-40B4-BE49-F238E27FC236}">
                <a16:creationId xmlns:a16="http://schemas.microsoft.com/office/drawing/2014/main" xmlns="" id="{CA0D2251-7AFE-1B36-778C-D116EDBB7FDE}"/>
              </a:ext>
            </a:extLst>
          </p:cNvPr>
          <p:cNvSpPr>
            <a:spLocks noGrp="1"/>
          </p:cNvSpPr>
          <p:nvPr>
            <p:ph type="subTitle" idx="1"/>
          </p:nvPr>
        </p:nvSpPr>
        <p:spPr/>
        <p:txBody>
          <a:bodyPr/>
          <a:lstStyle/>
          <a:p>
            <a:r>
              <a:rPr lang="en-US" dirty="0"/>
              <a:t>Prepared </a:t>
            </a:r>
            <a:r>
              <a:rPr lang="en-US" dirty="0" smtClean="0"/>
              <a:t>By-</a:t>
            </a:r>
          </a:p>
          <a:p>
            <a:r>
              <a:rPr lang="en-US" dirty="0" err="1" smtClean="0"/>
              <a:t>Rahul</a:t>
            </a:r>
            <a:r>
              <a:rPr lang="en-US" dirty="0" smtClean="0"/>
              <a:t> </a:t>
            </a:r>
            <a:r>
              <a:rPr lang="en-US" dirty="0" err="1" smtClean="0"/>
              <a:t>kumar</a:t>
            </a:r>
            <a:endParaRPr lang="en-US" dirty="0" smtClean="0"/>
          </a:p>
          <a:p>
            <a:endParaRPr lang="en-US" dirty="0"/>
          </a:p>
        </p:txBody>
      </p:sp>
    </p:spTree>
    <p:extLst>
      <p:ext uri="{BB962C8B-B14F-4D97-AF65-F5344CB8AC3E}">
        <p14:creationId xmlns:p14="http://schemas.microsoft.com/office/powerpoint/2010/main" xmlns=""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9645BD6E-D504-0AAE-E7AB-615D99588185}"/>
              </a:ext>
            </a:extLst>
          </p:cNvPr>
          <p:cNvSpPr>
            <a:spLocks noGrp="1"/>
          </p:cNvSpPr>
          <p:nvPr>
            <p:ph type="title"/>
          </p:nvPr>
        </p:nvSpPr>
        <p:spPr>
          <a:xfrm>
            <a:off x="235413" y="435147"/>
            <a:ext cx="10515600" cy="676656"/>
          </a:xfrm>
        </p:spPr>
        <p:txBody>
          <a:bodyPr/>
          <a:lstStyle/>
          <a:p>
            <a:r>
              <a:rPr lang="en-US" dirty="0"/>
              <a:t>Model Building Steps</a:t>
            </a:r>
          </a:p>
        </p:txBody>
      </p:sp>
      <p:sp>
        <p:nvSpPr>
          <p:cNvPr id="3" name="Date Placeholder 2">
            <a:extLst>
              <a:ext uri="{FF2B5EF4-FFF2-40B4-BE49-F238E27FC236}">
                <a16:creationId xmlns:a16="http://schemas.microsoft.com/office/drawing/2014/main" xmlns="" id="{F4461112-1314-1F15-2239-5EFCF120CB67}"/>
              </a:ext>
            </a:extLst>
          </p:cNvPr>
          <p:cNvSpPr>
            <a:spLocks noGrp="1"/>
          </p:cNvSpPr>
          <p:nvPr>
            <p:ph type="dt" sz="half" idx="10"/>
          </p:nvPr>
        </p:nvSpPr>
        <p:spPr/>
        <p:txBody>
          <a:bodyPr/>
          <a:lstStyle/>
          <a:p>
            <a:r>
              <a:rPr lang="en-US" dirty="0"/>
              <a:t>2022</a:t>
            </a:r>
          </a:p>
        </p:txBody>
      </p:sp>
      <p:sp>
        <p:nvSpPr>
          <p:cNvPr id="4" name="Footer Placeholder 3">
            <a:extLst>
              <a:ext uri="{FF2B5EF4-FFF2-40B4-BE49-F238E27FC236}">
                <a16:creationId xmlns:a16="http://schemas.microsoft.com/office/drawing/2014/main" xmlns="" id="{33D4406C-089C-C2FF-4CED-A1744760FE3A}"/>
              </a:ext>
            </a:extLst>
          </p:cNvPr>
          <p:cNvSpPr>
            <a:spLocks noGrp="1"/>
          </p:cNvSpPr>
          <p:nvPr>
            <p:ph type="ftr" sz="quarter" idx="11"/>
          </p:nvPr>
        </p:nvSpPr>
        <p:spPr/>
        <p:txBody>
          <a:bodyPr/>
          <a:lstStyle/>
          <a:p>
            <a:r>
              <a:rPr lang="en-US" dirty="0"/>
              <a:t>Malignant Comment Classifier</a:t>
            </a:r>
          </a:p>
        </p:txBody>
      </p:sp>
      <p:sp>
        <p:nvSpPr>
          <p:cNvPr id="6" name="Slide Number Placeholder 5">
            <a:extLst>
              <a:ext uri="{FF2B5EF4-FFF2-40B4-BE49-F238E27FC236}">
                <a16:creationId xmlns:a16="http://schemas.microsoft.com/office/drawing/2014/main" xmlns="" id="{2705CC93-7672-B278-4A84-0AB0F7221F04}"/>
              </a:ext>
            </a:extLst>
          </p:cNvPr>
          <p:cNvSpPr>
            <a:spLocks noGrp="1"/>
          </p:cNvSpPr>
          <p:nvPr>
            <p:ph type="sldNum" sz="quarter" idx="12"/>
          </p:nvPr>
        </p:nvSpPr>
        <p:spPr/>
        <p:txBody>
          <a:bodyPr/>
          <a:lstStyle/>
          <a:p>
            <a:fld id="{58FB4751-880F-D840-AAA9-3A15815CC996}" type="slidenum">
              <a:rPr lang="en-US" smtClean="0"/>
              <a:pPr/>
              <a:t>10</a:t>
            </a:fld>
            <a:endParaRPr lang="en-US" dirty="0"/>
          </a:p>
        </p:txBody>
      </p:sp>
      <p:sp>
        <p:nvSpPr>
          <p:cNvPr id="11" name="TextBox 10">
            <a:extLst>
              <a:ext uri="{FF2B5EF4-FFF2-40B4-BE49-F238E27FC236}">
                <a16:creationId xmlns:a16="http://schemas.microsoft.com/office/drawing/2014/main" xmlns="" id="{CCC5FCD9-6C78-47E9-80C6-B6710210FC64}"/>
              </a:ext>
            </a:extLst>
          </p:cNvPr>
          <p:cNvSpPr txBox="1"/>
          <p:nvPr/>
        </p:nvSpPr>
        <p:spPr>
          <a:xfrm>
            <a:off x="365760" y="1924309"/>
            <a:ext cx="6100482" cy="1754326"/>
          </a:xfrm>
          <a:prstGeom prst="rect">
            <a:avLst/>
          </a:prstGeom>
          <a:noFill/>
        </p:spPr>
        <p:txBody>
          <a:bodyPr wrap="square">
            <a:spAutoFit/>
          </a:bodyPr>
          <a:lstStyle/>
          <a:p>
            <a:r>
              <a:rPr lang="en-US" dirty="0"/>
              <a:t>1. Data Cleaning</a:t>
            </a:r>
          </a:p>
          <a:p>
            <a:r>
              <a:rPr lang="en-US" dirty="0"/>
              <a:t>2. Exploratory Data Analysis</a:t>
            </a:r>
          </a:p>
          <a:p>
            <a:r>
              <a:rPr lang="en-US" dirty="0"/>
              <a:t>3. Data Pre-processing</a:t>
            </a:r>
          </a:p>
          <a:p>
            <a:r>
              <a:rPr lang="en-US" dirty="0"/>
              <a:t>4. Model Building</a:t>
            </a:r>
          </a:p>
          <a:p>
            <a:r>
              <a:rPr lang="en-US" dirty="0"/>
              <a:t>5. Model Evaluation</a:t>
            </a:r>
          </a:p>
          <a:p>
            <a:r>
              <a:rPr lang="en-US" dirty="0"/>
              <a:t>6. Selecting the best model</a:t>
            </a:r>
          </a:p>
        </p:txBody>
      </p:sp>
      <p:pic>
        <p:nvPicPr>
          <p:cNvPr id="1026" name="Picture 2" descr="Censoring toxic comments using fastai v2 with a multi-label text classifier  | by Vinayak Nayak | Towards Data Science">
            <a:extLst>
              <a:ext uri="{FF2B5EF4-FFF2-40B4-BE49-F238E27FC236}">
                <a16:creationId xmlns:a16="http://schemas.microsoft.com/office/drawing/2014/main" xmlns="" id="{398513CB-9B37-46DA-80AA-5613657C398F}"/>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095744" y="435147"/>
            <a:ext cx="4098126" cy="546416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34133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D7679D-DC49-184B-33D7-D460C700C85D}"/>
              </a:ext>
            </a:extLst>
          </p:cNvPr>
          <p:cNvSpPr>
            <a:spLocks noGrp="1"/>
          </p:cNvSpPr>
          <p:nvPr>
            <p:ph type="title"/>
          </p:nvPr>
        </p:nvSpPr>
        <p:spPr>
          <a:xfrm>
            <a:off x="271271" y="291712"/>
            <a:ext cx="9144000" cy="676656"/>
          </a:xfrm>
        </p:spPr>
        <p:txBody>
          <a:bodyPr/>
          <a:lstStyle/>
          <a:p>
            <a:r>
              <a:rPr lang="en-US" cap="none" dirty="0">
                <a:ln w="0"/>
                <a:solidFill>
                  <a:schemeClr val="tx1"/>
                </a:solidFill>
              </a:rPr>
              <a:t>Data Preprocessing</a:t>
            </a:r>
            <a:endParaRPr lang="en-US" dirty="0"/>
          </a:p>
        </p:txBody>
      </p:sp>
      <p:sp>
        <p:nvSpPr>
          <p:cNvPr id="19" name="TextBox 18">
            <a:extLst>
              <a:ext uri="{FF2B5EF4-FFF2-40B4-BE49-F238E27FC236}">
                <a16:creationId xmlns:a16="http://schemas.microsoft.com/office/drawing/2014/main" xmlns="" id="{05B4C575-A27B-4CCB-89E0-1C0E315378E4}"/>
              </a:ext>
            </a:extLst>
          </p:cNvPr>
          <p:cNvSpPr txBox="1"/>
          <p:nvPr/>
        </p:nvSpPr>
        <p:spPr>
          <a:xfrm>
            <a:off x="208429" y="1353287"/>
            <a:ext cx="6371665" cy="5262979"/>
          </a:xfrm>
          <a:prstGeom prst="rect">
            <a:avLst/>
          </a:prstGeom>
          <a:noFill/>
        </p:spPr>
        <p:txBody>
          <a:bodyPr wrap="square">
            <a:spAutoFit/>
          </a:bodyPr>
          <a:lstStyle/>
          <a:p>
            <a:pPr marL="285750" indent="-285750" algn="just">
              <a:buFont typeface="Arial" panose="020B0604020202020204" pitchFamily="34" charset="0"/>
              <a:buChar char="•"/>
            </a:pPr>
            <a:r>
              <a:rPr lang="en-IN" sz="2400" dirty="0">
                <a:latin typeface="+mj-lt"/>
              </a:rPr>
              <a:t>Load dataset </a:t>
            </a:r>
          </a:p>
          <a:p>
            <a:pPr marL="285750" indent="-285750" algn="just">
              <a:buFont typeface="Arial" panose="020B0604020202020204" pitchFamily="34" charset="0"/>
              <a:buChar char="•"/>
            </a:pPr>
            <a:r>
              <a:rPr lang="en-IN" sz="2400" dirty="0">
                <a:latin typeface="+mj-lt"/>
              </a:rPr>
              <a:t>Remove null values </a:t>
            </a:r>
          </a:p>
          <a:p>
            <a:pPr marL="285750" indent="-285750" algn="just">
              <a:buFont typeface="Arial" panose="020B0604020202020204" pitchFamily="34" charset="0"/>
              <a:buChar char="•"/>
            </a:pPr>
            <a:r>
              <a:rPr lang="en-IN" sz="2400" dirty="0">
                <a:latin typeface="+mj-lt"/>
              </a:rPr>
              <a:t>Drop column id </a:t>
            </a:r>
          </a:p>
          <a:p>
            <a:pPr marL="285750" indent="-285750" algn="just">
              <a:buFont typeface="Arial" panose="020B0604020202020204" pitchFamily="34" charset="0"/>
              <a:buChar char="•"/>
            </a:pPr>
            <a:r>
              <a:rPr lang="en-IN" sz="2400" dirty="0">
                <a:latin typeface="+mj-lt"/>
              </a:rPr>
              <a:t>Convert comment text to lower case and replace '\n' with single space. </a:t>
            </a:r>
          </a:p>
          <a:p>
            <a:pPr marL="285750" indent="-285750" algn="just">
              <a:buFont typeface="Arial" panose="020B0604020202020204" pitchFamily="34" charset="0"/>
              <a:buChar char="•"/>
            </a:pPr>
            <a:r>
              <a:rPr lang="en-IN" sz="2400" dirty="0">
                <a:latin typeface="+mj-lt"/>
              </a:rPr>
              <a:t>Keep only text data </a:t>
            </a:r>
            <a:r>
              <a:rPr lang="en-IN" sz="2400" dirty="0" err="1">
                <a:latin typeface="+mj-lt"/>
              </a:rPr>
              <a:t>ie</a:t>
            </a:r>
            <a:r>
              <a:rPr lang="en-IN" sz="2400" dirty="0">
                <a:latin typeface="+mj-lt"/>
              </a:rPr>
              <a:t>. a-z' and remove other data from comment text. </a:t>
            </a:r>
          </a:p>
          <a:p>
            <a:pPr marL="285750" indent="-285750" algn="just">
              <a:buFont typeface="Arial" panose="020B0604020202020204" pitchFamily="34" charset="0"/>
              <a:buChar char="•"/>
            </a:pPr>
            <a:r>
              <a:rPr lang="en-IN" sz="2400" dirty="0">
                <a:latin typeface="+mj-lt"/>
              </a:rPr>
              <a:t>Remove stop words and punctuations </a:t>
            </a:r>
          </a:p>
          <a:p>
            <a:pPr marL="285750" indent="-285750" algn="just">
              <a:buFont typeface="Arial" panose="020B0604020202020204" pitchFamily="34" charset="0"/>
              <a:buChar char="•"/>
            </a:pPr>
            <a:r>
              <a:rPr lang="en-IN" sz="2400" dirty="0">
                <a:latin typeface="+mj-lt"/>
              </a:rPr>
              <a:t>Apply Stemming using </a:t>
            </a:r>
            <a:r>
              <a:rPr lang="en-IN" sz="2400" dirty="0" err="1">
                <a:latin typeface="+mj-lt"/>
              </a:rPr>
              <a:t>SnowballStemmer</a:t>
            </a:r>
            <a:r>
              <a:rPr lang="en-IN" sz="2400" dirty="0">
                <a:latin typeface="+mj-lt"/>
              </a:rPr>
              <a:t> </a:t>
            </a:r>
          </a:p>
          <a:p>
            <a:pPr marL="285750" indent="-285750" algn="just">
              <a:buFont typeface="Arial" panose="020B0604020202020204" pitchFamily="34" charset="0"/>
              <a:buChar char="•"/>
            </a:pPr>
            <a:r>
              <a:rPr lang="en-IN" sz="2400" dirty="0">
                <a:latin typeface="+mj-lt"/>
              </a:rPr>
              <a:t>Convert text to vectors using </a:t>
            </a:r>
            <a:r>
              <a:rPr lang="en-IN" sz="2400" dirty="0" err="1">
                <a:latin typeface="+mj-lt"/>
              </a:rPr>
              <a:t>TfidfVectorizer</a:t>
            </a:r>
            <a:r>
              <a:rPr lang="en-IN" sz="2400" dirty="0">
                <a:latin typeface="+mj-lt"/>
              </a:rPr>
              <a:t> </a:t>
            </a:r>
          </a:p>
          <a:p>
            <a:pPr marL="285750" indent="-285750" algn="just">
              <a:buFont typeface="Arial" panose="020B0604020202020204" pitchFamily="34" charset="0"/>
              <a:buChar char="•"/>
            </a:pPr>
            <a:r>
              <a:rPr lang="en-IN" sz="2400" dirty="0">
                <a:latin typeface="+mj-lt"/>
              </a:rPr>
              <a:t>Load saved or serialized model </a:t>
            </a:r>
          </a:p>
          <a:p>
            <a:pPr marL="285750" indent="-285750" algn="just">
              <a:buFont typeface="Arial" panose="020B0604020202020204" pitchFamily="34" charset="0"/>
              <a:buChar char="•"/>
            </a:pPr>
            <a:r>
              <a:rPr lang="en-IN" sz="2400" dirty="0">
                <a:latin typeface="+mj-lt"/>
              </a:rPr>
              <a:t>Predict values for multi class label</a:t>
            </a:r>
          </a:p>
        </p:txBody>
      </p:sp>
      <p:pic>
        <p:nvPicPr>
          <p:cNvPr id="2050" name="Picture 2" descr="Data Preprocessing in Machine Learning | by Priyanka Parashar | Level Up  Coding">
            <a:extLst>
              <a:ext uri="{FF2B5EF4-FFF2-40B4-BE49-F238E27FC236}">
                <a16:creationId xmlns:a16="http://schemas.microsoft.com/office/drawing/2014/main" xmlns="" id="{87652EAA-4998-43B4-B57F-331B2DC6DB0D}"/>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853519" y="968369"/>
            <a:ext cx="4639234" cy="50600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7257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47DC31-1488-8091-935A-1B03A14A5CD8}"/>
              </a:ext>
            </a:extLst>
          </p:cNvPr>
          <p:cNvSpPr>
            <a:spLocks noGrp="1"/>
          </p:cNvSpPr>
          <p:nvPr>
            <p:ph type="title"/>
          </p:nvPr>
        </p:nvSpPr>
        <p:spPr>
          <a:xfrm>
            <a:off x="145766" y="228959"/>
            <a:ext cx="10515600" cy="676656"/>
          </a:xfrm>
        </p:spPr>
        <p:txBody>
          <a:bodyPr/>
          <a:lstStyle/>
          <a:p>
            <a:r>
              <a:rPr lang="en-US" dirty="0"/>
              <a:t>Technology Used</a:t>
            </a:r>
          </a:p>
        </p:txBody>
      </p:sp>
      <p:sp>
        <p:nvSpPr>
          <p:cNvPr id="8" name="Date Placeholder 7">
            <a:extLst>
              <a:ext uri="{FF2B5EF4-FFF2-40B4-BE49-F238E27FC236}">
                <a16:creationId xmlns:a16="http://schemas.microsoft.com/office/drawing/2014/main" xmlns="" id="{3B8B492D-0778-C859-9200-08161ABEBFE5}"/>
              </a:ext>
            </a:extLst>
          </p:cNvPr>
          <p:cNvSpPr>
            <a:spLocks noGrp="1"/>
          </p:cNvSpPr>
          <p:nvPr>
            <p:ph type="dt" sz="half" idx="10"/>
          </p:nvPr>
        </p:nvSpPr>
        <p:spPr/>
        <p:txBody>
          <a:bodyPr/>
          <a:lstStyle/>
          <a:p>
            <a:r>
              <a:rPr lang="en-US" dirty="0"/>
              <a:t>2022</a:t>
            </a:r>
          </a:p>
        </p:txBody>
      </p:sp>
      <p:sp>
        <p:nvSpPr>
          <p:cNvPr id="9" name="Footer Placeholder 8">
            <a:extLst>
              <a:ext uri="{FF2B5EF4-FFF2-40B4-BE49-F238E27FC236}">
                <a16:creationId xmlns:a16="http://schemas.microsoft.com/office/drawing/2014/main" xmlns="" id="{B1185DEE-1419-7DB6-949B-929195894BC8}"/>
              </a:ext>
            </a:extLst>
          </p:cNvPr>
          <p:cNvSpPr>
            <a:spLocks noGrp="1"/>
          </p:cNvSpPr>
          <p:nvPr>
            <p:ph type="ftr" sz="quarter" idx="11"/>
          </p:nvPr>
        </p:nvSpPr>
        <p:spPr/>
        <p:txBody>
          <a:bodyPr/>
          <a:lstStyle/>
          <a:p>
            <a:r>
              <a:rPr lang="en-US" dirty="0"/>
              <a:t>Malignant Comment Classifier</a:t>
            </a:r>
          </a:p>
        </p:txBody>
      </p:sp>
      <p:sp>
        <p:nvSpPr>
          <p:cNvPr id="10" name="Slide Number Placeholder 9">
            <a:extLst>
              <a:ext uri="{FF2B5EF4-FFF2-40B4-BE49-F238E27FC236}">
                <a16:creationId xmlns:a16="http://schemas.microsoft.com/office/drawing/2014/main" xmlns="" id="{A9210D02-BD78-856B-08E2-820032AC6B71}"/>
              </a:ext>
            </a:extLst>
          </p:cNvPr>
          <p:cNvSpPr>
            <a:spLocks noGrp="1"/>
          </p:cNvSpPr>
          <p:nvPr>
            <p:ph type="sldNum" sz="quarter" idx="12"/>
          </p:nvPr>
        </p:nvSpPr>
        <p:spPr/>
        <p:txBody>
          <a:bodyPr/>
          <a:lstStyle/>
          <a:p>
            <a:fld id="{58FB4751-880F-D840-AAA9-3A15815CC996}" type="slidenum">
              <a:rPr lang="en-US" smtClean="0"/>
              <a:pPr/>
              <a:t>12</a:t>
            </a:fld>
            <a:endParaRPr lang="en-US" dirty="0"/>
          </a:p>
        </p:txBody>
      </p:sp>
      <p:sp>
        <p:nvSpPr>
          <p:cNvPr id="18" name="Text Placeholder 2">
            <a:extLst>
              <a:ext uri="{FF2B5EF4-FFF2-40B4-BE49-F238E27FC236}">
                <a16:creationId xmlns:a16="http://schemas.microsoft.com/office/drawing/2014/main" xmlns="" id="{427DDA7E-EDBB-4A19-86E9-9BECEF99F51D}"/>
              </a:ext>
            </a:extLst>
          </p:cNvPr>
          <p:cNvSpPr txBox="1">
            <a:spLocks/>
          </p:cNvSpPr>
          <p:nvPr/>
        </p:nvSpPr>
        <p:spPr>
          <a:xfrm>
            <a:off x="145766" y="1168599"/>
            <a:ext cx="8039010" cy="452080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IN" sz="1800" dirty="0">
                <a:solidFill>
                  <a:schemeClr val="bg1">
                    <a:lumMod val="95000"/>
                  </a:schemeClr>
                </a:solidFill>
                <a:latin typeface="+mj-lt"/>
              </a:rPr>
              <a:t> Hardware technology being used.</a:t>
            </a:r>
          </a:p>
          <a:p>
            <a:pPr lvl="1"/>
            <a:r>
              <a:rPr lang="en-IN" sz="1800" dirty="0">
                <a:solidFill>
                  <a:schemeClr val="bg1">
                    <a:lumMod val="95000"/>
                  </a:schemeClr>
                </a:solidFill>
                <a:latin typeface="+mj-lt"/>
              </a:rPr>
              <a:t>RAM 	: 8 GB</a:t>
            </a:r>
          </a:p>
          <a:p>
            <a:pPr lvl="1"/>
            <a:r>
              <a:rPr lang="en-IN" sz="1800" dirty="0">
                <a:solidFill>
                  <a:schemeClr val="bg1">
                    <a:lumMod val="95000"/>
                  </a:schemeClr>
                </a:solidFill>
                <a:latin typeface="+mj-lt"/>
              </a:rPr>
              <a:t>CPU 	: AMD </a:t>
            </a:r>
            <a:r>
              <a:rPr lang="en-IN" sz="1800" dirty="0" err="1">
                <a:solidFill>
                  <a:schemeClr val="bg1">
                    <a:lumMod val="95000"/>
                  </a:schemeClr>
                </a:solidFill>
                <a:latin typeface="+mj-lt"/>
              </a:rPr>
              <a:t>Ryzen</a:t>
            </a:r>
            <a:r>
              <a:rPr lang="en-IN" sz="1800" dirty="0">
                <a:solidFill>
                  <a:schemeClr val="bg1">
                    <a:lumMod val="95000"/>
                  </a:schemeClr>
                </a:solidFill>
                <a:latin typeface="+mj-lt"/>
              </a:rPr>
              <a:t> 5 3550H with Radeon Vega Mobile </a:t>
            </a:r>
            <a:r>
              <a:rPr lang="en-IN" sz="1800" dirty="0" err="1">
                <a:solidFill>
                  <a:schemeClr val="bg1">
                    <a:lumMod val="95000"/>
                  </a:schemeClr>
                </a:solidFill>
                <a:latin typeface="+mj-lt"/>
              </a:rPr>
              <a:t>Gfx</a:t>
            </a:r>
            <a:r>
              <a:rPr lang="en-IN" sz="1800" dirty="0">
                <a:solidFill>
                  <a:schemeClr val="bg1">
                    <a:lumMod val="95000"/>
                  </a:schemeClr>
                </a:solidFill>
                <a:latin typeface="+mj-lt"/>
              </a:rPr>
              <a:t> 2.10 GHz</a:t>
            </a:r>
          </a:p>
          <a:p>
            <a:pPr lvl="1"/>
            <a:r>
              <a:rPr lang="en-IN" sz="1800" dirty="0">
                <a:solidFill>
                  <a:schemeClr val="bg1">
                    <a:lumMod val="95000"/>
                  </a:schemeClr>
                </a:solidFill>
                <a:latin typeface="+mj-lt"/>
              </a:rPr>
              <a:t>GPU 	: AMD Radeon ™ Vega 8 Graphics and NVIDIA GeForce GTX 1650 </a:t>
            </a:r>
            <a:r>
              <a:rPr lang="en-IN" sz="1800" dirty="0" err="1">
                <a:solidFill>
                  <a:schemeClr val="bg1">
                    <a:lumMod val="95000"/>
                  </a:schemeClr>
                </a:solidFill>
                <a:latin typeface="+mj-lt"/>
              </a:rPr>
              <a:t>Ti</a:t>
            </a:r>
            <a:endParaRPr lang="en-IN" sz="1800" dirty="0">
              <a:solidFill>
                <a:schemeClr val="bg1">
                  <a:lumMod val="95000"/>
                </a:schemeClr>
              </a:solidFill>
              <a:latin typeface="+mj-lt"/>
            </a:endParaRPr>
          </a:p>
          <a:p>
            <a:endParaRPr lang="en-IN" sz="1800" dirty="0">
              <a:solidFill>
                <a:schemeClr val="bg1">
                  <a:lumMod val="95000"/>
                </a:schemeClr>
              </a:solidFill>
              <a:latin typeface="+mj-lt"/>
            </a:endParaRPr>
          </a:p>
          <a:p>
            <a:pPr>
              <a:buFont typeface="Wingdings" panose="05000000000000000000" pitchFamily="2" charset="2"/>
              <a:buChar char="Ø"/>
            </a:pPr>
            <a:r>
              <a:rPr lang="en-IN" sz="1800" dirty="0">
                <a:solidFill>
                  <a:schemeClr val="bg1">
                    <a:lumMod val="95000"/>
                  </a:schemeClr>
                </a:solidFill>
                <a:latin typeface="+mj-lt"/>
              </a:rPr>
              <a:t> Software technology being used.</a:t>
            </a:r>
          </a:p>
          <a:p>
            <a:pPr lvl="1"/>
            <a:r>
              <a:rPr lang="en-IN" sz="1800" dirty="0">
                <a:solidFill>
                  <a:schemeClr val="bg1">
                    <a:lumMod val="95000"/>
                  </a:schemeClr>
                </a:solidFill>
                <a:latin typeface="+mj-lt"/>
              </a:rPr>
              <a:t>Programming language 		: Python</a:t>
            </a:r>
          </a:p>
          <a:p>
            <a:pPr lvl="1"/>
            <a:r>
              <a:rPr lang="en-IN" sz="1800" dirty="0">
                <a:solidFill>
                  <a:schemeClr val="bg1">
                    <a:lumMod val="95000"/>
                  </a:schemeClr>
                </a:solidFill>
                <a:latin typeface="+mj-lt"/>
              </a:rPr>
              <a:t>Distribution 			: Anaconda Navigator</a:t>
            </a:r>
          </a:p>
          <a:p>
            <a:pPr lvl="1"/>
            <a:r>
              <a:rPr lang="en-IN" sz="1800" dirty="0">
                <a:solidFill>
                  <a:schemeClr val="bg1">
                    <a:lumMod val="95000"/>
                  </a:schemeClr>
                </a:solidFill>
                <a:latin typeface="+mj-lt"/>
              </a:rPr>
              <a:t>Browser based language shell 	: </a:t>
            </a:r>
            <a:r>
              <a:rPr lang="en-IN" sz="1800" dirty="0" err="1">
                <a:solidFill>
                  <a:schemeClr val="bg1">
                    <a:lumMod val="95000"/>
                  </a:schemeClr>
                </a:solidFill>
                <a:latin typeface="+mj-lt"/>
              </a:rPr>
              <a:t>Jupyter</a:t>
            </a:r>
            <a:r>
              <a:rPr lang="en-IN" sz="1800" dirty="0">
                <a:solidFill>
                  <a:schemeClr val="bg1">
                    <a:lumMod val="95000"/>
                  </a:schemeClr>
                </a:solidFill>
                <a:latin typeface="+mj-lt"/>
              </a:rPr>
              <a:t> Notebook</a:t>
            </a:r>
          </a:p>
          <a:p>
            <a:endParaRPr lang="en-IN" sz="1800" dirty="0">
              <a:solidFill>
                <a:schemeClr val="bg1">
                  <a:lumMod val="95000"/>
                </a:schemeClr>
              </a:solidFill>
              <a:latin typeface="+mj-lt"/>
            </a:endParaRPr>
          </a:p>
          <a:p>
            <a:pPr>
              <a:buFont typeface="Wingdings" panose="05000000000000000000" pitchFamily="2" charset="2"/>
              <a:buChar char="Ø"/>
            </a:pPr>
            <a:r>
              <a:rPr lang="en-IN" sz="1800" dirty="0">
                <a:solidFill>
                  <a:schemeClr val="bg1">
                    <a:lumMod val="95000"/>
                  </a:schemeClr>
                </a:solidFill>
                <a:latin typeface="+mj-lt"/>
              </a:rPr>
              <a:t> Libraries/Packages specifically being used.</a:t>
            </a:r>
          </a:p>
          <a:p>
            <a:pPr lvl="1"/>
            <a:r>
              <a:rPr lang="en-IN" sz="1800" dirty="0">
                <a:solidFill>
                  <a:schemeClr val="bg1">
                    <a:lumMod val="95000"/>
                  </a:schemeClr>
                </a:solidFill>
                <a:latin typeface="+mj-lt"/>
              </a:rPr>
              <a:t>Pandas, NumPy, matplotlib, seaborn, scikit-learn, pandas-profiling, </a:t>
            </a:r>
            <a:r>
              <a:rPr lang="en-IN" sz="1800" dirty="0" err="1">
                <a:solidFill>
                  <a:schemeClr val="bg1">
                    <a:lumMod val="95000"/>
                  </a:schemeClr>
                </a:solidFill>
                <a:latin typeface="+mj-lt"/>
              </a:rPr>
              <a:t>missingno</a:t>
            </a:r>
            <a:r>
              <a:rPr lang="en-IN" sz="1800" dirty="0">
                <a:solidFill>
                  <a:schemeClr val="bg1">
                    <a:lumMod val="95000"/>
                  </a:schemeClr>
                </a:solidFill>
                <a:latin typeface="+mj-lt"/>
              </a:rPr>
              <a:t>, NLTK</a:t>
            </a:r>
          </a:p>
          <a:p>
            <a:endParaRPr lang="en-IN" sz="1800" dirty="0">
              <a:solidFill>
                <a:schemeClr val="bg1">
                  <a:lumMod val="95000"/>
                </a:schemeClr>
              </a:solidFill>
              <a:latin typeface="+mj-lt"/>
            </a:endParaRPr>
          </a:p>
        </p:txBody>
      </p:sp>
      <p:pic>
        <p:nvPicPr>
          <p:cNvPr id="1026" name="Picture 2" descr="Negative comment - Free communications icons">
            <a:extLst>
              <a:ext uri="{FF2B5EF4-FFF2-40B4-BE49-F238E27FC236}">
                <a16:creationId xmlns:a16="http://schemas.microsoft.com/office/drawing/2014/main" xmlns="" id="{2DD17349-0F2F-46A3-906E-F6735456E233}"/>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346679" y="2514640"/>
            <a:ext cx="3174761" cy="317476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59600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147179F7-8740-03DE-F133-BBA41988A64A}"/>
              </a:ext>
            </a:extLst>
          </p:cNvPr>
          <p:cNvSpPr>
            <a:spLocks noGrp="1"/>
          </p:cNvSpPr>
          <p:nvPr>
            <p:ph type="title"/>
          </p:nvPr>
        </p:nvSpPr>
        <p:spPr>
          <a:xfrm>
            <a:off x="235413" y="91059"/>
            <a:ext cx="10515600" cy="676656"/>
          </a:xfrm>
        </p:spPr>
        <p:txBody>
          <a:bodyPr/>
          <a:lstStyle/>
          <a:p>
            <a:r>
              <a:rPr lang="en-US" cap="none" dirty="0">
                <a:ln w="0"/>
                <a:solidFill>
                  <a:schemeClr val="bg1">
                    <a:lumMod val="95000"/>
                  </a:schemeClr>
                </a:solidFill>
                <a:effectLst>
                  <a:outerShdw blurRad="38100" dist="19050" dir="2700000" algn="tl" rotWithShape="0">
                    <a:schemeClr val="dk1">
                      <a:alpha val="40000"/>
                    </a:schemeClr>
                  </a:outerShdw>
                </a:effectLst>
              </a:rPr>
              <a:t>Imported Dependencies</a:t>
            </a:r>
            <a:endParaRPr lang="en-US" dirty="0">
              <a:solidFill>
                <a:schemeClr val="bg1">
                  <a:lumMod val="95000"/>
                </a:schemeClr>
              </a:solidFill>
            </a:endParaRPr>
          </a:p>
        </p:txBody>
      </p:sp>
      <p:sp>
        <p:nvSpPr>
          <p:cNvPr id="9" name="Date Placeholder 8">
            <a:extLst>
              <a:ext uri="{FF2B5EF4-FFF2-40B4-BE49-F238E27FC236}">
                <a16:creationId xmlns:a16="http://schemas.microsoft.com/office/drawing/2014/main" xmlns="" id="{1B391B61-21BC-7309-D50E-A2FA872838C1}"/>
              </a:ext>
            </a:extLst>
          </p:cNvPr>
          <p:cNvSpPr>
            <a:spLocks noGrp="1"/>
          </p:cNvSpPr>
          <p:nvPr>
            <p:ph type="dt" sz="half" idx="10"/>
          </p:nvPr>
        </p:nvSpPr>
        <p:spPr/>
        <p:txBody>
          <a:bodyPr/>
          <a:lstStyle/>
          <a:p>
            <a:r>
              <a:rPr lang="en-US" dirty="0"/>
              <a:t>2022</a:t>
            </a:r>
          </a:p>
        </p:txBody>
      </p:sp>
      <p:sp>
        <p:nvSpPr>
          <p:cNvPr id="10" name="Footer Placeholder 9">
            <a:extLst>
              <a:ext uri="{FF2B5EF4-FFF2-40B4-BE49-F238E27FC236}">
                <a16:creationId xmlns:a16="http://schemas.microsoft.com/office/drawing/2014/main" xmlns="" id="{766CF5CA-318D-F6B1-504B-3DF8E9542316}"/>
              </a:ext>
            </a:extLst>
          </p:cNvPr>
          <p:cNvSpPr>
            <a:spLocks noGrp="1"/>
          </p:cNvSpPr>
          <p:nvPr>
            <p:ph type="ftr" sz="quarter" idx="11"/>
          </p:nvPr>
        </p:nvSpPr>
        <p:spPr/>
        <p:txBody>
          <a:bodyPr/>
          <a:lstStyle/>
          <a:p>
            <a:r>
              <a:rPr lang="en-US" dirty="0"/>
              <a:t>Malignant Comment Classifier</a:t>
            </a:r>
          </a:p>
        </p:txBody>
      </p:sp>
      <p:sp>
        <p:nvSpPr>
          <p:cNvPr id="11" name="Slide Number Placeholder 10">
            <a:extLst>
              <a:ext uri="{FF2B5EF4-FFF2-40B4-BE49-F238E27FC236}">
                <a16:creationId xmlns:a16="http://schemas.microsoft.com/office/drawing/2014/main" xmlns="" id="{63AABF76-F42A-5213-B615-6C140041CC74}"/>
              </a:ext>
            </a:extLst>
          </p:cNvPr>
          <p:cNvSpPr>
            <a:spLocks noGrp="1"/>
          </p:cNvSpPr>
          <p:nvPr>
            <p:ph type="sldNum" sz="quarter" idx="12"/>
          </p:nvPr>
        </p:nvSpPr>
        <p:spPr/>
        <p:txBody>
          <a:bodyPr/>
          <a:lstStyle/>
          <a:p>
            <a:fld id="{58FB4751-880F-D840-AAA9-3A15815CC996}" type="slidenum">
              <a:rPr lang="en-US" smtClean="0"/>
              <a:pPr/>
              <a:t>13</a:t>
            </a:fld>
            <a:endParaRPr lang="en-US" dirty="0"/>
          </a:p>
        </p:txBody>
      </p:sp>
      <p:pic>
        <p:nvPicPr>
          <p:cNvPr id="24" name="Picture 23">
            <a:extLst>
              <a:ext uri="{FF2B5EF4-FFF2-40B4-BE49-F238E27FC236}">
                <a16:creationId xmlns:a16="http://schemas.microsoft.com/office/drawing/2014/main" xmlns="" id="{412DB1BE-DE37-4B4B-9C3E-4D4DD75850A5}"/>
              </a:ext>
            </a:extLst>
          </p:cNvPr>
          <p:cNvPicPr/>
          <p:nvPr/>
        </p:nvPicPr>
        <p:blipFill>
          <a:blip r:embed="rId2"/>
          <a:stretch>
            <a:fillRect/>
          </a:stretch>
        </p:blipFill>
        <p:spPr>
          <a:xfrm>
            <a:off x="235413" y="907772"/>
            <a:ext cx="6656247" cy="5042455"/>
          </a:xfrm>
          <a:prstGeom prst="rect">
            <a:avLst/>
          </a:prstGeom>
        </p:spPr>
      </p:pic>
      <p:pic>
        <p:nvPicPr>
          <p:cNvPr id="2050" name="Picture 2" descr="Social-Media-Nutzung: 46 schädliche Auswirkungen nachgewiesen – Heilpraxis">
            <a:extLst>
              <a:ext uri="{FF2B5EF4-FFF2-40B4-BE49-F238E27FC236}">
                <a16:creationId xmlns:a16="http://schemas.microsoft.com/office/drawing/2014/main" xmlns="" id="{9E1A66C7-90D1-4F25-9A9F-03AC05EF89E4}"/>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212666" y="970710"/>
            <a:ext cx="4522134" cy="480256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64941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D7679D-DC49-184B-33D7-D460C700C85D}"/>
              </a:ext>
            </a:extLst>
          </p:cNvPr>
          <p:cNvSpPr>
            <a:spLocks noGrp="1"/>
          </p:cNvSpPr>
          <p:nvPr>
            <p:ph type="title"/>
          </p:nvPr>
        </p:nvSpPr>
        <p:spPr>
          <a:xfrm>
            <a:off x="271271" y="291712"/>
            <a:ext cx="9144000" cy="676656"/>
          </a:xfrm>
        </p:spPr>
        <p:txBody>
          <a:bodyPr/>
          <a:lstStyle/>
          <a:p>
            <a:r>
              <a:rPr lang="en-US" sz="4400" cap="none" dirty="0">
                <a:ln w="0"/>
                <a:solidFill>
                  <a:schemeClr val="tx1"/>
                </a:solidFill>
                <a:effectLst>
                  <a:outerShdw blurRad="38100" dist="19050" dir="2700000" algn="tl" rotWithShape="0">
                    <a:schemeClr val="dk1">
                      <a:alpha val="40000"/>
                    </a:schemeClr>
                  </a:outerShdw>
                </a:effectLst>
              </a:rPr>
              <a:t>EXPLORATORY DATA ANALYSIS</a:t>
            </a:r>
            <a:endParaRPr lang="en-US" sz="4400" dirty="0"/>
          </a:p>
        </p:txBody>
      </p:sp>
      <p:sp>
        <p:nvSpPr>
          <p:cNvPr id="8" name="Text Placeholder 2">
            <a:extLst>
              <a:ext uri="{FF2B5EF4-FFF2-40B4-BE49-F238E27FC236}">
                <a16:creationId xmlns:a16="http://schemas.microsoft.com/office/drawing/2014/main" xmlns="" id="{F4F71887-D634-4F07-B813-69EBA223006B}"/>
              </a:ext>
            </a:extLst>
          </p:cNvPr>
          <p:cNvSpPr txBox="1">
            <a:spLocks/>
          </p:cNvSpPr>
          <p:nvPr/>
        </p:nvSpPr>
        <p:spPr>
          <a:xfrm>
            <a:off x="-75798" y="1000701"/>
            <a:ext cx="3625821" cy="3288451"/>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vert="horz" wrap="square"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sz="2000" kern="1200" cap="all" baseline="0">
                <a:solidFill>
                  <a:schemeClr val="tx1"/>
                </a:solidFill>
                <a:latin typeface="Gill Sans Nova" panose="020B0602020104020203" pitchFamily="34" charset="0"/>
                <a:ea typeface="+mn-ea"/>
                <a:cs typeface="+mn-cs"/>
              </a:defRPr>
            </a:lvl1pPr>
            <a:lvl2pPr marL="0" indent="0" algn="ctr" defTabSz="914400" rtl="0" eaLnBrk="1" latinLnBrk="0" hangingPunct="1">
              <a:lnSpc>
                <a:spcPct val="100000"/>
              </a:lnSpc>
              <a:spcBef>
                <a:spcPts val="0"/>
              </a:spcBef>
              <a:buFont typeface="Arial" panose="020B0604020202020204" pitchFamily="34" charset="0"/>
              <a:buNone/>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endParaRPr lang="en-IN" dirty="0"/>
          </a:p>
        </p:txBody>
      </p:sp>
      <p:sp>
        <p:nvSpPr>
          <p:cNvPr id="9" name="TextBox 8">
            <a:extLst>
              <a:ext uri="{FF2B5EF4-FFF2-40B4-BE49-F238E27FC236}">
                <a16:creationId xmlns:a16="http://schemas.microsoft.com/office/drawing/2014/main" xmlns="" id="{3783D5B2-C0F7-4B28-B916-FB5B8A36BE7F}"/>
              </a:ext>
            </a:extLst>
          </p:cNvPr>
          <p:cNvSpPr txBox="1"/>
          <p:nvPr/>
        </p:nvSpPr>
        <p:spPr>
          <a:xfrm>
            <a:off x="482932" y="1316172"/>
            <a:ext cx="2725978" cy="369332"/>
          </a:xfrm>
          <a:prstGeom prst="rect">
            <a:avLst/>
          </a:prstGeom>
          <a:noFill/>
        </p:spPr>
        <p:txBody>
          <a:bodyPr wrap="square">
            <a:spAutoFit/>
          </a:bodyPr>
          <a:lstStyle/>
          <a:p>
            <a:r>
              <a:rPr lang="en-US" u="sng" dirty="0"/>
              <a:t>01. Univariate Analysis</a:t>
            </a:r>
          </a:p>
        </p:txBody>
      </p:sp>
      <p:sp>
        <p:nvSpPr>
          <p:cNvPr id="14" name="TextBox 13">
            <a:extLst>
              <a:ext uri="{FF2B5EF4-FFF2-40B4-BE49-F238E27FC236}">
                <a16:creationId xmlns:a16="http://schemas.microsoft.com/office/drawing/2014/main" xmlns="" id="{C4DD0F7A-2FCE-4D20-85A2-A1C12A2BC9C4}"/>
              </a:ext>
            </a:extLst>
          </p:cNvPr>
          <p:cNvSpPr txBox="1"/>
          <p:nvPr/>
        </p:nvSpPr>
        <p:spPr>
          <a:xfrm>
            <a:off x="374123" y="1860182"/>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20" name="Text Placeholder 2">
            <a:extLst>
              <a:ext uri="{FF2B5EF4-FFF2-40B4-BE49-F238E27FC236}">
                <a16:creationId xmlns:a16="http://schemas.microsoft.com/office/drawing/2014/main" xmlns="" id="{FE30850B-8CE0-4309-BFF0-3B7FFB25D5F8}"/>
              </a:ext>
            </a:extLst>
          </p:cNvPr>
          <p:cNvSpPr txBox="1">
            <a:spLocks/>
          </p:cNvSpPr>
          <p:nvPr/>
        </p:nvSpPr>
        <p:spPr>
          <a:xfrm>
            <a:off x="4594480" y="1019585"/>
            <a:ext cx="3625821" cy="3288451"/>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vert="horz" wrap="square"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sz="2000" kern="1200" cap="all" baseline="0">
                <a:solidFill>
                  <a:schemeClr val="tx1"/>
                </a:solidFill>
                <a:latin typeface="Gill Sans Nova" panose="020B0602020104020203" pitchFamily="34" charset="0"/>
                <a:ea typeface="+mn-ea"/>
                <a:cs typeface="+mn-cs"/>
              </a:defRPr>
            </a:lvl1pPr>
            <a:lvl2pPr marL="0" indent="0" algn="ctr" defTabSz="914400" rtl="0" eaLnBrk="1" latinLnBrk="0" hangingPunct="1">
              <a:lnSpc>
                <a:spcPct val="100000"/>
              </a:lnSpc>
              <a:spcBef>
                <a:spcPts val="0"/>
              </a:spcBef>
              <a:buFont typeface="Arial" panose="020B0604020202020204" pitchFamily="34" charset="0"/>
              <a:buNone/>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endParaRPr lang="en-IN" dirty="0"/>
          </a:p>
        </p:txBody>
      </p:sp>
      <p:sp>
        <p:nvSpPr>
          <p:cNvPr id="10" name="TextBox 9">
            <a:extLst>
              <a:ext uri="{FF2B5EF4-FFF2-40B4-BE49-F238E27FC236}">
                <a16:creationId xmlns:a16="http://schemas.microsoft.com/office/drawing/2014/main" xmlns="" id="{BBD02D39-1801-48FC-B9B7-EA41BD2B5C42}"/>
              </a:ext>
            </a:extLst>
          </p:cNvPr>
          <p:cNvSpPr txBox="1"/>
          <p:nvPr/>
        </p:nvSpPr>
        <p:spPr>
          <a:xfrm>
            <a:off x="5284024" y="1340216"/>
            <a:ext cx="2920931" cy="369332"/>
          </a:xfrm>
          <a:prstGeom prst="rect">
            <a:avLst/>
          </a:prstGeom>
          <a:noFill/>
        </p:spPr>
        <p:txBody>
          <a:bodyPr wrap="square">
            <a:spAutoFit/>
          </a:bodyPr>
          <a:lstStyle/>
          <a:p>
            <a:r>
              <a:rPr lang="en-US" u="sng" dirty="0"/>
              <a:t>02. Multivariate Analysis</a:t>
            </a:r>
          </a:p>
        </p:txBody>
      </p:sp>
      <p:sp>
        <p:nvSpPr>
          <p:cNvPr id="15" name="TextBox 14">
            <a:extLst>
              <a:ext uri="{FF2B5EF4-FFF2-40B4-BE49-F238E27FC236}">
                <a16:creationId xmlns:a16="http://schemas.microsoft.com/office/drawing/2014/main" xmlns="" id="{62C80EF6-1422-4E48-BBFA-1B1ECADDA9EA}"/>
              </a:ext>
            </a:extLst>
          </p:cNvPr>
          <p:cNvSpPr txBox="1"/>
          <p:nvPr/>
        </p:nvSpPr>
        <p:spPr>
          <a:xfrm>
            <a:off x="5060687" y="1970840"/>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21" name="Text Placeholder 2">
            <a:extLst>
              <a:ext uri="{FF2B5EF4-FFF2-40B4-BE49-F238E27FC236}">
                <a16:creationId xmlns:a16="http://schemas.microsoft.com/office/drawing/2014/main" xmlns="" id="{779122D6-F64B-44AC-A4C7-67D2EB6DCF2C}"/>
              </a:ext>
            </a:extLst>
          </p:cNvPr>
          <p:cNvSpPr txBox="1">
            <a:spLocks/>
          </p:cNvSpPr>
          <p:nvPr/>
        </p:nvSpPr>
        <p:spPr>
          <a:xfrm>
            <a:off x="7479513" y="3846112"/>
            <a:ext cx="2968156" cy="3034021"/>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vert="horz" wrap="square"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sz="2000" kern="1200" cap="all" baseline="0">
                <a:solidFill>
                  <a:schemeClr val="tx1"/>
                </a:solidFill>
                <a:latin typeface="Gill Sans Nova" panose="020B0602020104020203" pitchFamily="34" charset="0"/>
                <a:ea typeface="+mn-ea"/>
                <a:cs typeface="+mn-cs"/>
              </a:defRPr>
            </a:lvl1pPr>
            <a:lvl2pPr marL="0" indent="0" algn="ctr" defTabSz="914400" rtl="0" eaLnBrk="1" latinLnBrk="0" hangingPunct="1">
              <a:lnSpc>
                <a:spcPct val="100000"/>
              </a:lnSpc>
              <a:spcBef>
                <a:spcPts val="0"/>
              </a:spcBef>
              <a:buFont typeface="Arial" panose="020B0604020202020204" pitchFamily="34" charset="0"/>
              <a:buNone/>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endParaRPr lang="en-IN" dirty="0"/>
          </a:p>
        </p:txBody>
      </p:sp>
      <p:sp>
        <p:nvSpPr>
          <p:cNvPr id="22" name="Text Placeholder 2">
            <a:extLst>
              <a:ext uri="{FF2B5EF4-FFF2-40B4-BE49-F238E27FC236}">
                <a16:creationId xmlns:a16="http://schemas.microsoft.com/office/drawing/2014/main" xmlns="" id="{3A68D62D-7465-42A8-85A7-C3AE64B808D6}"/>
              </a:ext>
            </a:extLst>
          </p:cNvPr>
          <p:cNvSpPr txBox="1">
            <a:spLocks/>
          </p:cNvSpPr>
          <p:nvPr/>
        </p:nvSpPr>
        <p:spPr>
          <a:xfrm>
            <a:off x="8300925" y="506444"/>
            <a:ext cx="3625821" cy="3288451"/>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vert="horz" wrap="square"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sz="2000" kern="1200" cap="all" baseline="0">
                <a:solidFill>
                  <a:schemeClr val="tx1"/>
                </a:solidFill>
                <a:latin typeface="Gill Sans Nova" panose="020B0602020104020203" pitchFamily="34" charset="0"/>
                <a:ea typeface="+mn-ea"/>
                <a:cs typeface="+mn-cs"/>
              </a:defRPr>
            </a:lvl1pPr>
            <a:lvl2pPr marL="0" indent="0" algn="ctr" defTabSz="914400" rtl="0" eaLnBrk="1" latinLnBrk="0" hangingPunct="1">
              <a:lnSpc>
                <a:spcPct val="100000"/>
              </a:lnSpc>
              <a:spcBef>
                <a:spcPts val="0"/>
              </a:spcBef>
              <a:buFont typeface="Arial" panose="020B0604020202020204" pitchFamily="34" charset="0"/>
              <a:buNone/>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endParaRPr lang="en-IN" dirty="0"/>
          </a:p>
        </p:txBody>
      </p:sp>
      <p:sp>
        <p:nvSpPr>
          <p:cNvPr id="23" name="Text Placeholder 2">
            <a:extLst>
              <a:ext uri="{FF2B5EF4-FFF2-40B4-BE49-F238E27FC236}">
                <a16:creationId xmlns:a16="http://schemas.microsoft.com/office/drawing/2014/main" xmlns="" id="{B30BC02C-9C65-4147-947E-8F96C6DCF7DB}"/>
              </a:ext>
            </a:extLst>
          </p:cNvPr>
          <p:cNvSpPr txBox="1">
            <a:spLocks/>
          </p:cNvSpPr>
          <p:nvPr/>
        </p:nvSpPr>
        <p:spPr>
          <a:xfrm>
            <a:off x="1878937" y="3591014"/>
            <a:ext cx="3995950" cy="3115237"/>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vert="horz" wrap="square"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sz="2000" kern="1200" cap="all" baseline="0">
                <a:solidFill>
                  <a:schemeClr val="tx1"/>
                </a:solidFill>
                <a:latin typeface="Gill Sans Nova" panose="020B0602020104020203" pitchFamily="34" charset="0"/>
                <a:ea typeface="+mn-ea"/>
                <a:cs typeface="+mn-cs"/>
              </a:defRPr>
            </a:lvl1pPr>
            <a:lvl2pPr marL="0" indent="0" algn="ctr" defTabSz="914400" rtl="0" eaLnBrk="1" latinLnBrk="0" hangingPunct="1">
              <a:lnSpc>
                <a:spcPct val="100000"/>
              </a:lnSpc>
              <a:spcBef>
                <a:spcPts val="0"/>
              </a:spcBef>
              <a:buFont typeface="Arial" panose="020B0604020202020204" pitchFamily="34" charset="0"/>
              <a:buNone/>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endParaRPr lang="en-IN" dirty="0"/>
          </a:p>
        </p:txBody>
      </p:sp>
      <p:sp>
        <p:nvSpPr>
          <p:cNvPr id="12" name="TextBox 11">
            <a:extLst>
              <a:ext uri="{FF2B5EF4-FFF2-40B4-BE49-F238E27FC236}">
                <a16:creationId xmlns:a16="http://schemas.microsoft.com/office/drawing/2014/main" xmlns="" id="{DA42F2C2-C7A9-4E7B-A8CC-CDF8D957F908}"/>
              </a:ext>
            </a:extLst>
          </p:cNvPr>
          <p:cNvSpPr txBox="1"/>
          <p:nvPr/>
        </p:nvSpPr>
        <p:spPr>
          <a:xfrm>
            <a:off x="2088301" y="4280219"/>
            <a:ext cx="4300351" cy="369332"/>
          </a:xfrm>
          <a:prstGeom prst="rect">
            <a:avLst/>
          </a:prstGeom>
          <a:noFill/>
        </p:spPr>
        <p:txBody>
          <a:bodyPr wrap="square">
            <a:spAutoFit/>
          </a:bodyPr>
          <a:lstStyle/>
          <a:p>
            <a:r>
              <a:rPr lang="en-US" u="sng" dirty="0"/>
              <a:t>04. Correlation with Target variable</a:t>
            </a:r>
          </a:p>
        </p:txBody>
      </p:sp>
      <p:sp>
        <p:nvSpPr>
          <p:cNvPr id="13" name="TextBox 12">
            <a:extLst>
              <a:ext uri="{FF2B5EF4-FFF2-40B4-BE49-F238E27FC236}">
                <a16:creationId xmlns:a16="http://schemas.microsoft.com/office/drawing/2014/main" xmlns="" id="{F0DA45B9-2D26-4F13-A1E1-A20022E3CBD3}"/>
              </a:ext>
            </a:extLst>
          </p:cNvPr>
          <p:cNvSpPr txBox="1"/>
          <p:nvPr/>
        </p:nvSpPr>
        <p:spPr>
          <a:xfrm>
            <a:off x="8395390" y="4338329"/>
            <a:ext cx="1981962" cy="369332"/>
          </a:xfrm>
          <a:prstGeom prst="rect">
            <a:avLst/>
          </a:prstGeom>
          <a:noFill/>
        </p:spPr>
        <p:txBody>
          <a:bodyPr wrap="square">
            <a:spAutoFit/>
          </a:bodyPr>
          <a:lstStyle/>
          <a:p>
            <a:r>
              <a:rPr lang="en-US" u="sng" dirty="0"/>
              <a:t>05. Conclusion</a:t>
            </a:r>
          </a:p>
        </p:txBody>
      </p:sp>
      <p:sp>
        <p:nvSpPr>
          <p:cNvPr id="16" name="TextBox 15">
            <a:extLst>
              <a:ext uri="{FF2B5EF4-FFF2-40B4-BE49-F238E27FC236}">
                <a16:creationId xmlns:a16="http://schemas.microsoft.com/office/drawing/2014/main" xmlns="" id="{46525F36-9342-4722-9367-1962DD44D6A1}"/>
              </a:ext>
            </a:extLst>
          </p:cNvPr>
          <p:cNvSpPr txBox="1"/>
          <p:nvPr/>
        </p:nvSpPr>
        <p:spPr>
          <a:xfrm>
            <a:off x="8830631" y="1629850"/>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7" name="TextBox 16">
            <a:extLst>
              <a:ext uri="{FF2B5EF4-FFF2-40B4-BE49-F238E27FC236}">
                <a16:creationId xmlns:a16="http://schemas.microsoft.com/office/drawing/2014/main" xmlns="" id="{C9808CF0-4A8A-446D-976D-F7CE1C9E151D}"/>
              </a:ext>
            </a:extLst>
          </p:cNvPr>
          <p:cNvSpPr txBox="1"/>
          <p:nvPr/>
        </p:nvSpPr>
        <p:spPr>
          <a:xfrm>
            <a:off x="2226202" y="4936125"/>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8" name="TextBox 17">
            <a:extLst>
              <a:ext uri="{FF2B5EF4-FFF2-40B4-BE49-F238E27FC236}">
                <a16:creationId xmlns:a16="http://schemas.microsoft.com/office/drawing/2014/main" xmlns="" id="{44F1F8EC-8619-4570-BF70-8609D3C0D4EF}"/>
              </a:ext>
            </a:extLst>
          </p:cNvPr>
          <p:cNvSpPr txBox="1"/>
          <p:nvPr/>
        </p:nvSpPr>
        <p:spPr>
          <a:xfrm>
            <a:off x="7891739" y="5082460"/>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
        <p:nvSpPr>
          <p:cNvPr id="11" name="TextBox 10">
            <a:extLst>
              <a:ext uri="{FF2B5EF4-FFF2-40B4-BE49-F238E27FC236}">
                <a16:creationId xmlns:a16="http://schemas.microsoft.com/office/drawing/2014/main" xmlns="" id="{8A53AF0B-C5D4-43F2-9FD8-0E4AAB70B0AB}"/>
              </a:ext>
            </a:extLst>
          </p:cNvPr>
          <p:cNvSpPr txBox="1"/>
          <p:nvPr/>
        </p:nvSpPr>
        <p:spPr>
          <a:xfrm>
            <a:off x="8909845" y="1019585"/>
            <a:ext cx="3143730" cy="369332"/>
          </a:xfrm>
          <a:prstGeom prst="rect">
            <a:avLst/>
          </a:prstGeom>
          <a:noFill/>
        </p:spPr>
        <p:txBody>
          <a:bodyPr wrap="square">
            <a:spAutoFit/>
          </a:bodyPr>
          <a:lstStyle/>
          <a:p>
            <a:r>
              <a:rPr lang="en-US" u="sng" dirty="0"/>
              <a:t>03. Correlation of Dataset</a:t>
            </a:r>
          </a:p>
        </p:txBody>
      </p:sp>
    </p:spTree>
    <p:extLst>
      <p:ext uri="{BB962C8B-B14F-4D97-AF65-F5344CB8AC3E}">
        <p14:creationId xmlns:p14="http://schemas.microsoft.com/office/powerpoint/2010/main" xmlns="" val="89148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B170A85-84B6-5E89-7F16-4811AE5FD44B}"/>
              </a:ext>
            </a:extLst>
          </p:cNvPr>
          <p:cNvSpPr>
            <a:spLocks noGrp="1"/>
          </p:cNvSpPr>
          <p:nvPr>
            <p:ph type="dt" sz="half" idx="10"/>
          </p:nvPr>
        </p:nvSpPr>
        <p:spPr/>
        <p:txBody>
          <a:bodyPr/>
          <a:lstStyle/>
          <a:p>
            <a:r>
              <a:rPr lang="en-US" dirty="0"/>
              <a:t>2022</a:t>
            </a:r>
          </a:p>
        </p:txBody>
      </p:sp>
      <p:sp>
        <p:nvSpPr>
          <p:cNvPr id="3" name="Footer Placeholder 2">
            <a:extLst>
              <a:ext uri="{FF2B5EF4-FFF2-40B4-BE49-F238E27FC236}">
                <a16:creationId xmlns:a16="http://schemas.microsoft.com/office/drawing/2014/main" xmlns="" id="{A29B6800-D0C2-8D9D-7F2C-5D0E41F51909}"/>
              </a:ext>
            </a:extLst>
          </p:cNvPr>
          <p:cNvSpPr>
            <a:spLocks noGrp="1"/>
          </p:cNvSpPr>
          <p:nvPr>
            <p:ph type="ftr" sz="quarter" idx="11"/>
          </p:nvPr>
        </p:nvSpPr>
        <p:spPr/>
        <p:txBody>
          <a:bodyPr/>
          <a:lstStyle/>
          <a:p>
            <a:r>
              <a:rPr lang="en-US" dirty="0"/>
              <a:t>Malignant Comment Classifier</a:t>
            </a:r>
          </a:p>
        </p:txBody>
      </p:sp>
      <p:sp>
        <p:nvSpPr>
          <p:cNvPr id="4" name="Slide Number Placeholder 3">
            <a:extLst>
              <a:ext uri="{FF2B5EF4-FFF2-40B4-BE49-F238E27FC236}">
                <a16:creationId xmlns:a16="http://schemas.microsoft.com/office/drawing/2014/main" xmlns="" id="{9099A4E0-99CC-34E8-536B-35867E7C5AF2}"/>
              </a:ext>
            </a:extLst>
          </p:cNvPr>
          <p:cNvSpPr>
            <a:spLocks noGrp="1"/>
          </p:cNvSpPr>
          <p:nvPr>
            <p:ph type="sldNum" sz="quarter" idx="12"/>
          </p:nvPr>
        </p:nvSpPr>
        <p:spPr/>
        <p:txBody>
          <a:bodyPr/>
          <a:lstStyle/>
          <a:p>
            <a:fld id="{58FB4751-880F-D840-AAA9-3A15815CC996}" type="slidenum">
              <a:rPr lang="en-US" smtClean="0"/>
              <a:pPr/>
              <a:t>15</a:t>
            </a:fld>
            <a:endParaRPr lang="en-US" dirty="0"/>
          </a:p>
        </p:txBody>
      </p:sp>
      <p:sp>
        <p:nvSpPr>
          <p:cNvPr id="6" name="Title 5">
            <a:extLst>
              <a:ext uri="{FF2B5EF4-FFF2-40B4-BE49-F238E27FC236}">
                <a16:creationId xmlns:a16="http://schemas.microsoft.com/office/drawing/2014/main" xmlns="" id="{C37E6CB2-9627-4163-9965-F63398FE35C5}"/>
              </a:ext>
            </a:extLst>
          </p:cNvPr>
          <p:cNvSpPr>
            <a:spLocks noGrp="1"/>
          </p:cNvSpPr>
          <p:nvPr>
            <p:ph type="title"/>
          </p:nvPr>
        </p:nvSpPr>
        <p:spPr>
          <a:xfrm>
            <a:off x="262307" y="318606"/>
            <a:ext cx="10515600" cy="676656"/>
          </a:xfrm>
        </p:spPr>
        <p:txBody>
          <a:bodyPr/>
          <a:lstStyle/>
          <a:p>
            <a:r>
              <a:rPr lang="en-US" sz="4800" cap="none" dirty="0">
                <a:ln w="0"/>
                <a:solidFill>
                  <a:schemeClr val="tx1"/>
                </a:solidFill>
                <a:effectLst>
                  <a:outerShdw blurRad="38100" dist="19050" dir="2700000" algn="tl" rotWithShape="0">
                    <a:schemeClr val="dk1">
                      <a:alpha val="40000"/>
                    </a:schemeClr>
                  </a:outerShdw>
                </a:effectLst>
              </a:rPr>
              <a:t>Cyberbullying Statistics</a:t>
            </a:r>
            <a:endParaRPr lang="en-US" dirty="0"/>
          </a:p>
        </p:txBody>
      </p:sp>
      <p:sp>
        <p:nvSpPr>
          <p:cNvPr id="8" name="TextBox 7">
            <a:extLst>
              <a:ext uri="{FF2B5EF4-FFF2-40B4-BE49-F238E27FC236}">
                <a16:creationId xmlns:a16="http://schemas.microsoft.com/office/drawing/2014/main" xmlns="" id="{44336EFD-2AC2-4825-9C04-633632D3F995}"/>
              </a:ext>
            </a:extLst>
          </p:cNvPr>
          <p:cNvSpPr txBox="1"/>
          <p:nvPr/>
        </p:nvSpPr>
        <p:spPr>
          <a:xfrm>
            <a:off x="118782" y="1514043"/>
            <a:ext cx="6118412" cy="3970318"/>
          </a:xfrm>
          <a:prstGeom prst="rect">
            <a:avLst/>
          </a:prstGeom>
          <a:noFill/>
        </p:spPr>
        <p:txBody>
          <a:bodyPr wrap="square">
            <a:spAutoFit/>
          </a:bodyPr>
          <a:lstStyle/>
          <a:p>
            <a:pPr algn="just"/>
            <a:r>
              <a:rPr lang="en-US" sz="2800" dirty="0">
                <a:latin typeface="+mj-lt"/>
              </a:rPr>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sz="2800" dirty="0">
              <a:latin typeface="+mj-lt"/>
            </a:endParaRPr>
          </a:p>
        </p:txBody>
      </p:sp>
      <p:pic>
        <p:nvPicPr>
          <p:cNvPr id="3074" name="Picture 2" descr="Cyberbullying Infographic Correction">
            <a:extLst>
              <a:ext uri="{FF2B5EF4-FFF2-40B4-BE49-F238E27FC236}">
                <a16:creationId xmlns:a16="http://schemas.microsoft.com/office/drawing/2014/main" xmlns="" id="{5E2940DA-BC2A-42EA-A7BF-BED9EE06D3D3}"/>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711433" y="862050"/>
            <a:ext cx="3682707" cy="527430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14169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xmlns="" id="{F5768EFB-B317-47EA-C969-D365EB136882}"/>
              </a:ext>
            </a:extLst>
          </p:cNvPr>
          <p:cNvSpPr>
            <a:spLocks noGrp="1"/>
          </p:cNvSpPr>
          <p:nvPr>
            <p:ph type="title"/>
          </p:nvPr>
        </p:nvSpPr>
        <p:spPr>
          <a:xfrm>
            <a:off x="138953" y="270375"/>
            <a:ext cx="10515600" cy="466344"/>
          </a:xfrm>
        </p:spPr>
        <p:txBody>
          <a:bodyPr/>
          <a:lstStyle/>
          <a:p>
            <a:pPr algn="l"/>
            <a:r>
              <a:rPr lang="en-US" sz="4000" cap="none" dirty="0">
                <a:ln w="0"/>
                <a:solidFill>
                  <a:schemeClr val="tx1"/>
                </a:solidFill>
                <a:effectLst>
                  <a:outerShdw blurRad="38100" dist="19050" dir="2700000" algn="tl" rotWithShape="0">
                    <a:schemeClr val="dk1">
                      <a:alpha val="40000"/>
                    </a:schemeClr>
                  </a:outerShdw>
                </a:effectLst>
                <a:latin typeface="+mj-lt"/>
              </a:rPr>
              <a:t>Effects of Cyberbullying</a:t>
            </a:r>
            <a:endParaRPr lang="en-US" sz="4000" dirty="0">
              <a:latin typeface="+mj-lt"/>
            </a:endParaRPr>
          </a:p>
        </p:txBody>
      </p:sp>
      <p:sp>
        <p:nvSpPr>
          <p:cNvPr id="2" name="Date Placeholder 1">
            <a:extLst>
              <a:ext uri="{FF2B5EF4-FFF2-40B4-BE49-F238E27FC236}">
                <a16:creationId xmlns:a16="http://schemas.microsoft.com/office/drawing/2014/main" xmlns="" id="{E9350B43-2FC6-DBFA-2920-C8265C1C6A48}"/>
              </a:ext>
            </a:extLst>
          </p:cNvPr>
          <p:cNvSpPr>
            <a:spLocks noGrp="1"/>
          </p:cNvSpPr>
          <p:nvPr>
            <p:ph type="dt" sz="half" idx="10"/>
          </p:nvPr>
        </p:nvSpPr>
        <p:spPr/>
        <p:txBody>
          <a:bodyPr/>
          <a:lstStyle/>
          <a:p>
            <a:r>
              <a:rPr lang="en-US" dirty="0"/>
              <a:t>2022</a:t>
            </a:r>
          </a:p>
        </p:txBody>
      </p:sp>
      <p:sp>
        <p:nvSpPr>
          <p:cNvPr id="3" name="Footer Placeholder 2">
            <a:extLst>
              <a:ext uri="{FF2B5EF4-FFF2-40B4-BE49-F238E27FC236}">
                <a16:creationId xmlns:a16="http://schemas.microsoft.com/office/drawing/2014/main" xmlns="" id="{B1EFDBE1-8C88-4D39-6BA3-537373DFA091}"/>
              </a:ext>
            </a:extLst>
          </p:cNvPr>
          <p:cNvSpPr>
            <a:spLocks noGrp="1"/>
          </p:cNvSpPr>
          <p:nvPr>
            <p:ph type="ftr" sz="quarter" idx="11"/>
          </p:nvPr>
        </p:nvSpPr>
        <p:spPr/>
        <p:txBody>
          <a:bodyPr/>
          <a:lstStyle/>
          <a:p>
            <a:r>
              <a:rPr lang="en-US" dirty="0"/>
              <a:t>Malignant Comment Classifier</a:t>
            </a:r>
          </a:p>
        </p:txBody>
      </p:sp>
      <p:sp>
        <p:nvSpPr>
          <p:cNvPr id="4" name="Slide Number Placeholder 3">
            <a:extLst>
              <a:ext uri="{FF2B5EF4-FFF2-40B4-BE49-F238E27FC236}">
                <a16:creationId xmlns:a16="http://schemas.microsoft.com/office/drawing/2014/main" xmlns="" id="{6D91CF39-6540-5B9E-8E6C-4310213A7FEF}"/>
              </a:ext>
            </a:extLst>
          </p:cNvPr>
          <p:cNvSpPr>
            <a:spLocks noGrp="1"/>
          </p:cNvSpPr>
          <p:nvPr>
            <p:ph type="sldNum" sz="quarter" idx="12"/>
          </p:nvPr>
        </p:nvSpPr>
        <p:spPr/>
        <p:txBody>
          <a:bodyPr/>
          <a:lstStyle/>
          <a:p>
            <a:fld id="{58FB4751-880F-D840-AAA9-3A15815CC996}" type="slidenum">
              <a:rPr lang="en-US" smtClean="0"/>
              <a:pPr/>
              <a:t>16</a:t>
            </a:fld>
            <a:endParaRPr lang="en-US" dirty="0"/>
          </a:p>
        </p:txBody>
      </p:sp>
      <p:sp>
        <p:nvSpPr>
          <p:cNvPr id="8" name="TextBox 7">
            <a:extLst>
              <a:ext uri="{FF2B5EF4-FFF2-40B4-BE49-F238E27FC236}">
                <a16:creationId xmlns:a16="http://schemas.microsoft.com/office/drawing/2014/main" xmlns="" id="{E52424FC-C987-4161-9C18-5B3DD62C21C6}"/>
              </a:ext>
            </a:extLst>
          </p:cNvPr>
          <p:cNvSpPr txBox="1"/>
          <p:nvPr/>
        </p:nvSpPr>
        <p:spPr>
          <a:xfrm>
            <a:off x="108294" y="1351508"/>
            <a:ext cx="6149788" cy="4154984"/>
          </a:xfrm>
          <a:prstGeom prst="rect">
            <a:avLst/>
          </a:prstGeom>
          <a:noFill/>
        </p:spPr>
        <p:txBody>
          <a:bodyPr wrap="square">
            <a:spAutoFit/>
          </a:bodyPr>
          <a:lstStyle/>
          <a:p>
            <a:pPr algn="just"/>
            <a:r>
              <a:rPr lang="en-US" sz="2400" dirty="0">
                <a:latin typeface="+mj-lt"/>
              </a:rPr>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lang="en-IN" sz="2400" dirty="0">
              <a:latin typeface="+mj-lt"/>
            </a:endParaRPr>
          </a:p>
        </p:txBody>
      </p:sp>
      <p:pic>
        <p:nvPicPr>
          <p:cNvPr id="4098" name="Picture 2" descr="What is Cyberbullying | Features, Signs, Parent's Role in Prevention of  Cyberbullying - India Parenting Tips - To deal with common parenting issues">
            <a:extLst>
              <a:ext uri="{FF2B5EF4-FFF2-40B4-BE49-F238E27FC236}">
                <a16:creationId xmlns:a16="http://schemas.microsoft.com/office/drawing/2014/main" xmlns="" id="{F49137E4-EFD5-4C76-961E-20FCEA159422}"/>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482200" y="980236"/>
            <a:ext cx="5279494" cy="475717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99171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CD1D6FF-1122-B11D-0CE3-E62BA27376FA}"/>
              </a:ext>
            </a:extLst>
          </p:cNvPr>
          <p:cNvSpPr>
            <a:spLocks noGrp="1"/>
          </p:cNvSpPr>
          <p:nvPr>
            <p:ph type="title"/>
          </p:nvPr>
        </p:nvSpPr>
        <p:spPr>
          <a:xfrm>
            <a:off x="365760" y="318606"/>
            <a:ext cx="10515600" cy="676656"/>
          </a:xfrm>
        </p:spPr>
        <p:txBody>
          <a:bodyPr/>
          <a:lstStyle/>
          <a:p>
            <a:r>
              <a:rPr lang="en-US" cap="none" dirty="0">
                <a:ln w="0"/>
                <a:solidFill>
                  <a:schemeClr val="tx1"/>
                </a:solidFill>
                <a:effectLst>
                  <a:outerShdw blurRad="38100" dist="19050" dir="2700000" algn="tl" rotWithShape="0">
                    <a:schemeClr val="dk1">
                      <a:alpha val="40000"/>
                    </a:schemeClr>
                  </a:outerShdw>
                </a:effectLst>
              </a:rPr>
              <a:t>Handling Missing Values</a:t>
            </a:r>
            <a:endParaRPr lang="en-US" dirty="0"/>
          </a:p>
        </p:txBody>
      </p:sp>
      <p:sp>
        <p:nvSpPr>
          <p:cNvPr id="5" name="Date Placeholder 4">
            <a:extLst>
              <a:ext uri="{FF2B5EF4-FFF2-40B4-BE49-F238E27FC236}">
                <a16:creationId xmlns:a16="http://schemas.microsoft.com/office/drawing/2014/main" xmlns="" id="{623087F1-0A22-4E04-6B3F-B1DDA246A111}"/>
              </a:ext>
            </a:extLst>
          </p:cNvPr>
          <p:cNvSpPr>
            <a:spLocks noGrp="1"/>
          </p:cNvSpPr>
          <p:nvPr>
            <p:ph type="dt" sz="half" idx="10"/>
          </p:nvPr>
        </p:nvSpPr>
        <p:spPr/>
        <p:txBody>
          <a:bodyPr/>
          <a:lstStyle/>
          <a:p>
            <a:r>
              <a:rPr lang="en-US" dirty="0"/>
              <a:t>2022</a:t>
            </a:r>
          </a:p>
        </p:txBody>
      </p:sp>
      <p:sp>
        <p:nvSpPr>
          <p:cNvPr id="7" name="Footer Placeholder 6">
            <a:extLst>
              <a:ext uri="{FF2B5EF4-FFF2-40B4-BE49-F238E27FC236}">
                <a16:creationId xmlns:a16="http://schemas.microsoft.com/office/drawing/2014/main" xmlns="" id="{8FD92B98-444C-00D2-3246-91E7E1BFB673}"/>
              </a:ext>
            </a:extLst>
          </p:cNvPr>
          <p:cNvSpPr>
            <a:spLocks noGrp="1"/>
          </p:cNvSpPr>
          <p:nvPr>
            <p:ph type="ftr" sz="quarter" idx="11"/>
          </p:nvPr>
        </p:nvSpPr>
        <p:spPr/>
        <p:txBody>
          <a:bodyPr/>
          <a:lstStyle/>
          <a:p>
            <a:r>
              <a:rPr lang="en-US" dirty="0"/>
              <a:t>Malignant Comment Classifier</a:t>
            </a:r>
          </a:p>
        </p:txBody>
      </p:sp>
      <p:sp>
        <p:nvSpPr>
          <p:cNvPr id="9" name="Slide Number Placeholder 8">
            <a:extLst>
              <a:ext uri="{FF2B5EF4-FFF2-40B4-BE49-F238E27FC236}">
                <a16:creationId xmlns:a16="http://schemas.microsoft.com/office/drawing/2014/main" xmlns="" id="{CFCF8520-CF3A-DEEA-6A9F-571CC04E7ADA}"/>
              </a:ext>
            </a:extLst>
          </p:cNvPr>
          <p:cNvSpPr>
            <a:spLocks noGrp="1"/>
          </p:cNvSpPr>
          <p:nvPr>
            <p:ph type="sldNum" sz="quarter" idx="12"/>
          </p:nvPr>
        </p:nvSpPr>
        <p:spPr/>
        <p:txBody>
          <a:bodyPr/>
          <a:lstStyle/>
          <a:p>
            <a:fld id="{58FB4751-880F-D840-AAA9-3A15815CC996}" type="slidenum">
              <a:rPr lang="en-US" smtClean="0"/>
              <a:pPr/>
              <a:t>17</a:t>
            </a:fld>
            <a:endParaRPr lang="en-US" dirty="0"/>
          </a:p>
        </p:txBody>
      </p:sp>
      <p:pic>
        <p:nvPicPr>
          <p:cNvPr id="8" name="Picture 7">
            <a:extLst>
              <a:ext uri="{FF2B5EF4-FFF2-40B4-BE49-F238E27FC236}">
                <a16:creationId xmlns:a16="http://schemas.microsoft.com/office/drawing/2014/main" xmlns="" id="{8D8103A1-6325-45AD-8F61-1B816E5ACE37}"/>
              </a:ext>
            </a:extLst>
          </p:cNvPr>
          <p:cNvPicPr>
            <a:picLocks noChangeAspect="1"/>
          </p:cNvPicPr>
          <p:nvPr/>
        </p:nvPicPr>
        <p:blipFill>
          <a:blip r:embed="rId2"/>
          <a:stretch>
            <a:fillRect/>
          </a:stretch>
        </p:blipFill>
        <p:spPr>
          <a:xfrm>
            <a:off x="0" y="2061297"/>
            <a:ext cx="12192000" cy="3740819"/>
          </a:xfrm>
          <a:prstGeom prst="rect">
            <a:avLst/>
          </a:prstGeom>
        </p:spPr>
      </p:pic>
    </p:spTree>
    <p:extLst>
      <p:ext uri="{BB962C8B-B14F-4D97-AF65-F5344CB8AC3E}">
        <p14:creationId xmlns:p14="http://schemas.microsoft.com/office/powerpoint/2010/main" xmlns="" val="2564477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CD1D6FF-1122-B11D-0CE3-E62BA27376FA}"/>
              </a:ext>
            </a:extLst>
          </p:cNvPr>
          <p:cNvSpPr>
            <a:spLocks noGrp="1"/>
          </p:cNvSpPr>
          <p:nvPr>
            <p:ph type="title"/>
          </p:nvPr>
        </p:nvSpPr>
        <p:spPr>
          <a:xfrm>
            <a:off x="365760" y="318606"/>
            <a:ext cx="10515600" cy="676656"/>
          </a:xfrm>
        </p:spPr>
        <p:txBody>
          <a:bodyPr/>
          <a:lstStyle/>
          <a:p>
            <a:r>
              <a:rPr lang="en-US" cap="none" dirty="0">
                <a:ln w="0"/>
                <a:solidFill>
                  <a:schemeClr val="tx1"/>
                </a:solidFill>
                <a:effectLst>
                  <a:outerShdw blurRad="38100" dist="19050" dir="2700000" algn="tl" rotWithShape="0">
                    <a:schemeClr val="dk1">
                      <a:alpha val="40000"/>
                    </a:schemeClr>
                  </a:outerShdw>
                </a:effectLst>
              </a:rPr>
              <a:t>Count Plot</a:t>
            </a:r>
            <a:endParaRPr lang="en-US" dirty="0"/>
          </a:p>
        </p:txBody>
      </p:sp>
      <p:sp>
        <p:nvSpPr>
          <p:cNvPr id="5" name="Date Placeholder 4">
            <a:extLst>
              <a:ext uri="{FF2B5EF4-FFF2-40B4-BE49-F238E27FC236}">
                <a16:creationId xmlns:a16="http://schemas.microsoft.com/office/drawing/2014/main" xmlns="" id="{623087F1-0A22-4E04-6B3F-B1DDA246A111}"/>
              </a:ext>
            </a:extLst>
          </p:cNvPr>
          <p:cNvSpPr>
            <a:spLocks noGrp="1"/>
          </p:cNvSpPr>
          <p:nvPr>
            <p:ph type="dt" sz="half" idx="10"/>
          </p:nvPr>
        </p:nvSpPr>
        <p:spPr/>
        <p:txBody>
          <a:bodyPr/>
          <a:lstStyle/>
          <a:p>
            <a:r>
              <a:rPr lang="en-US" dirty="0"/>
              <a:t>2022</a:t>
            </a:r>
          </a:p>
        </p:txBody>
      </p:sp>
      <p:sp>
        <p:nvSpPr>
          <p:cNvPr id="7" name="Footer Placeholder 6">
            <a:extLst>
              <a:ext uri="{FF2B5EF4-FFF2-40B4-BE49-F238E27FC236}">
                <a16:creationId xmlns:a16="http://schemas.microsoft.com/office/drawing/2014/main" xmlns="" id="{8FD92B98-444C-00D2-3246-91E7E1BFB673}"/>
              </a:ext>
            </a:extLst>
          </p:cNvPr>
          <p:cNvSpPr>
            <a:spLocks noGrp="1"/>
          </p:cNvSpPr>
          <p:nvPr>
            <p:ph type="ftr" sz="quarter" idx="11"/>
          </p:nvPr>
        </p:nvSpPr>
        <p:spPr/>
        <p:txBody>
          <a:bodyPr/>
          <a:lstStyle/>
          <a:p>
            <a:r>
              <a:rPr lang="en-US" dirty="0"/>
              <a:t>Malignant Comment Classifier</a:t>
            </a:r>
          </a:p>
        </p:txBody>
      </p:sp>
      <p:sp>
        <p:nvSpPr>
          <p:cNvPr id="9" name="Slide Number Placeholder 8">
            <a:extLst>
              <a:ext uri="{FF2B5EF4-FFF2-40B4-BE49-F238E27FC236}">
                <a16:creationId xmlns:a16="http://schemas.microsoft.com/office/drawing/2014/main" xmlns="" id="{CFCF8520-CF3A-DEEA-6A9F-571CC04E7ADA}"/>
              </a:ext>
            </a:extLst>
          </p:cNvPr>
          <p:cNvSpPr>
            <a:spLocks noGrp="1"/>
          </p:cNvSpPr>
          <p:nvPr>
            <p:ph type="sldNum" sz="quarter" idx="12"/>
          </p:nvPr>
        </p:nvSpPr>
        <p:spPr/>
        <p:txBody>
          <a:bodyPr/>
          <a:lstStyle/>
          <a:p>
            <a:fld id="{58FB4751-880F-D840-AAA9-3A15815CC996}" type="slidenum">
              <a:rPr lang="en-US" smtClean="0"/>
              <a:pPr/>
              <a:t>18</a:t>
            </a:fld>
            <a:endParaRPr lang="en-US" dirty="0"/>
          </a:p>
        </p:txBody>
      </p:sp>
      <p:pic>
        <p:nvPicPr>
          <p:cNvPr id="10" name="Picture 9">
            <a:extLst>
              <a:ext uri="{FF2B5EF4-FFF2-40B4-BE49-F238E27FC236}">
                <a16:creationId xmlns:a16="http://schemas.microsoft.com/office/drawing/2014/main" xmlns="" id="{DBD2370F-5845-4689-BFB9-282FC09DBC40}"/>
              </a:ext>
            </a:extLst>
          </p:cNvPr>
          <p:cNvPicPr>
            <a:picLocks noChangeAspect="1"/>
          </p:cNvPicPr>
          <p:nvPr/>
        </p:nvPicPr>
        <p:blipFill>
          <a:blip r:embed="rId2"/>
          <a:stretch>
            <a:fillRect/>
          </a:stretch>
        </p:blipFill>
        <p:spPr>
          <a:xfrm>
            <a:off x="168506" y="1126860"/>
            <a:ext cx="11555555" cy="5206349"/>
          </a:xfrm>
          <a:prstGeom prst="rect">
            <a:avLst/>
          </a:prstGeom>
        </p:spPr>
      </p:pic>
    </p:spTree>
    <p:extLst>
      <p:ext uri="{BB962C8B-B14F-4D97-AF65-F5344CB8AC3E}">
        <p14:creationId xmlns:p14="http://schemas.microsoft.com/office/powerpoint/2010/main" xmlns="" val="1763304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CD1D6FF-1122-B11D-0CE3-E62BA27376FA}"/>
              </a:ext>
            </a:extLst>
          </p:cNvPr>
          <p:cNvSpPr>
            <a:spLocks noGrp="1"/>
          </p:cNvSpPr>
          <p:nvPr>
            <p:ph type="title"/>
          </p:nvPr>
        </p:nvSpPr>
        <p:spPr>
          <a:xfrm>
            <a:off x="365760" y="318606"/>
            <a:ext cx="10515600" cy="676656"/>
          </a:xfrm>
        </p:spPr>
        <p:txBody>
          <a:bodyPr/>
          <a:lstStyle/>
          <a:p>
            <a:r>
              <a:rPr lang="en-US" cap="none" dirty="0">
                <a:ln w="0"/>
                <a:solidFill>
                  <a:schemeClr val="tx1"/>
                </a:solidFill>
                <a:effectLst>
                  <a:outerShdw blurRad="38100" dist="19050" dir="2700000" algn="tl" rotWithShape="0">
                    <a:schemeClr val="dk1">
                      <a:alpha val="40000"/>
                    </a:schemeClr>
                  </a:outerShdw>
                </a:effectLst>
              </a:rPr>
              <a:t>Distribution Plot</a:t>
            </a:r>
            <a:endParaRPr lang="en-US" dirty="0"/>
          </a:p>
        </p:txBody>
      </p:sp>
      <p:sp>
        <p:nvSpPr>
          <p:cNvPr id="5" name="Date Placeholder 4">
            <a:extLst>
              <a:ext uri="{FF2B5EF4-FFF2-40B4-BE49-F238E27FC236}">
                <a16:creationId xmlns:a16="http://schemas.microsoft.com/office/drawing/2014/main" xmlns="" id="{623087F1-0A22-4E04-6B3F-B1DDA246A111}"/>
              </a:ext>
            </a:extLst>
          </p:cNvPr>
          <p:cNvSpPr>
            <a:spLocks noGrp="1"/>
          </p:cNvSpPr>
          <p:nvPr>
            <p:ph type="dt" sz="half" idx="10"/>
          </p:nvPr>
        </p:nvSpPr>
        <p:spPr/>
        <p:txBody>
          <a:bodyPr/>
          <a:lstStyle/>
          <a:p>
            <a:r>
              <a:rPr lang="en-US" dirty="0"/>
              <a:t>2022</a:t>
            </a:r>
          </a:p>
        </p:txBody>
      </p:sp>
      <p:sp>
        <p:nvSpPr>
          <p:cNvPr id="7" name="Footer Placeholder 6">
            <a:extLst>
              <a:ext uri="{FF2B5EF4-FFF2-40B4-BE49-F238E27FC236}">
                <a16:creationId xmlns:a16="http://schemas.microsoft.com/office/drawing/2014/main" xmlns="" id="{8FD92B98-444C-00D2-3246-91E7E1BFB673}"/>
              </a:ext>
            </a:extLst>
          </p:cNvPr>
          <p:cNvSpPr>
            <a:spLocks noGrp="1"/>
          </p:cNvSpPr>
          <p:nvPr>
            <p:ph type="ftr" sz="quarter" idx="11"/>
          </p:nvPr>
        </p:nvSpPr>
        <p:spPr/>
        <p:txBody>
          <a:bodyPr/>
          <a:lstStyle/>
          <a:p>
            <a:r>
              <a:rPr lang="en-US" dirty="0"/>
              <a:t>Malignant Comment Classifier</a:t>
            </a:r>
          </a:p>
        </p:txBody>
      </p:sp>
      <p:sp>
        <p:nvSpPr>
          <p:cNvPr id="9" name="Slide Number Placeholder 8">
            <a:extLst>
              <a:ext uri="{FF2B5EF4-FFF2-40B4-BE49-F238E27FC236}">
                <a16:creationId xmlns:a16="http://schemas.microsoft.com/office/drawing/2014/main" xmlns="" id="{CFCF8520-CF3A-DEEA-6A9F-571CC04E7ADA}"/>
              </a:ext>
            </a:extLst>
          </p:cNvPr>
          <p:cNvSpPr>
            <a:spLocks noGrp="1"/>
          </p:cNvSpPr>
          <p:nvPr>
            <p:ph type="sldNum" sz="quarter" idx="12"/>
          </p:nvPr>
        </p:nvSpPr>
        <p:spPr/>
        <p:txBody>
          <a:bodyPr/>
          <a:lstStyle/>
          <a:p>
            <a:fld id="{58FB4751-880F-D840-AAA9-3A15815CC996}" type="slidenum">
              <a:rPr lang="en-US" smtClean="0"/>
              <a:pPr/>
              <a:t>19</a:t>
            </a:fld>
            <a:endParaRPr lang="en-US" dirty="0"/>
          </a:p>
        </p:txBody>
      </p:sp>
      <p:pic>
        <p:nvPicPr>
          <p:cNvPr id="8" name="Picture 7">
            <a:extLst>
              <a:ext uri="{FF2B5EF4-FFF2-40B4-BE49-F238E27FC236}">
                <a16:creationId xmlns:a16="http://schemas.microsoft.com/office/drawing/2014/main" xmlns="" id="{0751EC2A-F18E-4C33-8C1A-96834867921A}"/>
              </a:ext>
            </a:extLst>
          </p:cNvPr>
          <p:cNvPicPr>
            <a:picLocks noChangeAspect="1"/>
          </p:cNvPicPr>
          <p:nvPr/>
        </p:nvPicPr>
        <p:blipFill>
          <a:blip r:embed="rId2"/>
          <a:stretch>
            <a:fillRect/>
          </a:stretch>
        </p:blipFill>
        <p:spPr>
          <a:xfrm>
            <a:off x="3980" y="1305220"/>
            <a:ext cx="11517460" cy="4711111"/>
          </a:xfrm>
          <a:prstGeom prst="rect">
            <a:avLst/>
          </a:prstGeom>
        </p:spPr>
      </p:pic>
    </p:spTree>
    <p:extLst>
      <p:ext uri="{BB962C8B-B14F-4D97-AF65-F5344CB8AC3E}">
        <p14:creationId xmlns:p14="http://schemas.microsoft.com/office/powerpoint/2010/main" xmlns="" val="3661448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xmlns="" id="{14883AB6-E6D8-70A9-3CCB-61E120FC6000}"/>
              </a:ext>
            </a:extLst>
          </p:cNvPr>
          <p:cNvGraphicFramePr>
            <a:graphicFrameLocks noGrp="1"/>
          </p:cNvGraphicFramePr>
          <p:nvPr>
            <p:ph idx="1"/>
            <p:extLst>
              <p:ext uri="{D42A27DB-BD31-4B8C-83A1-F6EECF244321}">
                <p14:modId xmlns:p14="http://schemas.microsoft.com/office/powerpoint/2010/main" xmlns="" val="2926447368"/>
              </p:ext>
            </p:extLst>
          </p:nvPr>
        </p:nvGraphicFramePr>
        <p:xfrm>
          <a:off x="8059737" y="0"/>
          <a:ext cx="4132263" cy="4706135"/>
        </p:xfrm>
        <a:graphic>
          <a:graphicData uri="http://schemas.openxmlformats.org/drawingml/2006/table">
            <a:tbl>
              <a:tblPr firstRow="1" bandRow="1"/>
              <a:tblGrid>
                <a:gridCol w="4132263">
                  <a:extLst>
                    <a:ext uri="{9D8B030D-6E8A-4147-A177-3AD203B41FA5}">
                      <a16:colId xmlns:a16="http://schemas.microsoft.com/office/drawing/2014/main" xmlns="" val="1563570424"/>
                    </a:ext>
                  </a:extLst>
                </a:gridCol>
              </a:tblGrid>
              <a:tr h="68744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a:t>
                      </a:r>
                    </a:p>
                    <a:p>
                      <a:pPr algn="r"/>
                      <a:r>
                        <a:rPr lang="en-US" sz="180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289471877"/>
                  </a:ext>
                </a:extLst>
              </a:tr>
              <a:tr h="95911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PROBLEM STATEMENT</a:t>
                      </a:r>
                    </a:p>
                    <a:p>
                      <a:pPr marL="0" algn="r" defTabSz="914400" rtl="0" eaLnBrk="1" latinLnBrk="0" hangingPunct="1"/>
                      <a:r>
                        <a:rPr lang="en-US" sz="1800" kern="1200" dirty="0">
                          <a:solidFill>
                            <a:schemeClr val="tx1"/>
                          </a:solidFill>
                          <a:latin typeface="+mj-lt"/>
                          <a:ea typeface="+mn-ea"/>
                          <a:cs typeface="+mn-cs"/>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836238222"/>
                  </a:ext>
                </a:extLst>
              </a:tr>
              <a:tr h="97868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DATASET DESCRIPTION</a:t>
                      </a:r>
                    </a:p>
                    <a:p>
                      <a:pPr marL="0" algn="r" defTabSz="914400" rtl="0" eaLnBrk="1" latinLnBrk="0" hangingPunct="1"/>
                      <a:r>
                        <a:rPr lang="en-US" sz="1800" kern="1200" dirty="0">
                          <a:solidFill>
                            <a:schemeClr val="tx1"/>
                          </a:solidFill>
                          <a:latin typeface="+mj-lt"/>
                          <a:ea typeface="+mn-ea"/>
                          <a:cs typeface="+mn-cs"/>
                        </a:rPr>
                        <a:t>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824452646"/>
                  </a:ext>
                </a:extLst>
              </a:tr>
              <a:tr h="93953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MODEL BUILDING STEPS</a:t>
                      </a:r>
                    </a:p>
                    <a:p>
                      <a:pPr marL="0" algn="r" defTabSz="914400" rtl="0" eaLnBrk="1" latinLnBrk="0" hangingPunct="1"/>
                      <a:r>
                        <a:rPr lang="en-US" sz="1800" kern="1200" dirty="0">
                          <a:solidFill>
                            <a:schemeClr val="tx1"/>
                          </a:solidFill>
                          <a:latin typeface="+mj-lt"/>
                          <a:ea typeface="+mn-ea"/>
                          <a:cs typeface="+mn-cs"/>
                        </a:rPr>
                        <a:t>10</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390977400"/>
                  </a:ext>
                </a:extLst>
              </a:tr>
              <a:tr h="99825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KEY FINDINGS AND CONCLUSIONS</a:t>
                      </a:r>
                    </a:p>
                    <a:p>
                      <a:pPr marL="0" algn="r" defTabSz="914400" rtl="0" eaLnBrk="1" latinLnBrk="0" hangingPunct="1"/>
                      <a:r>
                        <a:rPr lang="en-US" sz="1800" kern="1200" dirty="0">
                          <a:solidFill>
                            <a:schemeClr val="tx1"/>
                          </a:solidFill>
                          <a:latin typeface="+mj-lt"/>
                          <a:ea typeface="+mn-ea"/>
                          <a:cs typeface="+mn-cs"/>
                        </a:rPr>
                        <a:t>13</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xmlns="" val="3056376589"/>
                  </a:ext>
                </a:extLst>
              </a:tr>
            </a:tbl>
          </a:graphicData>
        </a:graphic>
      </p:graphicFrame>
      <p:graphicFrame>
        <p:nvGraphicFramePr>
          <p:cNvPr id="3" name="Table 2">
            <a:extLst>
              <a:ext uri="{FF2B5EF4-FFF2-40B4-BE49-F238E27FC236}">
                <a16:creationId xmlns:a16="http://schemas.microsoft.com/office/drawing/2014/main" xmlns="" id="{5686F0CB-7AD9-4ED6-A133-6065AC180F97}"/>
              </a:ext>
            </a:extLst>
          </p:cNvPr>
          <p:cNvGraphicFramePr>
            <a:graphicFrameLocks noGrp="1"/>
          </p:cNvGraphicFramePr>
          <p:nvPr>
            <p:extLst>
              <p:ext uri="{D42A27DB-BD31-4B8C-83A1-F6EECF244321}">
                <p14:modId xmlns:p14="http://schemas.microsoft.com/office/powerpoint/2010/main" xmlns="" val="4082811734"/>
              </p:ext>
            </p:extLst>
          </p:nvPr>
        </p:nvGraphicFramePr>
        <p:xfrm>
          <a:off x="8059737" y="4727986"/>
          <a:ext cx="4132263" cy="2130014"/>
        </p:xfrm>
        <a:graphic>
          <a:graphicData uri="http://schemas.openxmlformats.org/drawingml/2006/table">
            <a:tbl>
              <a:tblPr firstRow="1" bandRow="1"/>
              <a:tblGrid>
                <a:gridCol w="4132263">
                  <a:extLst>
                    <a:ext uri="{9D8B030D-6E8A-4147-A177-3AD203B41FA5}">
                      <a16:colId xmlns:a16="http://schemas.microsoft.com/office/drawing/2014/main" xmlns="" val="3428355842"/>
                    </a:ext>
                  </a:extLst>
                </a:gridCol>
              </a:tblGrid>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MODEL BUILDING STEPS</a:t>
                      </a:r>
                    </a:p>
                    <a:p>
                      <a:pPr marL="0" algn="r" defTabSz="914400" rtl="0" eaLnBrk="1" latinLnBrk="0" hangingPunct="1"/>
                      <a:r>
                        <a:rPr lang="en-US" sz="1800" kern="1200" dirty="0">
                          <a:solidFill>
                            <a:schemeClr val="tx1"/>
                          </a:solidFill>
                          <a:latin typeface="+mj-lt"/>
                          <a:ea typeface="+mn-ea"/>
                          <a:cs typeface="+mn-cs"/>
                        </a:rPr>
                        <a:t>10</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468409595"/>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LIMITATIONS AND FUTURE SCOPE OF WORK</a:t>
                      </a:r>
                    </a:p>
                    <a:p>
                      <a:pPr marL="0" algn="r" defTabSz="914400" rtl="0" eaLnBrk="1" latinLnBrk="0" hangingPunct="1"/>
                      <a:r>
                        <a:rPr lang="en-US" sz="1800" kern="1200" dirty="0">
                          <a:solidFill>
                            <a:schemeClr val="tx1"/>
                          </a:solidFill>
                          <a:latin typeface="+mj-lt"/>
                          <a:ea typeface="+mn-ea"/>
                          <a:cs typeface="+mn-cs"/>
                        </a:rPr>
                        <a:t>13</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xmlns="" val="2239487113"/>
                  </a:ext>
                </a:extLst>
              </a:tr>
            </a:tbl>
          </a:graphicData>
        </a:graphic>
      </p:graphicFrame>
    </p:spTree>
    <p:extLst>
      <p:ext uri="{BB962C8B-B14F-4D97-AF65-F5344CB8AC3E}">
        <p14:creationId xmlns:p14="http://schemas.microsoft.com/office/powerpoint/2010/main" xmlns="" val="3474133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CD1D6FF-1122-B11D-0CE3-E62BA27376FA}"/>
              </a:ext>
            </a:extLst>
          </p:cNvPr>
          <p:cNvSpPr>
            <a:spLocks noGrp="1"/>
          </p:cNvSpPr>
          <p:nvPr>
            <p:ph type="title"/>
          </p:nvPr>
        </p:nvSpPr>
        <p:spPr>
          <a:xfrm>
            <a:off x="365760" y="318606"/>
            <a:ext cx="10515600" cy="676656"/>
          </a:xfrm>
        </p:spPr>
        <p:txBody>
          <a:bodyPr/>
          <a:lstStyle/>
          <a:p>
            <a:r>
              <a:rPr lang="en-US" cap="none" dirty="0">
                <a:ln w="0"/>
                <a:solidFill>
                  <a:schemeClr val="tx1"/>
                </a:solidFill>
                <a:effectLst>
                  <a:outerShdw blurRad="38100" dist="19050" dir="2700000" algn="tl" rotWithShape="0">
                    <a:schemeClr val="dk1">
                      <a:alpha val="40000"/>
                    </a:schemeClr>
                  </a:outerShdw>
                </a:effectLst>
              </a:rPr>
              <a:t>Pie Plot</a:t>
            </a:r>
            <a:endParaRPr lang="en-US" dirty="0"/>
          </a:p>
        </p:txBody>
      </p:sp>
      <p:sp>
        <p:nvSpPr>
          <p:cNvPr id="5" name="Date Placeholder 4">
            <a:extLst>
              <a:ext uri="{FF2B5EF4-FFF2-40B4-BE49-F238E27FC236}">
                <a16:creationId xmlns:a16="http://schemas.microsoft.com/office/drawing/2014/main" xmlns="" id="{623087F1-0A22-4E04-6B3F-B1DDA246A111}"/>
              </a:ext>
            </a:extLst>
          </p:cNvPr>
          <p:cNvSpPr>
            <a:spLocks noGrp="1"/>
          </p:cNvSpPr>
          <p:nvPr>
            <p:ph type="dt" sz="half" idx="10"/>
          </p:nvPr>
        </p:nvSpPr>
        <p:spPr/>
        <p:txBody>
          <a:bodyPr/>
          <a:lstStyle/>
          <a:p>
            <a:r>
              <a:rPr lang="en-US" dirty="0"/>
              <a:t>2022</a:t>
            </a:r>
          </a:p>
        </p:txBody>
      </p:sp>
      <p:sp>
        <p:nvSpPr>
          <p:cNvPr id="7" name="Footer Placeholder 6">
            <a:extLst>
              <a:ext uri="{FF2B5EF4-FFF2-40B4-BE49-F238E27FC236}">
                <a16:creationId xmlns:a16="http://schemas.microsoft.com/office/drawing/2014/main" xmlns="" id="{8FD92B98-444C-00D2-3246-91E7E1BFB673}"/>
              </a:ext>
            </a:extLst>
          </p:cNvPr>
          <p:cNvSpPr>
            <a:spLocks noGrp="1"/>
          </p:cNvSpPr>
          <p:nvPr>
            <p:ph type="ftr" sz="quarter" idx="11"/>
          </p:nvPr>
        </p:nvSpPr>
        <p:spPr/>
        <p:txBody>
          <a:bodyPr/>
          <a:lstStyle/>
          <a:p>
            <a:r>
              <a:rPr lang="en-US" dirty="0"/>
              <a:t>Malignant Comment Classifier</a:t>
            </a:r>
          </a:p>
        </p:txBody>
      </p:sp>
      <p:sp>
        <p:nvSpPr>
          <p:cNvPr id="9" name="Slide Number Placeholder 8">
            <a:extLst>
              <a:ext uri="{FF2B5EF4-FFF2-40B4-BE49-F238E27FC236}">
                <a16:creationId xmlns:a16="http://schemas.microsoft.com/office/drawing/2014/main" xmlns="" id="{CFCF8520-CF3A-DEEA-6A9F-571CC04E7ADA}"/>
              </a:ext>
            </a:extLst>
          </p:cNvPr>
          <p:cNvSpPr>
            <a:spLocks noGrp="1"/>
          </p:cNvSpPr>
          <p:nvPr>
            <p:ph type="sldNum" sz="quarter" idx="12"/>
          </p:nvPr>
        </p:nvSpPr>
        <p:spPr/>
        <p:txBody>
          <a:bodyPr/>
          <a:lstStyle/>
          <a:p>
            <a:fld id="{58FB4751-880F-D840-AAA9-3A15815CC996}" type="slidenum">
              <a:rPr lang="en-US" smtClean="0"/>
              <a:pPr/>
              <a:t>20</a:t>
            </a:fld>
            <a:endParaRPr lang="en-US" dirty="0"/>
          </a:p>
        </p:txBody>
      </p:sp>
      <p:pic>
        <p:nvPicPr>
          <p:cNvPr id="8" name="Picture 7">
            <a:extLst>
              <a:ext uri="{FF2B5EF4-FFF2-40B4-BE49-F238E27FC236}">
                <a16:creationId xmlns:a16="http://schemas.microsoft.com/office/drawing/2014/main" xmlns="" id="{D01D6DF1-96F3-4E4C-8B2D-9E84BE1344B3}"/>
              </a:ext>
            </a:extLst>
          </p:cNvPr>
          <p:cNvPicPr>
            <a:picLocks noChangeAspect="1"/>
          </p:cNvPicPr>
          <p:nvPr/>
        </p:nvPicPr>
        <p:blipFill>
          <a:blip r:embed="rId2"/>
          <a:stretch>
            <a:fillRect/>
          </a:stretch>
        </p:blipFill>
        <p:spPr>
          <a:xfrm>
            <a:off x="2212458" y="885893"/>
            <a:ext cx="7638181" cy="5086214"/>
          </a:xfrm>
          <a:prstGeom prst="rect">
            <a:avLst/>
          </a:prstGeom>
        </p:spPr>
      </p:pic>
    </p:spTree>
    <p:extLst>
      <p:ext uri="{BB962C8B-B14F-4D97-AF65-F5344CB8AC3E}">
        <p14:creationId xmlns:p14="http://schemas.microsoft.com/office/powerpoint/2010/main" xmlns="" val="301490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CD1D6FF-1122-B11D-0CE3-E62BA27376FA}"/>
              </a:ext>
            </a:extLst>
          </p:cNvPr>
          <p:cNvSpPr>
            <a:spLocks noGrp="1"/>
          </p:cNvSpPr>
          <p:nvPr>
            <p:ph type="title"/>
          </p:nvPr>
        </p:nvSpPr>
        <p:spPr>
          <a:xfrm>
            <a:off x="365760" y="318606"/>
            <a:ext cx="10515600" cy="676656"/>
          </a:xfrm>
        </p:spPr>
        <p:txBody>
          <a:bodyPr/>
          <a:lstStyle/>
          <a:p>
            <a:r>
              <a:rPr lang="en-US" cap="none" dirty="0">
                <a:ln w="0"/>
                <a:solidFill>
                  <a:schemeClr val="tx1"/>
                </a:solidFill>
                <a:effectLst>
                  <a:outerShdw blurRad="38100" dist="19050" dir="2700000" algn="tl" rotWithShape="0">
                    <a:schemeClr val="dk1">
                      <a:alpha val="40000"/>
                    </a:schemeClr>
                  </a:outerShdw>
                </a:effectLst>
              </a:rPr>
              <a:t>Word Cloud</a:t>
            </a:r>
            <a:endParaRPr lang="en-US" dirty="0"/>
          </a:p>
        </p:txBody>
      </p:sp>
      <p:sp>
        <p:nvSpPr>
          <p:cNvPr id="5" name="Date Placeholder 4">
            <a:extLst>
              <a:ext uri="{FF2B5EF4-FFF2-40B4-BE49-F238E27FC236}">
                <a16:creationId xmlns:a16="http://schemas.microsoft.com/office/drawing/2014/main" xmlns="" id="{623087F1-0A22-4E04-6B3F-B1DDA246A111}"/>
              </a:ext>
            </a:extLst>
          </p:cNvPr>
          <p:cNvSpPr>
            <a:spLocks noGrp="1"/>
          </p:cNvSpPr>
          <p:nvPr>
            <p:ph type="dt" sz="half" idx="10"/>
          </p:nvPr>
        </p:nvSpPr>
        <p:spPr/>
        <p:txBody>
          <a:bodyPr/>
          <a:lstStyle/>
          <a:p>
            <a:r>
              <a:rPr lang="en-US" dirty="0"/>
              <a:t>2022</a:t>
            </a:r>
          </a:p>
        </p:txBody>
      </p:sp>
      <p:sp>
        <p:nvSpPr>
          <p:cNvPr id="7" name="Footer Placeholder 6">
            <a:extLst>
              <a:ext uri="{FF2B5EF4-FFF2-40B4-BE49-F238E27FC236}">
                <a16:creationId xmlns:a16="http://schemas.microsoft.com/office/drawing/2014/main" xmlns="" id="{8FD92B98-444C-00D2-3246-91E7E1BFB673}"/>
              </a:ext>
            </a:extLst>
          </p:cNvPr>
          <p:cNvSpPr>
            <a:spLocks noGrp="1"/>
          </p:cNvSpPr>
          <p:nvPr>
            <p:ph type="ftr" sz="quarter" idx="11"/>
          </p:nvPr>
        </p:nvSpPr>
        <p:spPr/>
        <p:txBody>
          <a:bodyPr/>
          <a:lstStyle/>
          <a:p>
            <a:r>
              <a:rPr lang="en-US" dirty="0"/>
              <a:t>Malignant Comment Classifier</a:t>
            </a:r>
          </a:p>
        </p:txBody>
      </p:sp>
      <p:sp>
        <p:nvSpPr>
          <p:cNvPr id="9" name="Slide Number Placeholder 8">
            <a:extLst>
              <a:ext uri="{FF2B5EF4-FFF2-40B4-BE49-F238E27FC236}">
                <a16:creationId xmlns:a16="http://schemas.microsoft.com/office/drawing/2014/main" xmlns="" id="{CFCF8520-CF3A-DEEA-6A9F-571CC04E7ADA}"/>
              </a:ext>
            </a:extLst>
          </p:cNvPr>
          <p:cNvSpPr>
            <a:spLocks noGrp="1"/>
          </p:cNvSpPr>
          <p:nvPr>
            <p:ph type="sldNum" sz="quarter" idx="12"/>
          </p:nvPr>
        </p:nvSpPr>
        <p:spPr/>
        <p:txBody>
          <a:bodyPr/>
          <a:lstStyle/>
          <a:p>
            <a:fld id="{58FB4751-880F-D840-AAA9-3A15815CC996}" type="slidenum">
              <a:rPr lang="en-US" smtClean="0"/>
              <a:pPr/>
              <a:t>21</a:t>
            </a:fld>
            <a:endParaRPr lang="en-US" dirty="0"/>
          </a:p>
        </p:txBody>
      </p:sp>
      <p:pic>
        <p:nvPicPr>
          <p:cNvPr id="8" name="Picture 7">
            <a:extLst>
              <a:ext uri="{FF2B5EF4-FFF2-40B4-BE49-F238E27FC236}">
                <a16:creationId xmlns:a16="http://schemas.microsoft.com/office/drawing/2014/main" xmlns="" id="{05D7D0E0-76E7-4692-9221-1428C67BF503}"/>
              </a:ext>
            </a:extLst>
          </p:cNvPr>
          <p:cNvPicPr>
            <a:picLocks noChangeAspect="1"/>
          </p:cNvPicPr>
          <p:nvPr/>
        </p:nvPicPr>
        <p:blipFill>
          <a:blip r:embed="rId2"/>
          <a:stretch>
            <a:fillRect/>
          </a:stretch>
        </p:blipFill>
        <p:spPr>
          <a:xfrm>
            <a:off x="365760" y="1098387"/>
            <a:ext cx="10194695" cy="5132618"/>
          </a:xfrm>
          <a:prstGeom prst="rect">
            <a:avLst/>
          </a:prstGeom>
        </p:spPr>
      </p:pic>
    </p:spTree>
    <p:extLst>
      <p:ext uri="{BB962C8B-B14F-4D97-AF65-F5344CB8AC3E}">
        <p14:creationId xmlns:p14="http://schemas.microsoft.com/office/powerpoint/2010/main" xmlns="" val="2255951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CD1D6FF-1122-B11D-0CE3-E62BA27376FA}"/>
              </a:ext>
            </a:extLst>
          </p:cNvPr>
          <p:cNvSpPr>
            <a:spLocks noGrp="1"/>
          </p:cNvSpPr>
          <p:nvPr>
            <p:ph type="title"/>
          </p:nvPr>
        </p:nvSpPr>
        <p:spPr>
          <a:xfrm>
            <a:off x="365760" y="318606"/>
            <a:ext cx="10515600" cy="676656"/>
          </a:xfrm>
        </p:spPr>
        <p:txBody>
          <a:bodyPr/>
          <a:lstStyle/>
          <a:p>
            <a:r>
              <a:rPr lang="en-US" cap="none" dirty="0">
                <a:ln w="0"/>
                <a:solidFill>
                  <a:schemeClr val="tx1"/>
                </a:solidFill>
                <a:effectLst>
                  <a:outerShdw blurRad="38100" dist="19050" dir="2700000" algn="tl" rotWithShape="0">
                    <a:schemeClr val="dk1">
                      <a:alpha val="40000"/>
                    </a:schemeClr>
                  </a:outerShdw>
                </a:effectLst>
              </a:rPr>
              <a:t>Correlation Heatmap</a:t>
            </a:r>
            <a:endParaRPr lang="en-US" dirty="0"/>
          </a:p>
        </p:txBody>
      </p:sp>
      <p:sp>
        <p:nvSpPr>
          <p:cNvPr id="5" name="Date Placeholder 4">
            <a:extLst>
              <a:ext uri="{FF2B5EF4-FFF2-40B4-BE49-F238E27FC236}">
                <a16:creationId xmlns:a16="http://schemas.microsoft.com/office/drawing/2014/main" xmlns="" id="{623087F1-0A22-4E04-6B3F-B1DDA246A111}"/>
              </a:ext>
            </a:extLst>
          </p:cNvPr>
          <p:cNvSpPr>
            <a:spLocks noGrp="1"/>
          </p:cNvSpPr>
          <p:nvPr>
            <p:ph type="dt" sz="half" idx="10"/>
          </p:nvPr>
        </p:nvSpPr>
        <p:spPr/>
        <p:txBody>
          <a:bodyPr/>
          <a:lstStyle/>
          <a:p>
            <a:r>
              <a:rPr lang="en-US" dirty="0"/>
              <a:t>2022</a:t>
            </a:r>
          </a:p>
        </p:txBody>
      </p:sp>
      <p:sp>
        <p:nvSpPr>
          <p:cNvPr id="7" name="Footer Placeholder 6">
            <a:extLst>
              <a:ext uri="{FF2B5EF4-FFF2-40B4-BE49-F238E27FC236}">
                <a16:creationId xmlns:a16="http://schemas.microsoft.com/office/drawing/2014/main" xmlns="" id="{8FD92B98-444C-00D2-3246-91E7E1BFB673}"/>
              </a:ext>
            </a:extLst>
          </p:cNvPr>
          <p:cNvSpPr>
            <a:spLocks noGrp="1"/>
          </p:cNvSpPr>
          <p:nvPr>
            <p:ph type="ftr" sz="quarter" idx="11"/>
          </p:nvPr>
        </p:nvSpPr>
        <p:spPr/>
        <p:txBody>
          <a:bodyPr/>
          <a:lstStyle/>
          <a:p>
            <a:r>
              <a:rPr lang="en-US" dirty="0"/>
              <a:t>Malignant Comment Classifier</a:t>
            </a:r>
          </a:p>
        </p:txBody>
      </p:sp>
      <p:sp>
        <p:nvSpPr>
          <p:cNvPr id="9" name="Slide Number Placeholder 8">
            <a:extLst>
              <a:ext uri="{FF2B5EF4-FFF2-40B4-BE49-F238E27FC236}">
                <a16:creationId xmlns:a16="http://schemas.microsoft.com/office/drawing/2014/main" xmlns="" id="{CFCF8520-CF3A-DEEA-6A9F-571CC04E7ADA}"/>
              </a:ext>
            </a:extLst>
          </p:cNvPr>
          <p:cNvSpPr>
            <a:spLocks noGrp="1"/>
          </p:cNvSpPr>
          <p:nvPr>
            <p:ph type="sldNum" sz="quarter" idx="12"/>
          </p:nvPr>
        </p:nvSpPr>
        <p:spPr/>
        <p:txBody>
          <a:bodyPr/>
          <a:lstStyle/>
          <a:p>
            <a:fld id="{58FB4751-880F-D840-AAA9-3A15815CC996}" type="slidenum">
              <a:rPr lang="en-US" smtClean="0"/>
              <a:pPr/>
              <a:t>22</a:t>
            </a:fld>
            <a:endParaRPr lang="en-US" dirty="0"/>
          </a:p>
        </p:txBody>
      </p:sp>
      <p:pic>
        <p:nvPicPr>
          <p:cNvPr id="10" name="Picture 9">
            <a:extLst>
              <a:ext uri="{FF2B5EF4-FFF2-40B4-BE49-F238E27FC236}">
                <a16:creationId xmlns:a16="http://schemas.microsoft.com/office/drawing/2014/main" xmlns="" id="{903E044E-0DE3-4157-819F-6A3CFCC68DF1}"/>
              </a:ext>
            </a:extLst>
          </p:cNvPr>
          <p:cNvPicPr>
            <a:picLocks noChangeAspect="1"/>
          </p:cNvPicPr>
          <p:nvPr/>
        </p:nvPicPr>
        <p:blipFill>
          <a:blip r:embed="rId2"/>
          <a:stretch>
            <a:fillRect/>
          </a:stretch>
        </p:blipFill>
        <p:spPr>
          <a:xfrm>
            <a:off x="2131775" y="995262"/>
            <a:ext cx="8518296" cy="5081692"/>
          </a:xfrm>
          <a:prstGeom prst="rect">
            <a:avLst/>
          </a:prstGeom>
        </p:spPr>
      </p:pic>
    </p:spTree>
    <p:extLst>
      <p:ext uri="{BB962C8B-B14F-4D97-AF65-F5344CB8AC3E}">
        <p14:creationId xmlns:p14="http://schemas.microsoft.com/office/powerpoint/2010/main" xmlns="" val="1932011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CD1D6FF-1122-B11D-0CE3-E62BA27376FA}"/>
              </a:ext>
            </a:extLst>
          </p:cNvPr>
          <p:cNvSpPr>
            <a:spLocks noGrp="1"/>
          </p:cNvSpPr>
          <p:nvPr>
            <p:ph type="title"/>
          </p:nvPr>
        </p:nvSpPr>
        <p:spPr>
          <a:xfrm>
            <a:off x="365760" y="318606"/>
            <a:ext cx="10515600" cy="676656"/>
          </a:xfrm>
        </p:spPr>
        <p:txBody>
          <a:bodyPr/>
          <a:lstStyle/>
          <a:p>
            <a:r>
              <a:rPr lang="en-US" cap="none" dirty="0">
                <a:ln w="0"/>
                <a:solidFill>
                  <a:schemeClr val="tx1"/>
                </a:solidFill>
                <a:effectLst>
                  <a:outerShdw blurRad="38100" dist="19050" dir="2700000" algn="tl" rotWithShape="0">
                    <a:schemeClr val="dk1">
                      <a:alpha val="40000"/>
                    </a:schemeClr>
                  </a:outerShdw>
                </a:effectLst>
              </a:rPr>
              <a:t>Classification Function</a:t>
            </a:r>
            <a:endParaRPr lang="en-US" dirty="0"/>
          </a:p>
        </p:txBody>
      </p:sp>
      <p:sp>
        <p:nvSpPr>
          <p:cNvPr id="5" name="Date Placeholder 4">
            <a:extLst>
              <a:ext uri="{FF2B5EF4-FFF2-40B4-BE49-F238E27FC236}">
                <a16:creationId xmlns:a16="http://schemas.microsoft.com/office/drawing/2014/main" xmlns="" id="{623087F1-0A22-4E04-6B3F-B1DDA246A111}"/>
              </a:ext>
            </a:extLst>
          </p:cNvPr>
          <p:cNvSpPr>
            <a:spLocks noGrp="1"/>
          </p:cNvSpPr>
          <p:nvPr>
            <p:ph type="dt" sz="half" idx="10"/>
          </p:nvPr>
        </p:nvSpPr>
        <p:spPr/>
        <p:txBody>
          <a:bodyPr/>
          <a:lstStyle/>
          <a:p>
            <a:r>
              <a:rPr lang="en-US" dirty="0"/>
              <a:t>2022</a:t>
            </a:r>
          </a:p>
        </p:txBody>
      </p:sp>
      <p:sp>
        <p:nvSpPr>
          <p:cNvPr id="7" name="Footer Placeholder 6">
            <a:extLst>
              <a:ext uri="{FF2B5EF4-FFF2-40B4-BE49-F238E27FC236}">
                <a16:creationId xmlns:a16="http://schemas.microsoft.com/office/drawing/2014/main" xmlns="" id="{8FD92B98-444C-00D2-3246-91E7E1BFB673}"/>
              </a:ext>
            </a:extLst>
          </p:cNvPr>
          <p:cNvSpPr>
            <a:spLocks noGrp="1"/>
          </p:cNvSpPr>
          <p:nvPr>
            <p:ph type="ftr" sz="quarter" idx="11"/>
          </p:nvPr>
        </p:nvSpPr>
        <p:spPr/>
        <p:txBody>
          <a:bodyPr/>
          <a:lstStyle/>
          <a:p>
            <a:r>
              <a:rPr lang="en-US" dirty="0"/>
              <a:t>Malignant Comment Classifier</a:t>
            </a:r>
          </a:p>
        </p:txBody>
      </p:sp>
      <p:sp>
        <p:nvSpPr>
          <p:cNvPr id="9" name="Slide Number Placeholder 8">
            <a:extLst>
              <a:ext uri="{FF2B5EF4-FFF2-40B4-BE49-F238E27FC236}">
                <a16:creationId xmlns:a16="http://schemas.microsoft.com/office/drawing/2014/main" xmlns="" id="{CFCF8520-CF3A-DEEA-6A9F-571CC04E7ADA}"/>
              </a:ext>
            </a:extLst>
          </p:cNvPr>
          <p:cNvSpPr>
            <a:spLocks noGrp="1"/>
          </p:cNvSpPr>
          <p:nvPr>
            <p:ph type="sldNum" sz="quarter" idx="12"/>
          </p:nvPr>
        </p:nvSpPr>
        <p:spPr/>
        <p:txBody>
          <a:bodyPr/>
          <a:lstStyle/>
          <a:p>
            <a:fld id="{58FB4751-880F-D840-AAA9-3A15815CC996}" type="slidenum">
              <a:rPr lang="en-US" smtClean="0"/>
              <a:pPr/>
              <a:t>23</a:t>
            </a:fld>
            <a:endParaRPr lang="en-US" dirty="0"/>
          </a:p>
        </p:txBody>
      </p:sp>
      <p:pic>
        <p:nvPicPr>
          <p:cNvPr id="10" name="Picture 9">
            <a:extLst>
              <a:ext uri="{FF2B5EF4-FFF2-40B4-BE49-F238E27FC236}">
                <a16:creationId xmlns:a16="http://schemas.microsoft.com/office/drawing/2014/main" xmlns="" id="{504ACBEB-1BAA-42EB-8CD6-820F33FA23C7}"/>
              </a:ext>
            </a:extLst>
          </p:cNvPr>
          <p:cNvPicPr/>
          <p:nvPr/>
        </p:nvPicPr>
        <p:blipFill>
          <a:blip r:embed="rId2"/>
          <a:stretch>
            <a:fillRect/>
          </a:stretch>
        </p:blipFill>
        <p:spPr>
          <a:xfrm>
            <a:off x="179294" y="995262"/>
            <a:ext cx="6157467" cy="5054935"/>
          </a:xfrm>
          <a:prstGeom prst="rect">
            <a:avLst/>
          </a:prstGeom>
        </p:spPr>
      </p:pic>
      <p:pic>
        <p:nvPicPr>
          <p:cNvPr id="11" name="Picture 10">
            <a:extLst>
              <a:ext uri="{FF2B5EF4-FFF2-40B4-BE49-F238E27FC236}">
                <a16:creationId xmlns:a16="http://schemas.microsoft.com/office/drawing/2014/main" xmlns="" id="{790A4ECE-CC95-4C81-A1DD-BF0D4A390FB9}"/>
              </a:ext>
            </a:extLst>
          </p:cNvPr>
          <p:cNvPicPr/>
          <p:nvPr/>
        </p:nvPicPr>
        <p:blipFill>
          <a:blip r:embed="rId3"/>
          <a:stretch>
            <a:fillRect/>
          </a:stretch>
        </p:blipFill>
        <p:spPr>
          <a:xfrm>
            <a:off x="6854889" y="2221641"/>
            <a:ext cx="5157817" cy="2861347"/>
          </a:xfrm>
          <a:prstGeom prst="rect">
            <a:avLst/>
          </a:prstGeom>
        </p:spPr>
      </p:pic>
    </p:spTree>
    <p:extLst>
      <p:ext uri="{BB962C8B-B14F-4D97-AF65-F5344CB8AC3E}">
        <p14:creationId xmlns:p14="http://schemas.microsoft.com/office/powerpoint/2010/main" xmlns="" val="132717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CD1D6FF-1122-B11D-0CE3-E62BA27376FA}"/>
              </a:ext>
            </a:extLst>
          </p:cNvPr>
          <p:cNvSpPr>
            <a:spLocks noGrp="1"/>
          </p:cNvSpPr>
          <p:nvPr>
            <p:ph type="title"/>
          </p:nvPr>
        </p:nvSpPr>
        <p:spPr>
          <a:xfrm>
            <a:off x="44855" y="187928"/>
            <a:ext cx="10515600" cy="676656"/>
          </a:xfrm>
        </p:spPr>
        <p:txBody>
          <a:bodyPr/>
          <a:lstStyle/>
          <a:p>
            <a:r>
              <a:rPr lang="en-US" sz="4000" cap="none" dirty="0">
                <a:ln w="0"/>
                <a:solidFill>
                  <a:schemeClr val="tx1"/>
                </a:solidFill>
                <a:effectLst>
                  <a:outerShdw blurRad="38100" dist="19050" dir="2700000" algn="tl" rotWithShape="0">
                    <a:schemeClr val="dk1">
                      <a:alpha val="40000"/>
                    </a:schemeClr>
                  </a:outerShdw>
                </a:effectLst>
              </a:rPr>
              <a:t>Classification machine learning models</a:t>
            </a:r>
            <a:endParaRPr lang="en-US" sz="4000" dirty="0"/>
          </a:p>
        </p:txBody>
      </p:sp>
      <p:sp>
        <p:nvSpPr>
          <p:cNvPr id="5" name="Date Placeholder 4">
            <a:extLst>
              <a:ext uri="{FF2B5EF4-FFF2-40B4-BE49-F238E27FC236}">
                <a16:creationId xmlns:a16="http://schemas.microsoft.com/office/drawing/2014/main" xmlns="" id="{623087F1-0A22-4E04-6B3F-B1DDA246A111}"/>
              </a:ext>
            </a:extLst>
          </p:cNvPr>
          <p:cNvSpPr>
            <a:spLocks noGrp="1"/>
          </p:cNvSpPr>
          <p:nvPr>
            <p:ph type="dt" sz="half" idx="10"/>
          </p:nvPr>
        </p:nvSpPr>
        <p:spPr/>
        <p:txBody>
          <a:bodyPr/>
          <a:lstStyle/>
          <a:p>
            <a:r>
              <a:rPr lang="en-US" dirty="0"/>
              <a:t>2022</a:t>
            </a:r>
          </a:p>
        </p:txBody>
      </p:sp>
      <p:sp>
        <p:nvSpPr>
          <p:cNvPr id="7" name="Footer Placeholder 6">
            <a:extLst>
              <a:ext uri="{FF2B5EF4-FFF2-40B4-BE49-F238E27FC236}">
                <a16:creationId xmlns:a16="http://schemas.microsoft.com/office/drawing/2014/main" xmlns="" id="{8FD92B98-444C-00D2-3246-91E7E1BFB673}"/>
              </a:ext>
            </a:extLst>
          </p:cNvPr>
          <p:cNvSpPr>
            <a:spLocks noGrp="1"/>
          </p:cNvSpPr>
          <p:nvPr>
            <p:ph type="ftr" sz="quarter" idx="11"/>
          </p:nvPr>
        </p:nvSpPr>
        <p:spPr/>
        <p:txBody>
          <a:bodyPr/>
          <a:lstStyle/>
          <a:p>
            <a:r>
              <a:rPr lang="en-US" dirty="0"/>
              <a:t>Malignant Comment Classifier</a:t>
            </a:r>
          </a:p>
        </p:txBody>
      </p:sp>
      <p:sp>
        <p:nvSpPr>
          <p:cNvPr id="9" name="Slide Number Placeholder 8">
            <a:extLst>
              <a:ext uri="{FF2B5EF4-FFF2-40B4-BE49-F238E27FC236}">
                <a16:creationId xmlns:a16="http://schemas.microsoft.com/office/drawing/2014/main" xmlns="" id="{CFCF8520-CF3A-DEEA-6A9F-571CC04E7ADA}"/>
              </a:ext>
            </a:extLst>
          </p:cNvPr>
          <p:cNvSpPr>
            <a:spLocks noGrp="1"/>
          </p:cNvSpPr>
          <p:nvPr>
            <p:ph type="sldNum" sz="quarter" idx="12"/>
          </p:nvPr>
        </p:nvSpPr>
        <p:spPr/>
        <p:txBody>
          <a:bodyPr/>
          <a:lstStyle/>
          <a:p>
            <a:fld id="{58FB4751-880F-D840-AAA9-3A15815CC996}" type="slidenum">
              <a:rPr lang="en-US" smtClean="0"/>
              <a:pPr/>
              <a:t>24</a:t>
            </a:fld>
            <a:endParaRPr lang="en-US" dirty="0"/>
          </a:p>
        </p:txBody>
      </p:sp>
      <p:pic>
        <p:nvPicPr>
          <p:cNvPr id="10" name="Picture 9">
            <a:extLst>
              <a:ext uri="{FF2B5EF4-FFF2-40B4-BE49-F238E27FC236}">
                <a16:creationId xmlns:a16="http://schemas.microsoft.com/office/drawing/2014/main" xmlns="" id="{6600EA6C-1F15-4F98-8CD2-4131B468F7D2}"/>
              </a:ext>
            </a:extLst>
          </p:cNvPr>
          <p:cNvPicPr>
            <a:picLocks noChangeAspect="1"/>
          </p:cNvPicPr>
          <p:nvPr/>
        </p:nvPicPr>
        <p:blipFill>
          <a:blip r:embed="rId2"/>
          <a:stretch>
            <a:fillRect/>
          </a:stretch>
        </p:blipFill>
        <p:spPr>
          <a:xfrm>
            <a:off x="195401" y="822563"/>
            <a:ext cx="8499450" cy="5212874"/>
          </a:xfrm>
          <a:prstGeom prst="rect">
            <a:avLst/>
          </a:prstGeom>
        </p:spPr>
      </p:pic>
    </p:spTree>
    <p:extLst>
      <p:ext uri="{BB962C8B-B14F-4D97-AF65-F5344CB8AC3E}">
        <p14:creationId xmlns:p14="http://schemas.microsoft.com/office/powerpoint/2010/main" xmlns="" val="1729398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CD1D6FF-1122-B11D-0CE3-E62BA27376FA}"/>
              </a:ext>
            </a:extLst>
          </p:cNvPr>
          <p:cNvSpPr>
            <a:spLocks noGrp="1"/>
          </p:cNvSpPr>
          <p:nvPr>
            <p:ph type="title"/>
          </p:nvPr>
        </p:nvSpPr>
        <p:spPr>
          <a:xfrm>
            <a:off x="44855" y="187928"/>
            <a:ext cx="10515600" cy="676656"/>
          </a:xfrm>
        </p:spPr>
        <p:txBody>
          <a:bodyPr/>
          <a:lstStyle/>
          <a:p>
            <a:r>
              <a:rPr lang="en-US" sz="4000" cap="none" dirty="0">
                <a:ln w="0"/>
                <a:solidFill>
                  <a:schemeClr val="tx1"/>
                </a:solidFill>
                <a:effectLst>
                  <a:outerShdw blurRad="38100" dist="19050" dir="2700000" algn="tl" rotWithShape="0">
                    <a:schemeClr val="dk1">
                      <a:alpha val="40000"/>
                    </a:schemeClr>
                  </a:outerShdw>
                </a:effectLst>
              </a:rPr>
              <a:t>ROC AUC CURVE</a:t>
            </a:r>
            <a:endParaRPr lang="en-US" sz="4000" dirty="0"/>
          </a:p>
        </p:txBody>
      </p:sp>
      <p:sp>
        <p:nvSpPr>
          <p:cNvPr id="5" name="Date Placeholder 4">
            <a:extLst>
              <a:ext uri="{FF2B5EF4-FFF2-40B4-BE49-F238E27FC236}">
                <a16:creationId xmlns:a16="http://schemas.microsoft.com/office/drawing/2014/main" xmlns="" id="{623087F1-0A22-4E04-6B3F-B1DDA246A111}"/>
              </a:ext>
            </a:extLst>
          </p:cNvPr>
          <p:cNvSpPr>
            <a:spLocks noGrp="1"/>
          </p:cNvSpPr>
          <p:nvPr>
            <p:ph type="dt" sz="half" idx="10"/>
          </p:nvPr>
        </p:nvSpPr>
        <p:spPr/>
        <p:txBody>
          <a:bodyPr/>
          <a:lstStyle/>
          <a:p>
            <a:r>
              <a:rPr lang="en-US" dirty="0"/>
              <a:t>2022</a:t>
            </a:r>
          </a:p>
        </p:txBody>
      </p:sp>
      <p:sp>
        <p:nvSpPr>
          <p:cNvPr id="7" name="Footer Placeholder 6">
            <a:extLst>
              <a:ext uri="{FF2B5EF4-FFF2-40B4-BE49-F238E27FC236}">
                <a16:creationId xmlns:a16="http://schemas.microsoft.com/office/drawing/2014/main" xmlns="" id="{8FD92B98-444C-00D2-3246-91E7E1BFB673}"/>
              </a:ext>
            </a:extLst>
          </p:cNvPr>
          <p:cNvSpPr>
            <a:spLocks noGrp="1"/>
          </p:cNvSpPr>
          <p:nvPr>
            <p:ph type="ftr" sz="quarter" idx="11"/>
          </p:nvPr>
        </p:nvSpPr>
        <p:spPr/>
        <p:txBody>
          <a:bodyPr/>
          <a:lstStyle/>
          <a:p>
            <a:r>
              <a:rPr lang="en-US" dirty="0"/>
              <a:t>Malignant Comment Classifier</a:t>
            </a:r>
          </a:p>
        </p:txBody>
      </p:sp>
      <p:sp>
        <p:nvSpPr>
          <p:cNvPr id="9" name="Slide Number Placeholder 8">
            <a:extLst>
              <a:ext uri="{FF2B5EF4-FFF2-40B4-BE49-F238E27FC236}">
                <a16:creationId xmlns:a16="http://schemas.microsoft.com/office/drawing/2014/main" xmlns="" id="{CFCF8520-CF3A-DEEA-6A9F-571CC04E7ADA}"/>
              </a:ext>
            </a:extLst>
          </p:cNvPr>
          <p:cNvSpPr>
            <a:spLocks noGrp="1"/>
          </p:cNvSpPr>
          <p:nvPr>
            <p:ph type="sldNum" sz="quarter" idx="12"/>
          </p:nvPr>
        </p:nvSpPr>
        <p:spPr/>
        <p:txBody>
          <a:bodyPr/>
          <a:lstStyle/>
          <a:p>
            <a:fld id="{58FB4751-880F-D840-AAA9-3A15815CC996}" type="slidenum">
              <a:rPr lang="en-US" smtClean="0"/>
              <a:pPr/>
              <a:t>25</a:t>
            </a:fld>
            <a:endParaRPr lang="en-US" dirty="0"/>
          </a:p>
        </p:txBody>
      </p:sp>
      <p:pic>
        <p:nvPicPr>
          <p:cNvPr id="8" name="Picture 7">
            <a:extLst>
              <a:ext uri="{FF2B5EF4-FFF2-40B4-BE49-F238E27FC236}">
                <a16:creationId xmlns:a16="http://schemas.microsoft.com/office/drawing/2014/main" xmlns="" id="{A82583DE-7BC7-4DE0-8025-66ADCEFA3AC7}"/>
              </a:ext>
            </a:extLst>
          </p:cNvPr>
          <p:cNvPicPr>
            <a:picLocks noChangeAspect="1"/>
          </p:cNvPicPr>
          <p:nvPr/>
        </p:nvPicPr>
        <p:blipFill>
          <a:blip r:embed="rId2"/>
          <a:stretch>
            <a:fillRect/>
          </a:stretch>
        </p:blipFill>
        <p:spPr>
          <a:xfrm>
            <a:off x="204366" y="759491"/>
            <a:ext cx="8563116" cy="5513790"/>
          </a:xfrm>
          <a:prstGeom prst="rect">
            <a:avLst/>
          </a:prstGeom>
        </p:spPr>
      </p:pic>
    </p:spTree>
    <p:extLst>
      <p:ext uri="{BB962C8B-B14F-4D97-AF65-F5344CB8AC3E}">
        <p14:creationId xmlns:p14="http://schemas.microsoft.com/office/powerpoint/2010/main" xmlns="" val="3150875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CD1D6FF-1122-B11D-0CE3-E62BA27376FA}"/>
              </a:ext>
            </a:extLst>
          </p:cNvPr>
          <p:cNvSpPr>
            <a:spLocks noGrp="1"/>
          </p:cNvSpPr>
          <p:nvPr>
            <p:ph type="title"/>
          </p:nvPr>
        </p:nvSpPr>
        <p:spPr>
          <a:xfrm>
            <a:off x="44855" y="187928"/>
            <a:ext cx="10515600" cy="676656"/>
          </a:xfrm>
        </p:spPr>
        <p:txBody>
          <a:bodyPr/>
          <a:lstStyle/>
          <a:p>
            <a:r>
              <a:rPr lang="en-US" sz="4000" cap="none" dirty="0">
                <a:ln w="0"/>
                <a:solidFill>
                  <a:schemeClr val="tx1"/>
                </a:solidFill>
                <a:effectLst>
                  <a:outerShdw blurRad="38100" dist="19050" dir="2700000" algn="tl" rotWithShape="0">
                    <a:schemeClr val="dk1">
                      <a:alpha val="40000"/>
                    </a:schemeClr>
                  </a:outerShdw>
                </a:effectLst>
              </a:rPr>
              <a:t>Confusion Matrix</a:t>
            </a:r>
            <a:endParaRPr lang="en-US" sz="4000" dirty="0"/>
          </a:p>
        </p:txBody>
      </p:sp>
      <p:sp>
        <p:nvSpPr>
          <p:cNvPr id="5" name="Date Placeholder 4">
            <a:extLst>
              <a:ext uri="{FF2B5EF4-FFF2-40B4-BE49-F238E27FC236}">
                <a16:creationId xmlns:a16="http://schemas.microsoft.com/office/drawing/2014/main" xmlns="" id="{623087F1-0A22-4E04-6B3F-B1DDA246A111}"/>
              </a:ext>
            </a:extLst>
          </p:cNvPr>
          <p:cNvSpPr>
            <a:spLocks noGrp="1"/>
          </p:cNvSpPr>
          <p:nvPr>
            <p:ph type="dt" sz="half" idx="10"/>
          </p:nvPr>
        </p:nvSpPr>
        <p:spPr/>
        <p:txBody>
          <a:bodyPr/>
          <a:lstStyle/>
          <a:p>
            <a:r>
              <a:rPr lang="en-US" dirty="0"/>
              <a:t>2022</a:t>
            </a:r>
          </a:p>
        </p:txBody>
      </p:sp>
      <p:sp>
        <p:nvSpPr>
          <p:cNvPr id="7" name="Footer Placeholder 6">
            <a:extLst>
              <a:ext uri="{FF2B5EF4-FFF2-40B4-BE49-F238E27FC236}">
                <a16:creationId xmlns:a16="http://schemas.microsoft.com/office/drawing/2014/main" xmlns="" id="{8FD92B98-444C-00D2-3246-91E7E1BFB673}"/>
              </a:ext>
            </a:extLst>
          </p:cNvPr>
          <p:cNvSpPr>
            <a:spLocks noGrp="1"/>
          </p:cNvSpPr>
          <p:nvPr>
            <p:ph type="ftr" sz="quarter" idx="11"/>
          </p:nvPr>
        </p:nvSpPr>
        <p:spPr/>
        <p:txBody>
          <a:bodyPr/>
          <a:lstStyle/>
          <a:p>
            <a:r>
              <a:rPr lang="en-US" dirty="0"/>
              <a:t>Malignant Comment Classifier</a:t>
            </a:r>
          </a:p>
        </p:txBody>
      </p:sp>
      <p:sp>
        <p:nvSpPr>
          <p:cNvPr id="9" name="Slide Number Placeholder 8">
            <a:extLst>
              <a:ext uri="{FF2B5EF4-FFF2-40B4-BE49-F238E27FC236}">
                <a16:creationId xmlns:a16="http://schemas.microsoft.com/office/drawing/2014/main" xmlns="" id="{CFCF8520-CF3A-DEEA-6A9F-571CC04E7ADA}"/>
              </a:ext>
            </a:extLst>
          </p:cNvPr>
          <p:cNvSpPr>
            <a:spLocks noGrp="1"/>
          </p:cNvSpPr>
          <p:nvPr>
            <p:ph type="sldNum" sz="quarter" idx="12"/>
          </p:nvPr>
        </p:nvSpPr>
        <p:spPr/>
        <p:txBody>
          <a:bodyPr/>
          <a:lstStyle/>
          <a:p>
            <a:fld id="{58FB4751-880F-D840-AAA9-3A15815CC996}" type="slidenum">
              <a:rPr lang="en-US" smtClean="0"/>
              <a:pPr/>
              <a:t>26</a:t>
            </a:fld>
            <a:endParaRPr lang="en-US" dirty="0"/>
          </a:p>
        </p:txBody>
      </p:sp>
      <p:pic>
        <p:nvPicPr>
          <p:cNvPr id="8" name="Picture 7">
            <a:extLst>
              <a:ext uri="{FF2B5EF4-FFF2-40B4-BE49-F238E27FC236}">
                <a16:creationId xmlns:a16="http://schemas.microsoft.com/office/drawing/2014/main" xmlns="" id="{D9AD9203-C6A0-4983-8FA3-7A715500691A}"/>
              </a:ext>
            </a:extLst>
          </p:cNvPr>
          <p:cNvPicPr>
            <a:picLocks noChangeAspect="1"/>
          </p:cNvPicPr>
          <p:nvPr/>
        </p:nvPicPr>
        <p:blipFill>
          <a:blip r:embed="rId2"/>
          <a:stretch>
            <a:fillRect/>
          </a:stretch>
        </p:blipFill>
        <p:spPr>
          <a:xfrm>
            <a:off x="153138" y="864584"/>
            <a:ext cx="8426086" cy="5317774"/>
          </a:xfrm>
          <a:prstGeom prst="rect">
            <a:avLst/>
          </a:prstGeom>
        </p:spPr>
      </p:pic>
    </p:spTree>
    <p:extLst>
      <p:ext uri="{BB962C8B-B14F-4D97-AF65-F5344CB8AC3E}">
        <p14:creationId xmlns:p14="http://schemas.microsoft.com/office/powerpoint/2010/main" xmlns="" val="3492030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CD1D6FF-1122-B11D-0CE3-E62BA27376FA}"/>
              </a:ext>
            </a:extLst>
          </p:cNvPr>
          <p:cNvSpPr>
            <a:spLocks noGrp="1"/>
          </p:cNvSpPr>
          <p:nvPr>
            <p:ph type="title"/>
          </p:nvPr>
        </p:nvSpPr>
        <p:spPr>
          <a:xfrm>
            <a:off x="44855" y="187928"/>
            <a:ext cx="10515600" cy="676656"/>
          </a:xfrm>
        </p:spPr>
        <p:txBody>
          <a:bodyPr/>
          <a:lstStyle/>
          <a:p>
            <a:r>
              <a:rPr lang="en-US" sz="4000" cap="none" dirty="0">
                <a:ln w="0"/>
                <a:solidFill>
                  <a:schemeClr val="tx1"/>
                </a:solidFill>
                <a:effectLst>
                  <a:outerShdw blurRad="38100" dist="19050" dir="2700000" algn="tl" rotWithShape="0">
                    <a:schemeClr val="dk1">
                      <a:alpha val="40000"/>
                    </a:schemeClr>
                  </a:outerShdw>
                </a:effectLst>
              </a:rPr>
              <a:t>Key Findings and Conclusions of the Study</a:t>
            </a:r>
            <a:endParaRPr lang="en-US" sz="4000" dirty="0"/>
          </a:p>
        </p:txBody>
      </p:sp>
      <p:sp>
        <p:nvSpPr>
          <p:cNvPr id="5" name="Date Placeholder 4">
            <a:extLst>
              <a:ext uri="{FF2B5EF4-FFF2-40B4-BE49-F238E27FC236}">
                <a16:creationId xmlns:a16="http://schemas.microsoft.com/office/drawing/2014/main" xmlns="" id="{623087F1-0A22-4E04-6B3F-B1DDA246A111}"/>
              </a:ext>
            </a:extLst>
          </p:cNvPr>
          <p:cNvSpPr>
            <a:spLocks noGrp="1"/>
          </p:cNvSpPr>
          <p:nvPr>
            <p:ph type="dt" sz="half" idx="10"/>
          </p:nvPr>
        </p:nvSpPr>
        <p:spPr/>
        <p:txBody>
          <a:bodyPr/>
          <a:lstStyle/>
          <a:p>
            <a:r>
              <a:rPr lang="en-US" dirty="0"/>
              <a:t>2022</a:t>
            </a:r>
          </a:p>
        </p:txBody>
      </p:sp>
      <p:sp>
        <p:nvSpPr>
          <p:cNvPr id="7" name="Footer Placeholder 6">
            <a:extLst>
              <a:ext uri="{FF2B5EF4-FFF2-40B4-BE49-F238E27FC236}">
                <a16:creationId xmlns:a16="http://schemas.microsoft.com/office/drawing/2014/main" xmlns="" id="{8FD92B98-444C-00D2-3246-91E7E1BFB673}"/>
              </a:ext>
            </a:extLst>
          </p:cNvPr>
          <p:cNvSpPr>
            <a:spLocks noGrp="1"/>
          </p:cNvSpPr>
          <p:nvPr>
            <p:ph type="ftr" sz="quarter" idx="11"/>
          </p:nvPr>
        </p:nvSpPr>
        <p:spPr/>
        <p:txBody>
          <a:bodyPr/>
          <a:lstStyle/>
          <a:p>
            <a:r>
              <a:rPr lang="en-US" dirty="0"/>
              <a:t>Malignant Comment Classifier</a:t>
            </a:r>
          </a:p>
        </p:txBody>
      </p:sp>
      <p:sp>
        <p:nvSpPr>
          <p:cNvPr id="9" name="Slide Number Placeholder 8">
            <a:extLst>
              <a:ext uri="{FF2B5EF4-FFF2-40B4-BE49-F238E27FC236}">
                <a16:creationId xmlns:a16="http://schemas.microsoft.com/office/drawing/2014/main" xmlns="" id="{CFCF8520-CF3A-DEEA-6A9F-571CC04E7ADA}"/>
              </a:ext>
            </a:extLst>
          </p:cNvPr>
          <p:cNvSpPr>
            <a:spLocks noGrp="1"/>
          </p:cNvSpPr>
          <p:nvPr>
            <p:ph type="sldNum" sz="quarter" idx="12"/>
          </p:nvPr>
        </p:nvSpPr>
        <p:spPr/>
        <p:txBody>
          <a:bodyPr/>
          <a:lstStyle/>
          <a:p>
            <a:fld id="{58FB4751-880F-D840-AAA9-3A15815CC996}" type="slidenum">
              <a:rPr lang="en-US" smtClean="0"/>
              <a:pPr/>
              <a:t>27</a:t>
            </a:fld>
            <a:endParaRPr lang="en-US" dirty="0"/>
          </a:p>
        </p:txBody>
      </p:sp>
      <p:sp>
        <p:nvSpPr>
          <p:cNvPr id="11" name="Text Placeholder 2">
            <a:extLst>
              <a:ext uri="{FF2B5EF4-FFF2-40B4-BE49-F238E27FC236}">
                <a16:creationId xmlns:a16="http://schemas.microsoft.com/office/drawing/2014/main" xmlns="" id="{BFD8D0C3-9C70-4ADF-8E93-37ED33469857}"/>
              </a:ext>
            </a:extLst>
          </p:cNvPr>
          <p:cNvSpPr txBox="1">
            <a:spLocks/>
          </p:cNvSpPr>
          <p:nvPr/>
        </p:nvSpPr>
        <p:spPr>
          <a:xfrm>
            <a:off x="123682" y="1241785"/>
            <a:ext cx="4627612" cy="410118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latin typeface="+mj-lt"/>
              </a:rPr>
              <a:t>The finding of the study is that only few users over online use unparliamentary language. </a:t>
            </a:r>
          </a:p>
          <a:p>
            <a:pPr algn="just"/>
            <a:r>
              <a:rPr lang="en-US" sz="2000" dirty="0">
                <a:latin typeface="+mj-lt"/>
              </a:rPr>
              <a:t>And most of these sentences have more stop words and are being quite long. </a:t>
            </a:r>
          </a:p>
          <a:p>
            <a:pPr algn="just"/>
            <a:r>
              <a:rPr lang="en-US" sz="2000" dirty="0">
                <a:latin typeface="+mj-lt"/>
              </a:rPr>
              <a:t>As discussed before few motivated disrespectful crowds use these foul languages in the online forum to bully the people around and to stop them from doing these things that they are not supposed to do. </a:t>
            </a:r>
          </a:p>
          <a:p>
            <a:pPr algn="just"/>
            <a:r>
              <a:rPr lang="en-US" sz="2000" dirty="0">
                <a:latin typeface="+mj-lt"/>
              </a:rPr>
              <a:t>Our study helps the online forums and social media to induce a ban to profanity or usage of profanity over these forums.</a:t>
            </a:r>
            <a:endParaRPr lang="en-IN" sz="2000" dirty="0">
              <a:latin typeface="+mj-lt"/>
            </a:endParaRPr>
          </a:p>
        </p:txBody>
      </p:sp>
      <p:pic>
        <p:nvPicPr>
          <p:cNvPr id="5122" name="Picture 2" descr="New Teen Survey Reveals Cyberbullying Moving Beyond Social Media to Email,  Messaging Apps, YouTube – The 74">
            <a:extLst>
              <a:ext uri="{FF2B5EF4-FFF2-40B4-BE49-F238E27FC236}">
                <a16:creationId xmlns:a16="http://schemas.microsoft.com/office/drawing/2014/main" xmlns="" id="{B5EF45B0-D5B3-4617-ABB5-4CD3A789B8BA}"/>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512081" y="1335079"/>
            <a:ext cx="5640013" cy="418784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12562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CD1D6FF-1122-B11D-0CE3-E62BA27376FA}"/>
              </a:ext>
            </a:extLst>
          </p:cNvPr>
          <p:cNvSpPr>
            <a:spLocks noGrp="1"/>
          </p:cNvSpPr>
          <p:nvPr>
            <p:ph type="title"/>
          </p:nvPr>
        </p:nvSpPr>
        <p:spPr>
          <a:xfrm>
            <a:off x="112322" y="82296"/>
            <a:ext cx="10515600" cy="676656"/>
          </a:xfrm>
        </p:spPr>
        <p:txBody>
          <a:bodyPr/>
          <a:lstStyle/>
          <a:p>
            <a:r>
              <a:rPr lang="en-US" sz="2800" cap="none" dirty="0">
                <a:ln w="0"/>
                <a:solidFill>
                  <a:schemeClr val="tx1"/>
                </a:solidFill>
                <a:effectLst>
                  <a:outerShdw blurRad="38100" dist="19050" dir="2700000" algn="tl" rotWithShape="0">
                    <a:schemeClr val="dk1">
                      <a:alpha val="40000"/>
                    </a:schemeClr>
                  </a:outerShdw>
                </a:effectLst>
              </a:rPr>
              <a:t>Learning Outcomes of the Study in respect of Data Science</a:t>
            </a:r>
            <a:endParaRPr lang="en-US" sz="2800" dirty="0"/>
          </a:p>
        </p:txBody>
      </p:sp>
      <p:sp>
        <p:nvSpPr>
          <p:cNvPr id="5" name="Date Placeholder 4">
            <a:extLst>
              <a:ext uri="{FF2B5EF4-FFF2-40B4-BE49-F238E27FC236}">
                <a16:creationId xmlns:a16="http://schemas.microsoft.com/office/drawing/2014/main" xmlns="" id="{623087F1-0A22-4E04-6B3F-B1DDA246A111}"/>
              </a:ext>
            </a:extLst>
          </p:cNvPr>
          <p:cNvSpPr>
            <a:spLocks noGrp="1"/>
          </p:cNvSpPr>
          <p:nvPr>
            <p:ph type="dt" sz="half" idx="10"/>
          </p:nvPr>
        </p:nvSpPr>
        <p:spPr/>
        <p:txBody>
          <a:bodyPr/>
          <a:lstStyle/>
          <a:p>
            <a:r>
              <a:rPr lang="en-US" dirty="0"/>
              <a:t>2022</a:t>
            </a:r>
          </a:p>
        </p:txBody>
      </p:sp>
      <p:sp>
        <p:nvSpPr>
          <p:cNvPr id="7" name="Footer Placeholder 6">
            <a:extLst>
              <a:ext uri="{FF2B5EF4-FFF2-40B4-BE49-F238E27FC236}">
                <a16:creationId xmlns:a16="http://schemas.microsoft.com/office/drawing/2014/main" xmlns="" id="{8FD92B98-444C-00D2-3246-91E7E1BFB673}"/>
              </a:ext>
            </a:extLst>
          </p:cNvPr>
          <p:cNvSpPr>
            <a:spLocks noGrp="1"/>
          </p:cNvSpPr>
          <p:nvPr>
            <p:ph type="ftr" sz="quarter" idx="11"/>
          </p:nvPr>
        </p:nvSpPr>
        <p:spPr/>
        <p:txBody>
          <a:bodyPr/>
          <a:lstStyle/>
          <a:p>
            <a:r>
              <a:rPr lang="en-US" dirty="0"/>
              <a:t>Malignant Comment Classifier</a:t>
            </a:r>
          </a:p>
        </p:txBody>
      </p:sp>
      <p:sp>
        <p:nvSpPr>
          <p:cNvPr id="9" name="Slide Number Placeholder 8">
            <a:extLst>
              <a:ext uri="{FF2B5EF4-FFF2-40B4-BE49-F238E27FC236}">
                <a16:creationId xmlns:a16="http://schemas.microsoft.com/office/drawing/2014/main" xmlns="" id="{CFCF8520-CF3A-DEEA-6A9F-571CC04E7ADA}"/>
              </a:ext>
            </a:extLst>
          </p:cNvPr>
          <p:cNvSpPr>
            <a:spLocks noGrp="1"/>
          </p:cNvSpPr>
          <p:nvPr>
            <p:ph type="sldNum" sz="quarter" idx="12"/>
          </p:nvPr>
        </p:nvSpPr>
        <p:spPr/>
        <p:txBody>
          <a:bodyPr/>
          <a:lstStyle/>
          <a:p>
            <a:fld id="{58FB4751-880F-D840-AAA9-3A15815CC996}" type="slidenum">
              <a:rPr lang="en-US" smtClean="0"/>
              <a:pPr/>
              <a:t>28</a:t>
            </a:fld>
            <a:endParaRPr lang="en-US" dirty="0"/>
          </a:p>
        </p:txBody>
      </p:sp>
      <p:sp>
        <p:nvSpPr>
          <p:cNvPr id="8" name="TextBox 7">
            <a:extLst>
              <a:ext uri="{FF2B5EF4-FFF2-40B4-BE49-F238E27FC236}">
                <a16:creationId xmlns:a16="http://schemas.microsoft.com/office/drawing/2014/main" xmlns="" id="{65D88C03-AF20-4AD8-AD73-F8DCF6FEE6D2}"/>
              </a:ext>
            </a:extLst>
          </p:cNvPr>
          <p:cNvSpPr txBox="1"/>
          <p:nvPr/>
        </p:nvSpPr>
        <p:spPr>
          <a:xfrm>
            <a:off x="112322" y="1203102"/>
            <a:ext cx="4665866" cy="4893647"/>
          </a:xfrm>
          <a:prstGeom prst="rect">
            <a:avLst/>
          </a:prstGeom>
          <a:noFill/>
        </p:spPr>
        <p:txBody>
          <a:bodyPr wrap="square">
            <a:spAutoFit/>
          </a:bodyPr>
          <a:lstStyle/>
          <a:p>
            <a:pPr algn="just"/>
            <a:r>
              <a:rPr lang="en-US" sz="1600" dirty="0">
                <a:latin typeface="+mj-lt"/>
              </a:rPr>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p>
          <a:p>
            <a:pPr algn="just"/>
            <a:endParaRPr lang="en-US" sz="1600" dirty="0">
              <a:latin typeface="+mj-lt"/>
            </a:endParaRPr>
          </a:p>
          <a:p>
            <a:pPr algn="just"/>
            <a:r>
              <a:rPr lang="en-US" sz="1600" dirty="0">
                <a:latin typeface="+mj-lt"/>
              </a:rPr>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a:t>
            </a:r>
            <a:endParaRPr lang="en-IN" sz="1600" dirty="0">
              <a:latin typeface="+mj-lt"/>
            </a:endParaRPr>
          </a:p>
          <a:p>
            <a:pPr algn="just"/>
            <a:endParaRPr lang="en-IN" sz="2400" dirty="0">
              <a:latin typeface="+mj-lt"/>
            </a:endParaRPr>
          </a:p>
        </p:txBody>
      </p:sp>
      <p:pic>
        <p:nvPicPr>
          <p:cNvPr id="6146" name="Picture 2" descr="Everything You Need To Know About Cyberbullying - BounceFeed">
            <a:extLst>
              <a:ext uri="{FF2B5EF4-FFF2-40B4-BE49-F238E27FC236}">
                <a16:creationId xmlns:a16="http://schemas.microsoft.com/office/drawing/2014/main" xmlns="" id="{AE419D2C-2E64-4BBE-9B49-21BCF2DAC9B6}"/>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218579" y="862293"/>
            <a:ext cx="6667500" cy="50006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5955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CD1D6FF-1122-B11D-0CE3-E62BA27376FA}"/>
              </a:ext>
            </a:extLst>
          </p:cNvPr>
          <p:cNvSpPr>
            <a:spLocks noGrp="1"/>
          </p:cNvSpPr>
          <p:nvPr>
            <p:ph type="title"/>
          </p:nvPr>
        </p:nvSpPr>
        <p:spPr>
          <a:xfrm>
            <a:off x="112322" y="82296"/>
            <a:ext cx="10515600" cy="676656"/>
          </a:xfrm>
        </p:spPr>
        <p:txBody>
          <a:bodyPr/>
          <a:lstStyle/>
          <a:p>
            <a:r>
              <a:rPr lang="en-US" sz="2800" cap="none" dirty="0">
                <a:ln w="0"/>
                <a:solidFill>
                  <a:schemeClr val="tx1"/>
                </a:solidFill>
                <a:effectLst>
                  <a:outerShdw blurRad="38100" dist="19050" dir="2700000" algn="tl" rotWithShape="0">
                    <a:schemeClr val="dk1">
                      <a:alpha val="40000"/>
                    </a:schemeClr>
                  </a:outerShdw>
                </a:effectLst>
              </a:rPr>
              <a:t>Limitations of Work and Scope for Future Work</a:t>
            </a:r>
            <a:endParaRPr lang="en-US" sz="2800" dirty="0"/>
          </a:p>
        </p:txBody>
      </p:sp>
      <p:sp>
        <p:nvSpPr>
          <p:cNvPr id="5" name="Date Placeholder 4">
            <a:extLst>
              <a:ext uri="{FF2B5EF4-FFF2-40B4-BE49-F238E27FC236}">
                <a16:creationId xmlns:a16="http://schemas.microsoft.com/office/drawing/2014/main" xmlns="" id="{623087F1-0A22-4E04-6B3F-B1DDA246A111}"/>
              </a:ext>
            </a:extLst>
          </p:cNvPr>
          <p:cNvSpPr>
            <a:spLocks noGrp="1"/>
          </p:cNvSpPr>
          <p:nvPr>
            <p:ph type="dt" sz="half" idx="10"/>
          </p:nvPr>
        </p:nvSpPr>
        <p:spPr/>
        <p:txBody>
          <a:bodyPr/>
          <a:lstStyle/>
          <a:p>
            <a:r>
              <a:rPr lang="en-US" dirty="0"/>
              <a:t>2022</a:t>
            </a:r>
          </a:p>
        </p:txBody>
      </p:sp>
      <p:sp>
        <p:nvSpPr>
          <p:cNvPr id="7" name="Footer Placeholder 6">
            <a:extLst>
              <a:ext uri="{FF2B5EF4-FFF2-40B4-BE49-F238E27FC236}">
                <a16:creationId xmlns:a16="http://schemas.microsoft.com/office/drawing/2014/main" xmlns="" id="{8FD92B98-444C-00D2-3246-91E7E1BFB673}"/>
              </a:ext>
            </a:extLst>
          </p:cNvPr>
          <p:cNvSpPr>
            <a:spLocks noGrp="1"/>
          </p:cNvSpPr>
          <p:nvPr>
            <p:ph type="ftr" sz="quarter" idx="11"/>
          </p:nvPr>
        </p:nvSpPr>
        <p:spPr/>
        <p:txBody>
          <a:bodyPr/>
          <a:lstStyle/>
          <a:p>
            <a:r>
              <a:rPr lang="en-US" dirty="0"/>
              <a:t>Malignant Comment Classifier</a:t>
            </a:r>
          </a:p>
        </p:txBody>
      </p:sp>
      <p:sp>
        <p:nvSpPr>
          <p:cNvPr id="9" name="Slide Number Placeholder 8">
            <a:extLst>
              <a:ext uri="{FF2B5EF4-FFF2-40B4-BE49-F238E27FC236}">
                <a16:creationId xmlns:a16="http://schemas.microsoft.com/office/drawing/2014/main" xmlns="" id="{CFCF8520-CF3A-DEEA-6A9F-571CC04E7ADA}"/>
              </a:ext>
            </a:extLst>
          </p:cNvPr>
          <p:cNvSpPr>
            <a:spLocks noGrp="1"/>
          </p:cNvSpPr>
          <p:nvPr>
            <p:ph type="sldNum" sz="quarter" idx="12"/>
          </p:nvPr>
        </p:nvSpPr>
        <p:spPr/>
        <p:txBody>
          <a:bodyPr/>
          <a:lstStyle/>
          <a:p>
            <a:fld id="{58FB4751-880F-D840-AAA9-3A15815CC996}" type="slidenum">
              <a:rPr lang="en-US" smtClean="0"/>
              <a:pPr/>
              <a:t>29</a:t>
            </a:fld>
            <a:endParaRPr lang="en-US" dirty="0"/>
          </a:p>
        </p:txBody>
      </p:sp>
      <p:sp>
        <p:nvSpPr>
          <p:cNvPr id="10" name="Text Placeholder 2">
            <a:extLst>
              <a:ext uri="{FF2B5EF4-FFF2-40B4-BE49-F238E27FC236}">
                <a16:creationId xmlns:a16="http://schemas.microsoft.com/office/drawing/2014/main" xmlns="" id="{91D0F4F1-52A0-4684-83C3-799F1A3BF80D}"/>
              </a:ext>
            </a:extLst>
          </p:cNvPr>
          <p:cNvSpPr txBox="1">
            <a:spLocks/>
          </p:cNvSpPr>
          <p:nvPr/>
        </p:nvSpPr>
        <p:spPr>
          <a:xfrm>
            <a:off x="112322" y="877388"/>
            <a:ext cx="4673899" cy="450426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1800" dirty="0">
                <a:latin typeface="+mj-lt"/>
              </a:rPr>
              <a:t>Problems faced while working in this project:</a:t>
            </a:r>
          </a:p>
          <a:p>
            <a:pPr lvl="1" algn="just"/>
            <a:r>
              <a:rPr lang="en-US" sz="1800" dirty="0">
                <a:latin typeface="+mj-lt"/>
              </a:rPr>
              <a:t>More computational power was required as it took more than 2 hours</a:t>
            </a:r>
          </a:p>
          <a:p>
            <a:pPr lvl="1" algn="just"/>
            <a:r>
              <a:rPr lang="en-US" sz="1800" dirty="0">
                <a:latin typeface="+mj-lt"/>
              </a:rPr>
              <a:t>Imbalanced dataset and bad comment texts</a:t>
            </a:r>
          </a:p>
          <a:p>
            <a:pPr lvl="1" algn="just"/>
            <a:r>
              <a:rPr lang="en-US" sz="1800" dirty="0">
                <a:latin typeface="+mj-lt"/>
              </a:rPr>
              <a:t>Good parameters could not be obtained using hyperparameter tuning as time was consumed more  </a:t>
            </a:r>
          </a:p>
          <a:p>
            <a:endParaRPr lang="en-US" sz="1800" dirty="0">
              <a:latin typeface="+mj-lt"/>
            </a:endParaRPr>
          </a:p>
          <a:p>
            <a:pPr>
              <a:buFont typeface="Wingdings" panose="05000000000000000000" pitchFamily="2" charset="2"/>
              <a:buChar char="Ø"/>
            </a:pPr>
            <a:r>
              <a:rPr lang="en-US" sz="1800" dirty="0">
                <a:latin typeface="+mj-lt"/>
              </a:rPr>
              <a:t>Areas of improvement:</a:t>
            </a:r>
          </a:p>
          <a:p>
            <a:pPr lvl="1" algn="just"/>
            <a:r>
              <a:rPr lang="en-US" sz="1800" dirty="0">
                <a:latin typeface="+mj-lt"/>
              </a:rPr>
              <a:t>Could be provided with a good dataset which does not take more time.</a:t>
            </a:r>
          </a:p>
          <a:p>
            <a:pPr lvl="1" algn="just"/>
            <a:r>
              <a:rPr lang="en-US" sz="1800" dirty="0">
                <a:latin typeface="+mj-lt"/>
              </a:rPr>
              <a:t>Less time complexity</a:t>
            </a:r>
          </a:p>
          <a:p>
            <a:pPr lvl="1" algn="just"/>
            <a:r>
              <a:rPr lang="en-US" sz="1800" dirty="0">
                <a:latin typeface="+mj-lt"/>
              </a:rPr>
              <a:t>Providing a proper balanced dataset with less errors.</a:t>
            </a:r>
          </a:p>
        </p:txBody>
      </p:sp>
      <p:pic>
        <p:nvPicPr>
          <p:cNvPr id="7170" name="Picture 2" descr="Cyber Bullying Vector Art, Icons, and Graphics for Free Download">
            <a:extLst>
              <a:ext uri="{FF2B5EF4-FFF2-40B4-BE49-F238E27FC236}">
                <a16:creationId xmlns:a16="http://schemas.microsoft.com/office/drawing/2014/main" xmlns="" id="{58BE3F44-2071-4730-ABC2-D6C7B063E66B}"/>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692140" y="877388"/>
            <a:ext cx="5829300" cy="48577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61906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xmlns="" id="{70BA96D9-2E56-3DBD-6315-048A1B2800FB}"/>
              </a:ext>
            </a:extLst>
          </p:cNvPr>
          <p:cNvSpPr>
            <a:spLocks noGrp="1"/>
          </p:cNvSpPr>
          <p:nvPr>
            <p:ph type="title"/>
          </p:nvPr>
        </p:nvSpPr>
        <p:spPr>
          <a:xfrm>
            <a:off x="208518" y="162944"/>
            <a:ext cx="6502620" cy="676656"/>
          </a:xfrm>
        </p:spPr>
        <p:txBody>
          <a:bodyPr/>
          <a:lstStyle/>
          <a:p>
            <a:r>
              <a:rPr lang="en-US" dirty="0"/>
              <a:t>Introduction</a:t>
            </a:r>
          </a:p>
        </p:txBody>
      </p:sp>
      <p:sp>
        <p:nvSpPr>
          <p:cNvPr id="27" name="Text Placeholder 26">
            <a:extLst>
              <a:ext uri="{FF2B5EF4-FFF2-40B4-BE49-F238E27FC236}">
                <a16:creationId xmlns:a16="http://schemas.microsoft.com/office/drawing/2014/main" xmlns="" id="{64C89AC3-3D7A-65BB-C3F4-2B1CB19E78D1}"/>
              </a:ext>
            </a:extLst>
          </p:cNvPr>
          <p:cNvSpPr>
            <a:spLocks noGrp="1"/>
          </p:cNvSpPr>
          <p:nvPr>
            <p:ph type="body" sz="half" idx="2"/>
          </p:nvPr>
        </p:nvSpPr>
        <p:spPr>
          <a:xfrm>
            <a:off x="365760" y="1056037"/>
            <a:ext cx="6438452" cy="4806881"/>
          </a:xfrm>
        </p:spPr>
        <p:txBody>
          <a:bodyPr>
            <a:normAutofit/>
          </a:bodyPr>
          <a:lstStyle/>
          <a:p>
            <a:pPr marL="285750" indent="-285750" algn="just">
              <a:buFont typeface="Arial" panose="020B0604020202020204" pitchFamily="34" charset="0"/>
              <a:buChar char="•"/>
            </a:pPr>
            <a:r>
              <a:rPr lang="en-US" dirty="0">
                <a:latin typeface="+mj-lt"/>
              </a:rPr>
              <a:t>Over a decade, social media have been growing, and people are able to express their opinions and also discuss among others via these platforms. </a:t>
            </a:r>
          </a:p>
          <a:p>
            <a:pPr marL="285750" indent="-285750" algn="just">
              <a:buFont typeface="Arial" panose="020B0604020202020204" pitchFamily="34" charset="0"/>
              <a:buChar char="•"/>
            </a:pPr>
            <a:r>
              <a:rPr lang="en-US" dirty="0">
                <a:latin typeface="+mj-lt"/>
              </a:rPr>
              <a:t>These debates may arise due to differences in opinion and may often result in fights over the social media during which offensive language termed as malignant comments may be used from one side. </a:t>
            </a:r>
          </a:p>
          <a:p>
            <a:pPr marL="285750" indent="-285750" algn="just">
              <a:buFont typeface="Arial" panose="020B0604020202020204" pitchFamily="34" charset="0"/>
              <a:buChar char="•"/>
            </a:pPr>
            <a:r>
              <a:rPr lang="en-US" dirty="0">
                <a:latin typeface="+mj-lt"/>
              </a:rPr>
              <a:t>This clearly pose the threat of abuse and harassment online. </a:t>
            </a:r>
          </a:p>
          <a:p>
            <a:pPr marL="285750" indent="-285750" algn="just">
              <a:buFont typeface="Arial" panose="020B0604020202020204" pitchFamily="34" charset="0"/>
              <a:buChar char="•"/>
            </a:pPr>
            <a:r>
              <a:rPr lang="en-US" dirty="0">
                <a:latin typeface="+mj-lt"/>
              </a:rPr>
              <a:t>As such, some people stop giving their opinions or give up seeking different opinions which result in unhealthy and biased discussion. </a:t>
            </a:r>
          </a:p>
          <a:p>
            <a:pPr marL="285750" indent="-285750" algn="just">
              <a:buFont typeface="Arial" panose="020B0604020202020204" pitchFamily="34" charset="0"/>
              <a:buChar char="•"/>
            </a:pPr>
            <a:r>
              <a:rPr lang="en-US" dirty="0">
                <a:latin typeface="+mj-lt"/>
              </a:rPr>
              <a:t>Therefore it results in different platforms and communities finding it very difficult to facilitate fair conversation and are often forced to either limit user comments or get dissolved by shutting down user comments completely.</a:t>
            </a:r>
            <a:endParaRPr lang="en-IN" dirty="0">
              <a:latin typeface="+mj-lt"/>
            </a:endParaRPr>
          </a:p>
          <a:p>
            <a:pPr marL="285750" indent="-285750">
              <a:buFont typeface="Arial" panose="020B0604020202020204" pitchFamily="34" charset="0"/>
              <a:buChar char="•"/>
            </a:pPr>
            <a:endParaRPr lang="en-US" dirty="0"/>
          </a:p>
        </p:txBody>
      </p:sp>
      <p:sp>
        <p:nvSpPr>
          <p:cNvPr id="2" name="Date Placeholder 1">
            <a:extLst>
              <a:ext uri="{FF2B5EF4-FFF2-40B4-BE49-F238E27FC236}">
                <a16:creationId xmlns:a16="http://schemas.microsoft.com/office/drawing/2014/main" xmlns="" id="{DA884D8B-635B-7402-1437-04A104C24B54}"/>
              </a:ext>
            </a:extLst>
          </p:cNvPr>
          <p:cNvSpPr>
            <a:spLocks noGrp="1"/>
          </p:cNvSpPr>
          <p:nvPr>
            <p:ph type="dt" sz="half" idx="10"/>
          </p:nvPr>
        </p:nvSpPr>
        <p:spPr/>
        <p:txBody>
          <a:bodyPr/>
          <a:lstStyle/>
          <a:p>
            <a:r>
              <a:rPr lang="en-US" dirty="0"/>
              <a:t>2022</a:t>
            </a:r>
          </a:p>
        </p:txBody>
      </p:sp>
      <p:sp>
        <p:nvSpPr>
          <p:cNvPr id="3" name="Footer Placeholder 2">
            <a:extLst>
              <a:ext uri="{FF2B5EF4-FFF2-40B4-BE49-F238E27FC236}">
                <a16:creationId xmlns:a16="http://schemas.microsoft.com/office/drawing/2014/main" xmlns="" id="{FAD9BE9C-B5EA-5DA0-9156-6E05D3882992}"/>
              </a:ext>
            </a:extLst>
          </p:cNvPr>
          <p:cNvSpPr>
            <a:spLocks noGrp="1"/>
          </p:cNvSpPr>
          <p:nvPr>
            <p:ph type="ftr" sz="quarter" idx="11"/>
          </p:nvPr>
        </p:nvSpPr>
        <p:spPr/>
        <p:txBody>
          <a:bodyPr/>
          <a:lstStyle/>
          <a:p>
            <a:r>
              <a:rPr lang="en-US" dirty="0"/>
              <a:t>Malignant Comment Classifier</a:t>
            </a:r>
          </a:p>
        </p:txBody>
      </p:sp>
      <p:sp>
        <p:nvSpPr>
          <p:cNvPr id="4" name="Slide Number Placeholder 3">
            <a:extLst>
              <a:ext uri="{FF2B5EF4-FFF2-40B4-BE49-F238E27FC236}">
                <a16:creationId xmlns:a16="http://schemas.microsoft.com/office/drawing/2014/main" xmlns=""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pic>
        <p:nvPicPr>
          <p:cNvPr id="10" name="Picture Placeholder 9">
            <a:extLst>
              <a:ext uri="{FF2B5EF4-FFF2-40B4-BE49-F238E27FC236}">
                <a16:creationId xmlns:a16="http://schemas.microsoft.com/office/drawing/2014/main" xmlns="" id="{E397317B-4EF2-4430-BA0D-11C7ED59B6F5}"/>
              </a:ext>
            </a:extLst>
          </p:cNvPr>
          <p:cNvPicPr>
            <a:picLocks noGrp="1" noChangeAspect="1"/>
          </p:cNvPicPr>
          <p:nvPr>
            <p:ph type="pic" idx="1"/>
          </p:nvPr>
        </p:nvPicPr>
        <p:blipFill>
          <a:blip r:embed="rId2"/>
          <a:srcRect l="13638" r="13638"/>
          <a:stretch>
            <a:fillRect/>
          </a:stretch>
        </p:blipFill>
        <p:spPr>
          <a:xfrm>
            <a:off x="7043930" y="82296"/>
            <a:ext cx="4376737" cy="6018213"/>
          </a:xfrm>
          <a:prstGeom prst="rect">
            <a:avLst/>
          </a:prstGeom>
        </p:spPr>
      </p:pic>
    </p:spTree>
    <p:extLst>
      <p:ext uri="{BB962C8B-B14F-4D97-AF65-F5344CB8AC3E}">
        <p14:creationId xmlns:p14="http://schemas.microsoft.com/office/powerpoint/2010/main" xmlns="" val="3435077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xmlns="" id="{FF07BEBE-18E8-4025-FF6F-EC0130CB4F22}"/>
              </a:ext>
            </a:extLst>
          </p:cNvPr>
          <p:cNvSpPr>
            <a:spLocks noGrp="1"/>
          </p:cNvSpPr>
          <p:nvPr>
            <p:ph type="subTitle" idx="1"/>
          </p:nvPr>
        </p:nvSpPr>
        <p:spPr/>
        <p:txBody>
          <a:bodyPr/>
          <a:lstStyle/>
          <a:p>
            <a:r>
              <a:rPr lang="en-US" dirty="0" err="1" smtClean="0"/>
              <a:t>Rahul</a:t>
            </a:r>
            <a:r>
              <a:rPr lang="en-US" dirty="0" smtClean="0"/>
              <a:t> </a:t>
            </a:r>
            <a:r>
              <a:rPr lang="en-US" dirty="0" err="1" smtClean="0"/>
              <a:t>kumar</a:t>
            </a:r>
            <a:endParaRPr lang="en-US" dirty="0"/>
          </a:p>
        </p:txBody>
      </p:sp>
    </p:spTree>
    <p:extLst>
      <p:ext uri="{BB962C8B-B14F-4D97-AF65-F5344CB8AC3E}">
        <p14:creationId xmlns:p14="http://schemas.microsoft.com/office/powerpoint/2010/main" xmlns="" val="2577936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CD1D6FF-1122-B11D-0CE3-E62BA27376FA}"/>
              </a:ext>
            </a:extLst>
          </p:cNvPr>
          <p:cNvSpPr>
            <a:spLocks noGrp="1"/>
          </p:cNvSpPr>
          <p:nvPr>
            <p:ph type="title"/>
          </p:nvPr>
        </p:nvSpPr>
        <p:spPr>
          <a:xfrm>
            <a:off x="365760" y="318606"/>
            <a:ext cx="10515600" cy="676656"/>
          </a:xfrm>
        </p:spPr>
        <p:txBody>
          <a:bodyPr/>
          <a:lstStyle/>
          <a:p>
            <a:r>
              <a:rPr lang="en-US" sz="4800" dirty="0">
                <a:latin typeface="Sagona Book" panose="020F0502020204030204" pitchFamily="34" charset="0"/>
                <a:cs typeface="Sagona Book" panose="020F0502020204030204" pitchFamily="34" charset="0"/>
              </a:rPr>
              <a:t>Problem Statement</a:t>
            </a:r>
            <a:endParaRPr lang="en-US" dirty="0"/>
          </a:p>
        </p:txBody>
      </p:sp>
      <p:sp>
        <p:nvSpPr>
          <p:cNvPr id="5" name="Date Placeholder 4">
            <a:extLst>
              <a:ext uri="{FF2B5EF4-FFF2-40B4-BE49-F238E27FC236}">
                <a16:creationId xmlns:a16="http://schemas.microsoft.com/office/drawing/2014/main" xmlns="" id="{623087F1-0A22-4E04-6B3F-B1DDA246A111}"/>
              </a:ext>
            </a:extLst>
          </p:cNvPr>
          <p:cNvSpPr>
            <a:spLocks noGrp="1"/>
          </p:cNvSpPr>
          <p:nvPr>
            <p:ph type="dt" sz="half" idx="10"/>
          </p:nvPr>
        </p:nvSpPr>
        <p:spPr/>
        <p:txBody>
          <a:bodyPr/>
          <a:lstStyle/>
          <a:p>
            <a:r>
              <a:rPr lang="en-US" dirty="0"/>
              <a:t>2022</a:t>
            </a:r>
          </a:p>
        </p:txBody>
      </p:sp>
      <p:sp>
        <p:nvSpPr>
          <p:cNvPr id="7" name="Footer Placeholder 6">
            <a:extLst>
              <a:ext uri="{FF2B5EF4-FFF2-40B4-BE49-F238E27FC236}">
                <a16:creationId xmlns:a16="http://schemas.microsoft.com/office/drawing/2014/main" xmlns="" id="{8FD92B98-444C-00D2-3246-91E7E1BFB673}"/>
              </a:ext>
            </a:extLst>
          </p:cNvPr>
          <p:cNvSpPr>
            <a:spLocks noGrp="1"/>
          </p:cNvSpPr>
          <p:nvPr>
            <p:ph type="ftr" sz="quarter" idx="11"/>
          </p:nvPr>
        </p:nvSpPr>
        <p:spPr/>
        <p:txBody>
          <a:bodyPr/>
          <a:lstStyle/>
          <a:p>
            <a:r>
              <a:rPr lang="en-US" dirty="0"/>
              <a:t>Malignant Comment Classifier</a:t>
            </a:r>
          </a:p>
        </p:txBody>
      </p:sp>
      <p:sp>
        <p:nvSpPr>
          <p:cNvPr id="9" name="Slide Number Placeholder 8">
            <a:extLst>
              <a:ext uri="{FF2B5EF4-FFF2-40B4-BE49-F238E27FC236}">
                <a16:creationId xmlns:a16="http://schemas.microsoft.com/office/drawing/2014/main" xmlns="" id="{CFCF8520-CF3A-DEEA-6A9F-571CC04E7ADA}"/>
              </a:ext>
            </a:extLst>
          </p:cNvPr>
          <p:cNvSpPr>
            <a:spLocks noGrp="1"/>
          </p:cNvSpPr>
          <p:nvPr>
            <p:ph type="sldNum" sz="quarter" idx="12"/>
          </p:nvPr>
        </p:nvSpPr>
        <p:spPr/>
        <p:txBody>
          <a:bodyPr/>
          <a:lstStyle/>
          <a:p>
            <a:fld id="{58FB4751-880F-D840-AAA9-3A15815CC996}" type="slidenum">
              <a:rPr lang="en-US" smtClean="0"/>
              <a:pPr/>
              <a:t>4</a:t>
            </a:fld>
            <a:endParaRPr lang="en-US" dirty="0"/>
          </a:p>
        </p:txBody>
      </p:sp>
      <p:sp>
        <p:nvSpPr>
          <p:cNvPr id="10" name="TextBox 9">
            <a:extLst>
              <a:ext uri="{FF2B5EF4-FFF2-40B4-BE49-F238E27FC236}">
                <a16:creationId xmlns:a16="http://schemas.microsoft.com/office/drawing/2014/main" xmlns="" id="{A5F06365-48DD-41BB-A633-B69075ED9FA1}"/>
              </a:ext>
            </a:extLst>
          </p:cNvPr>
          <p:cNvSpPr txBox="1"/>
          <p:nvPr/>
        </p:nvSpPr>
        <p:spPr>
          <a:xfrm>
            <a:off x="211836" y="1503978"/>
            <a:ext cx="11244071" cy="4278094"/>
          </a:xfrm>
          <a:prstGeom prst="rect">
            <a:avLst/>
          </a:prstGeom>
          <a:noFill/>
        </p:spPr>
        <p:txBody>
          <a:bodyPr wrap="square">
            <a:spAutoFit/>
          </a:bodyPr>
          <a:lstStyle/>
          <a:p>
            <a:pPr marL="285750" indent="-285750" algn="just">
              <a:buFont typeface="Arial" panose="020B0604020202020204" pitchFamily="34" charset="0"/>
              <a:buChar char="•"/>
            </a:pPr>
            <a:r>
              <a:rPr lang="en-US" sz="1600" dirty="0">
                <a:latin typeface="+mj-lt"/>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lgn="just">
              <a:buFont typeface="Arial" panose="020B0604020202020204" pitchFamily="34" charset="0"/>
              <a:buChar char="•"/>
            </a:pPr>
            <a:r>
              <a:rPr lang="en-US" sz="1600" dirty="0">
                <a:latin typeface="+mj-lt"/>
              </a:rPr>
              <a:t>Online hate, described as abusive language, aggression, cyberbullying, hatefulness and many others has been identified as a major threat on online social media platforms. Social media platforms are the most prominent grounds for such toxic behavior.   </a:t>
            </a:r>
          </a:p>
          <a:p>
            <a:pPr marL="285750" indent="-285750" algn="just">
              <a:buFont typeface="Arial" panose="020B0604020202020204" pitchFamily="34" charset="0"/>
              <a:buChar char="•"/>
            </a:pPr>
            <a:r>
              <a:rPr lang="en-US" sz="1600" dirty="0">
                <a:latin typeface="+mj-lt"/>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lgn="just">
              <a:buFont typeface="Arial" panose="020B0604020202020204" pitchFamily="34" charset="0"/>
              <a:buChar char="•"/>
            </a:pPr>
            <a:r>
              <a:rPr lang="en-US" sz="1600" dirty="0">
                <a:latin typeface="+mj-lt"/>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285750" indent="-285750" algn="just">
              <a:buFont typeface="Arial" panose="020B0604020202020204" pitchFamily="34" charset="0"/>
              <a:buChar char="•"/>
            </a:pPr>
            <a:r>
              <a:rPr lang="en-US" sz="1600" dirty="0">
                <a:latin typeface="+mj-lt"/>
              </a:rPr>
              <a:t>Our goal is to build a prototype of online hate and abuse comment classifier which can used to classify hate and offensive comments so that it can be controlled and restricted from spreading hatred and cyberbullying.</a:t>
            </a:r>
            <a:endParaRPr lang="en-IN" sz="1600" dirty="0">
              <a:latin typeface="+mj-lt"/>
            </a:endParaRPr>
          </a:p>
        </p:txBody>
      </p:sp>
    </p:spTree>
    <p:extLst>
      <p:ext uri="{BB962C8B-B14F-4D97-AF65-F5344CB8AC3E}">
        <p14:creationId xmlns:p14="http://schemas.microsoft.com/office/powerpoint/2010/main" xmlns="" val="1699088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9D4ADC4-01B6-AA8C-9B56-49464B100BE3}"/>
              </a:ext>
            </a:extLst>
          </p:cNvPr>
          <p:cNvSpPr>
            <a:spLocks noGrp="1"/>
          </p:cNvSpPr>
          <p:nvPr>
            <p:ph type="title"/>
          </p:nvPr>
        </p:nvSpPr>
        <p:spPr>
          <a:xfrm>
            <a:off x="365760" y="327570"/>
            <a:ext cx="10515600" cy="676656"/>
          </a:xfrm>
        </p:spPr>
        <p:txBody>
          <a:bodyPr/>
          <a:lstStyle/>
          <a:p>
            <a:r>
              <a:rPr lang="en-US" sz="4800" dirty="0">
                <a:latin typeface="Sagona Book" panose="020F0502020204030204" pitchFamily="34" charset="0"/>
                <a:cs typeface="Sagona Book" panose="020F0502020204030204" pitchFamily="34" charset="0"/>
              </a:rPr>
              <a:t>Dataset Description</a:t>
            </a:r>
            <a:endParaRPr lang="en-US" dirty="0"/>
          </a:p>
        </p:txBody>
      </p:sp>
      <p:sp>
        <p:nvSpPr>
          <p:cNvPr id="4" name="Date Placeholder 3">
            <a:extLst>
              <a:ext uri="{FF2B5EF4-FFF2-40B4-BE49-F238E27FC236}">
                <a16:creationId xmlns:a16="http://schemas.microsoft.com/office/drawing/2014/main" xmlns="" id="{D74CC35A-169D-2E87-6515-5E6B9D8F47EF}"/>
              </a:ext>
            </a:extLst>
          </p:cNvPr>
          <p:cNvSpPr>
            <a:spLocks noGrp="1"/>
          </p:cNvSpPr>
          <p:nvPr>
            <p:ph type="dt" sz="half" idx="10"/>
          </p:nvPr>
        </p:nvSpPr>
        <p:spPr/>
        <p:txBody>
          <a:bodyPr/>
          <a:lstStyle/>
          <a:p>
            <a:r>
              <a:rPr lang="en-US" dirty="0"/>
              <a:t>2022</a:t>
            </a:r>
          </a:p>
        </p:txBody>
      </p:sp>
      <p:sp>
        <p:nvSpPr>
          <p:cNvPr id="6" name="Footer Placeholder 5">
            <a:extLst>
              <a:ext uri="{FF2B5EF4-FFF2-40B4-BE49-F238E27FC236}">
                <a16:creationId xmlns:a16="http://schemas.microsoft.com/office/drawing/2014/main" xmlns="" id="{8F9C73CF-CD73-39D0-D208-17D75BEB817B}"/>
              </a:ext>
            </a:extLst>
          </p:cNvPr>
          <p:cNvSpPr>
            <a:spLocks noGrp="1"/>
          </p:cNvSpPr>
          <p:nvPr>
            <p:ph type="ftr" sz="quarter" idx="11"/>
          </p:nvPr>
        </p:nvSpPr>
        <p:spPr/>
        <p:txBody>
          <a:bodyPr/>
          <a:lstStyle/>
          <a:p>
            <a:r>
              <a:rPr lang="en-US" dirty="0"/>
              <a:t>Malignant Comment Classifier</a:t>
            </a:r>
          </a:p>
        </p:txBody>
      </p:sp>
      <p:sp>
        <p:nvSpPr>
          <p:cNvPr id="8" name="Slide Number Placeholder 7">
            <a:extLst>
              <a:ext uri="{FF2B5EF4-FFF2-40B4-BE49-F238E27FC236}">
                <a16:creationId xmlns:a16="http://schemas.microsoft.com/office/drawing/2014/main" xmlns="" id="{4F0540EB-6A4B-28A8-564F-BC45DFDE0883}"/>
              </a:ext>
            </a:extLst>
          </p:cNvPr>
          <p:cNvSpPr>
            <a:spLocks noGrp="1"/>
          </p:cNvSpPr>
          <p:nvPr>
            <p:ph type="sldNum" sz="quarter" idx="12"/>
          </p:nvPr>
        </p:nvSpPr>
        <p:spPr/>
        <p:txBody>
          <a:bodyPr/>
          <a:lstStyle/>
          <a:p>
            <a:fld id="{58FB4751-880F-D840-AAA9-3A15815CC996}" type="slidenum">
              <a:rPr lang="en-US" smtClean="0"/>
              <a:pPr/>
              <a:t>5</a:t>
            </a:fld>
            <a:endParaRPr lang="en-US" dirty="0"/>
          </a:p>
        </p:txBody>
      </p:sp>
      <p:sp>
        <p:nvSpPr>
          <p:cNvPr id="10" name="TextBox 9">
            <a:extLst>
              <a:ext uri="{FF2B5EF4-FFF2-40B4-BE49-F238E27FC236}">
                <a16:creationId xmlns:a16="http://schemas.microsoft.com/office/drawing/2014/main" xmlns="" id="{D8BE73CC-0563-43FE-A9D1-2DAF7DAD1F4E}"/>
              </a:ext>
            </a:extLst>
          </p:cNvPr>
          <p:cNvSpPr txBox="1"/>
          <p:nvPr/>
        </p:nvSpPr>
        <p:spPr>
          <a:xfrm>
            <a:off x="136264" y="1443497"/>
            <a:ext cx="11689976" cy="4247317"/>
          </a:xfrm>
          <a:prstGeom prst="rect">
            <a:avLst/>
          </a:prstGeom>
          <a:noFill/>
        </p:spPr>
        <p:txBody>
          <a:bodyPr wrap="square">
            <a:spAutoFit/>
          </a:bodyPr>
          <a:lstStyle/>
          <a:p>
            <a:pPr algn="just"/>
            <a:r>
              <a:rPr lang="en-US" dirty="0">
                <a:latin typeface="+mj-lt"/>
              </a:rPr>
              <a:t>The data set contains the training set, which has approximately 1,59,000 samples and the test set which contains nearly 1,53,000 samples. All the data samples contain 8 fields which includes ‘Id’, ‘Comments’, ‘Malignant’, ‘Highly malignant’, ‘Rude’, ‘Threat’, ‘Abuse’ and ‘Loathe’. </a:t>
            </a:r>
          </a:p>
          <a:p>
            <a:pPr algn="just"/>
            <a:r>
              <a:rPr lang="en-US" dirty="0">
                <a:latin typeface="+mj-lt"/>
              </a:rPr>
              <a:t>The label can be either 0 or 1, where 0 denotes a NO while 1 denotes a YES. There are various comments which have multiple labels. The first attribute is a unique ID associated with each comment.   </a:t>
            </a:r>
          </a:p>
          <a:p>
            <a:pPr algn="just"/>
            <a:r>
              <a:rPr lang="en-US" dirty="0">
                <a:latin typeface="+mj-lt"/>
              </a:rPr>
              <a:t>The data set includes:</a:t>
            </a:r>
          </a:p>
          <a:p>
            <a:pPr marL="285750" indent="-285750" algn="just">
              <a:buFont typeface="Wingdings" panose="05000000000000000000" pitchFamily="2" charset="2"/>
              <a:buChar char="§"/>
            </a:pPr>
            <a:r>
              <a:rPr lang="en-US" dirty="0">
                <a:latin typeface="+mj-lt"/>
              </a:rPr>
              <a:t>Malignant: It is the Label column, which includes values 0 and 1, denoting if the comment is malignant or not. </a:t>
            </a:r>
          </a:p>
          <a:p>
            <a:pPr marL="285750" indent="-285750" algn="just">
              <a:buFont typeface="Wingdings" panose="05000000000000000000" pitchFamily="2" charset="2"/>
              <a:buChar char="§"/>
            </a:pPr>
            <a:r>
              <a:rPr lang="en-US" dirty="0">
                <a:latin typeface="+mj-lt"/>
              </a:rPr>
              <a:t>Highly Malignant: It denotes comments that are highly malignant and hurtful. </a:t>
            </a:r>
          </a:p>
          <a:p>
            <a:pPr marL="285750" indent="-285750" algn="just">
              <a:buFont typeface="Wingdings" panose="05000000000000000000" pitchFamily="2" charset="2"/>
              <a:buChar char="§"/>
            </a:pPr>
            <a:r>
              <a:rPr lang="en-US" dirty="0">
                <a:latin typeface="+mj-lt"/>
              </a:rPr>
              <a:t>Rude: It denotes comments that are very rude and offensive.</a:t>
            </a:r>
          </a:p>
          <a:p>
            <a:pPr marL="285750" indent="-285750" algn="just">
              <a:buFont typeface="Wingdings" panose="05000000000000000000" pitchFamily="2" charset="2"/>
              <a:buChar char="§"/>
            </a:pPr>
            <a:r>
              <a:rPr lang="en-US" dirty="0">
                <a:latin typeface="+mj-lt"/>
              </a:rPr>
              <a:t>Threat: It contains indication of the comments that are giving any threat to someone. 	</a:t>
            </a:r>
          </a:p>
          <a:p>
            <a:pPr marL="285750" indent="-285750" algn="just">
              <a:buFont typeface="Wingdings" panose="05000000000000000000" pitchFamily="2" charset="2"/>
              <a:buChar char="§"/>
            </a:pPr>
            <a:r>
              <a:rPr lang="en-US" dirty="0">
                <a:latin typeface="+mj-lt"/>
              </a:rPr>
              <a:t>Abuse: It is for comments that are abusive in nature. </a:t>
            </a:r>
          </a:p>
          <a:p>
            <a:pPr marL="285750" indent="-285750" algn="just">
              <a:buFont typeface="Wingdings" panose="05000000000000000000" pitchFamily="2" charset="2"/>
              <a:buChar char="§"/>
            </a:pPr>
            <a:r>
              <a:rPr lang="en-US" dirty="0">
                <a:latin typeface="+mj-lt"/>
              </a:rPr>
              <a:t>Loathe: It describes the comments which are hateful and loathing in nature.  </a:t>
            </a:r>
          </a:p>
          <a:p>
            <a:pPr marL="285750" indent="-285750" algn="just">
              <a:buFont typeface="Wingdings" panose="05000000000000000000" pitchFamily="2" charset="2"/>
              <a:buChar char="§"/>
            </a:pPr>
            <a:r>
              <a:rPr lang="en-US" dirty="0">
                <a:latin typeface="+mj-lt"/>
              </a:rPr>
              <a:t>ID: It includes unique Ids associated with each comment text given.   </a:t>
            </a:r>
          </a:p>
          <a:p>
            <a:pPr marL="285750" indent="-285750" algn="just">
              <a:buFont typeface="Wingdings" panose="05000000000000000000" pitchFamily="2" charset="2"/>
              <a:buChar char="§"/>
            </a:pPr>
            <a:r>
              <a:rPr lang="en-US" dirty="0">
                <a:latin typeface="+mj-lt"/>
              </a:rPr>
              <a:t>Comment text: This column contains the comments extracted from various social media platforms.</a:t>
            </a:r>
            <a:endParaRPr lang="en-IN" dirty="0">
              <a:latin typeface="+mj-lt"/>
            </a:endParaRPr>
          </a:p>
        </p:txBody>
      </p:sp>
    </p:spTree>
    <p:extLst>
      <p:ext uri="{BB962C8B-B14F-4D97-AF65-F5344CB8AC3E}">
        <p14:creationId xmlns:p14="http://schemas.microsoft.com/office/powerpoint/2010/main" xmlns="" val="2752853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xmlns="" id="{F5768EFB-B317-47EA-C969-D365EB136882}"/>
              </a:ext>
            </a:extLst>
          </p:cNvPr>
          <p:cNvSpPr>
            <a:spLocks noGrp="1"/>
          </p:cNvSpPr>
          <p:nvPr>
            <p:ph type="title"/>
          </p:nvPr>
        </p:nvSpPr>
        <p:spPr>
          <a:xfrm>
            <a:off x="138953" y="270375"/>
            <a:ext cx="10515600" cy="466344"/>
          </a:xfrm>
        </p:spPr>
        <p:txBody>
          <a:bodyPr/>
          <a:lstStyle/>
          <a:p>
            <a:r>
              <a:rPr lang="en-US" sz="2800" dirty="0">
                <a:latin typeface="+mj-lt"/>
              </a:rPr>
              <a:t>Conceptual Background of the domain </a:t>
            </a:r>
            <a:r>
              <a:rPr lang="en-US" sz="2800" dirty="0" err="1">
                <a:latin typeface="+mj-lt"/>
              </a:rPr>
              <a:t>Probelm</a:t>
            </a:r>
            <a:endParaRPr lang="en-US" sz="2800" dirty="0">
              <a:latin typeface="+mj-lt"/>
            </a:endParaRPr>
          </a:p>
        </p:txBody>
      </p:sp>
      <p:sp>
        <p:nvSpPr>
          <p:cNvPr id="2" name="Date Placeholder 1">
            <a:extLst>
              <a:ext uri="{FF2B5EF4-FFF2-40B4-BE49-F238E27FC236}">
                <a16:creationId xmlns:a16="http://schemas.microsoft.com/office/drawing/2014/main" xmlns="" id="{E9350B43-2FC6-DBFA-2920-C8265C1C6A48}"/>
              </a:ext>
            </a:extLst>
          </p:cNvPr>
          <p:cNvSpPr>
            <a:spLocks noGrp="1"/>
          </p:cNvSpPr>
          <p:nvPr>
            <p:ph type="dt" sz="half" idx="10"/>
          </p:nvPr>
        </p:nvSpPr>
        <p:spPr/>
        <p:txBody>
          <a:bodyPr/>
          <a:lstStyle/>
          <a:p>
            <a:r>
              <a:rPr lang="en-US" dirty="0"/>
              <a:t>2022</a:t>
            </a:r>
          </a:p>
        </p:txBody>
      </p:sp>
      <p:sp>
        <p:nvSpPr>
          <p:cNvPr id="3" name="Footer Placeholder 2">
            <a:extLst>
              <a:ext uri="{FF2B5EF4-FFF2-40B4-BE49-F238E27FC236}">
                <a16:creationId xmlns:a16="http://schemas.microsoft.com/office/drawing/2014/main" xmlns="" id="{B1EFDBE1-8C88-4D39-6BA3-537373DFA091}"/>
              </a:ext>
            </a:extLst>
          </p:cNvPr>
          <p:cNvSpPr>
            <a:spLocks noGrp="1"/>
          </p:cNvSpPr>
          <p:nvPr>
            <p:ph type="ftr" sz="quarter" idx="11"/>
          </p:nvPr>
        </p:nvSpPr>
        <p:spPr/>
        <p:txBody>
          <a:bodyPr/>
          <a:lstStyle/>
          <a:p>
            <a:r>
              <a:rPr lang="en-US" dirty="0"/>
              <a:t>Malignant Comment Classifier</a:t>
            </a:r>
          </a:p>
        </p:txBody>
      </p:sp>
      <p:sp>
        <p:nvSpPr>
          <p:cNvPr id="4" name="Slide Number Placeholder 3">
            <a:extLst>
              <a:ext uri="{FF2B5EF4-FFF2-40B4-BE49-F238E27FC236}">
                <a16:creationId xmlns:a16="http://schemas.microsoft.com/office/drawing/2014/main" xmlns="" id="{6D91CF39-6540-5B9E-8E6C-4310213A7FEF}"/>
              </a:ext>
            </a:extLst>
          </p:cNvPr>
          <p:cNvSpPr>
            <a:spLocks noGrp="1"/>
          </p:cNvSpPr>
          <p:nvPr>
            <p:ph type="sldNum" sz="quarter" idx="12"/>
          </p:nvPr>
        </p:nvSpPr>
        <p:spPr/>
        <p:txBody>
          <a:bodyPr/>
          <a:lstStyle/>
          <a:p>
            <a:fld id="{58FB4751-880F-D840-AAA9-3A15815CC996}" type="slidenum">
              <a:rPr lang="en-US" smtClean="0"/>
              <a:pPr/>
              <a:t>6</a:t>
            </a:fld>
            <a:endParaRPr lang="en-US" dirty="0"/>
          </a:p>
        </p:txBody>
      </p:sp>
      <p:sp>
        <p:nvSpPr>
          <p:cNvPr id="10" name="TextBox 9">
            <a:extLst>
              <a:ext uri="{FF2B5EF4-FFF2-40B4-BE49-F238E27FC236}">
                <a16:creationId xmlns:a16="http://schemas.microsoft.com/office/drawing/2014/main" xmlns="" id="{9A3410F7-1D0B-46E0-8734-E863DE5B052A}"/>
              </a:ext>
            </a:extLst>
          </p:cNvPr>
          <p:cNvSpPr txBox="1"/>
          <p:nvPr/>
        </p:nvSpPr>
        <p:spPr>
          <a:xfrm>
            <a:off x="138953" y="1461716"/>
            <a:ext cx="11044517" cy="4278094"/>
          </a:xfrm>
          <a:prstGeom prst="rect">
            <a:avLst/>
          </a:prstGeom>
          <a:noFill/>
        </p:spPr>
        <p:txBody>
          <a:bodyPr wrap="square">
            <a:spAutoFit/>
          </a:bodyPr>
          <a:lstStyle/>
          <a:p>
            <a:pPr marL="285750" indent="-285750" algn="just">
              <a:buFont typeface="Arial" panose="020B0604020202020204" pitchFamily="34" charset="0"/>
              <a:buChar char="•"/>
            </a:pPr>
            <a:r>
              <a:rPr lang="en-US" sz="1600" dirty="0">
                <a:latin typeface="+mj-lt"/>
              </a:rPr>
              <a:t>Online platforms and social media become the place where people share the thoughts freely without any partiality and overcoming all the race people share their thoughts and ideas among the crowd.</a:t>
            </a:r>
          </a:p>
          <a:p>
            <a:pPr marL="285750" indent="-285750" algn="just">
              <a:buFont typeface="Arial" panose="020B0604020202020204" pitchFamily="34" charset="0"/>
              <a:buChar char="•"/>
            </a:pPr>
            <a:r>
              <a:rPr lang="en-US" sz="1600" dirty="0">
                <a:latin typeface="+mj-lt"/>
              </a:rPr>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marL="285750" indent="-285750" algn="just">
              <a:buFont typeface="Arial" panose="020B0604020202020204" pitchFamily="34" charset="0"/>
              <a:buChar char="•"/>
            </a:pPr>
            <a:r>
              <a:rPr lang="en-US" sz="1600" dirty="0">
                <a:latin typeface="+mj-lt"/>
              </a:rPr>
              <a:t>While social media is ubiquitous in America and Europe, Asian countries like India lead the list of social media usage. More than 3.8 billion people use social media.</a:t>
            </a:r>
          </a:p>
          <a:p>
            <a:pPr marL="285750" indent="-285750" algn="just">
              <a:buFont typeface="Arial" panose="020B0604020202020204" pitchFamily="34" charset="0"/>
              <a:buChar char="•"/>
            </a:pPr>
            <a:r>
              <a:rPr lang="en-US" sz="1600" dirty="0">
                <a:latin typeface="+mj-lt"/>
              </a:rPr>
              <a:t>In this huge online platform or an online community there are some people or some motivated mob </a:t>
            </a:r>
            <a:r>
              <a:rPr lang="en-US" sz="1600" dirty="0" err="1">
                <a:latin typeface="+mj-lt"/>
              </a:rPr>
              <a:t>wilfully</a:t>
            </a:r>
            <a:r>
              <a:rPr lang="en-US" sz="1600" dirty="0">
                <a:latin typeface="+mj-lt"/>
              </a:rPr>
              <a:t>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marL="285750" indent="-285750" algn="just">
              <a:buFont typeface="Arial" panose="020B0604020202020204" pitchFamily="34" charset="0"/>
              <a:buChar char="•"/>
            </a:pPr>
            <a:r>
              <a:rPr lang="en-US" sz="1600" dirty="0">
                <a:latin typeface="+mj-lt"/>
              </a:rPr>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sz="1600" dirty="0">
              <a:latin typeface="+mj-lt"/>
            </a:endParaRPr>
          </a:p>
        </p:txBody>
      </p:sp>
    </p:spTree>
    <p:extLst>
      <p:ext uri="{BB962C8B-B14F-4D97-AF65-F5344CB8AC3E}">
        <p14:creationId xmlns:p14="http://schemas.microsoft.com/office/powerpoint/2010/main" xmlns=""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1377AF6-2477-81EC-D1BC-43FD72DF18F6}"/>
              </a:ext>
            </a:extLst>
          </p:cNvPr>
          <p:cNvSpPr>
            <a:spLocks noGrp="1"/>
          </p:cNvSpPr>
          <p:nvPr>
            <p:ph type="title"/>
          </p:nvPr>
        </p:nvSpPr>
        <p:spPr>
          <a:xfrm>
            <a:off x="143436" y="89648"/>
            <a:ext cx="10139082" cy="690282"/>
          </a:xfrm>
        </p:spPr>
        <p:txBody>
          <a:bodyPr/>
          <a:lstStyle/>
          <a:p>
            <a:r>
              <a:rPr lang="en-IN" sz="4000" cap="none" dirty="0">
                <a:ln w="0"/>
                <a:solidFill>
                  <a:schemeClr val="tx1"/>
                </a:solidFill>
                <a:effectLst>
                  <a:outerShdw blurRad="38100" dist="19050" dir="2700000" algn="tl" rotWithShape="0">
                    <a:schemeClr val="dk1">
                      <a:alpha val="40000"/>
                    </a:schemeClr>
                  </a:outerShdw>
                </a:effectLst>
              </a:rPr>
              <a:t>Multilabel vs Multiclass Classification</a:t>
            </a:r>
            <a:endParaRPr lang="en-US" sz="4000" dirty="0"/>
          </a:p>
        </p:txBody>
      </p:sp>
      <p:sp>
        <p:nvSpPr>
          <p:cNvPr id="6" name="TextBox 5">
            <a:extLst>
              <a:ext uri="{FF2B5EF4-FFF2-40B4-BE49-F238E27FC236}">
                <a16:creationId xmlns:a16="http://schemas.microsoft.com/office/drawing/2014/main" xmlns="" id="{A8FED5A8-E57F-45F5-9B71-A9E58A4FFF14}"/>
              </a:ext>
            </a:extLst>
          </p:cNvPr>
          <p:cNvSpPr txBox="1"/>
          <p:nvPr/>
        </p:nvSpPr>
        <p:spPr>
          <a:xfrm>
            <a:off x="208429" y="1019832"/>
            <a:ext cx="6335806" cy="5632311"/>
          </a:xfrm>
          <a:prstGeom prst="rect">
            <a:avLst/>
          </a:prstGeom>
          <a:noFill/>
        </p:spPr>
        <p:txBody>
          <a:bodyPr wrap="square">
            <a:spAutoFit/>
          </a:bodyPr>
          <a:lstStyle/>
          <a:p>
            <a:pPr algn="just"/>
            <a:r>
              <a:rPr lang="en-US" dirty="0">
                <a:latin typeface="+mj-lt"/>
              </a:rPr>
              <a:t>As the task was to figure out whether the data belongs to zero, one or more than one categories out of the six listed in our dataset, the first step before working on the problem was to distinguish between multi-label and multi-class classification.</a:t>
            </a:r>
          </a:p>
          <a:p>
            <a:pPr algn="just"/>
            <a:endParaRPr lang="en-US" dirty="0">
              <a:latin typeface="+mj-lt"/>
            </a:endParaRPr>
          </a:p>
          <a:p>
            <a:pPr algn="just"/>
            <a:r>
              <a:rPr lang="en-US" dirty="0">
                <a:latin typeface="+mj-lt"/>
              </a:rPr>
              <a:t>In multi-class classification, we have one basic assumption that our data can belong to only one label out of all the labels we have. For example, a given picture of a fruit may be an apple, orange or guava only and not a combination of these.</a:t>
            </a:r>
          </a:p>
          <a:p>
            <a:pPr algn="just"/>
            <a:endParaRPr lang="en-US" dirty="0">
              <a:latin typeface="+mj-lt"/>
            </a:endParaRPr>
          </a:p>
          <a:p>
            <a:pPr algn="just"/>
            <a:r>
              <a:rPr lang="en-US" dirty="0">
                <a:latin typeface="+mj-lt"/>
              </a:rPr>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pPr algn="just"/>
            <a:r>
              <a:rPr lang="en-US" dirty="0">
                <a:latin typeface="+mj-lt"/>
              </a:rPr>
              <a:t>Hence, I had a multi-label classification problem to solve. The next step was to gain some useful insights from data which would aid further problem solving.</a:t>
            </a:r>
            <a:endParaRPr lang="en-IN" dirty="0">
              <a:latin typeface="+mj-lt"/>
            </a:endParaRPr>
          </a:p>
        </p:txBody>
      </p:sp>
      <p:pic>
        <p:nvPicPr>
          <p:cNvPr id="7" name="Picture 6">
            <a:extLst>
              <a:ext uri="{FF2B5EF4-FFF2-40B4-BE49-F238E27FC236}">
                <a16:creationId xmlns:a16="http://schemas.microsoft.com/office/drawing/2014/main" xmlns="" id="{1A160727-F3A9-42AC-B50D-8579EB7CB2D9}"/>
              </a:ext>
            </a:extLst>
          </p:cNvPr>
          <p:cNvPicPr>
            <a:picLocks noChangeAspect="1"/>
          </p:cNvPicPr>
          <p:nvPr/>
        </p:nvPicPr>
        <p:blipFill>
          <a:blip r:embed="rId2"/>
          <a:stretch>
            <a:fillRect/>
          </a:stretch>
        </p:blipFill>
        <p:spPr>
          <a:xfrm>
            <a:off x="6851822" y="1194809"/>
            <a:ext cx="5023284" cy="5282356"/>
          </a:xfrm>
          <a:prstGeom prst="rect">
            <a:avLst/>
          </a:prstGeom>
        </p:spPr>
      </p:pic>
    </p:spTree>
    <p:extLst>
      <p:ext uri="{BB962C8B-B14F-4D97-AF65-F5344CB8AC3E}">
        <p14:creationId xmlns:p14="http://schemas.microsoft.com/office/powerpoint/2010/main" xmlns="" val="520000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B170A85-84B6-5E89-7F16-4811AE5FD44B}"/>
              </a:ext>
            </a:extLst>
          </p:cNvPr>
          <p:cNvSpPr>
            <a:spLocks noGrp="1"/>
          </p:cNvSpPr>
          <p:nvPr>
            <p:ph type="dt" sz="half" idx="10"/>
          </p:nvPr>
        </p:nvSpPr>
        <p:spPr/>
        <p:txBody>
          <a:bodyPr/>
          <a:lstStyle/>
          <a:p>
            <a:r>
              <a:rPr lang="en-US" dirty="0"/>
              <a:t>2022</a:t>
            </a:r>
          </a:p>
        </p:txBody>
      </p:sp>
      <p:sp>
        <p:nvSpPr>
          <p:cNvPr id="3" name="Footer Placeholder 2">
            <a:extLst>
              <a:ext uri="{FF2B5EF4-FFF2-40B4-BE49-F238E27FC236}">
                <a16:creationId xmlns:a16="http://schemas.microsoft.com/office/drawing/2014/main" xmlns="" id="{A29B6800-D0C2-8D9D-7F2C-5D0E41F51909}"/>
              </a:ext>
            </a:extLst>
          </p:cNvPr>
          <p:cNvSpPr>
            <a:spLocks noGrp="1"/>
          </p:cNvSpPr>
          <p:nvPr>
            <p:ph type="ftr" sz="quarter" idx="11"/>
          </p:nvPr>
        </p:nvSpPr>
        <p:spPr/>
        <p:txBody>
          <a:bodyPr/>
          <a:lstStyle/>
          <a:p>
            <a:r>
              <a:rPr lang="en-US" dirty="0"/>
              <a:t>Malignant Comment Classifier</a:t>
            </a:r>
          </a:p>
        </p:txBody>
      </p:sp>
      <p:sp>
        <p:nvSpPr>
          <p:cNvPr id="4" name="Slide Number Placeholder 3">
            <a:extLst>
              <a:ext uri="{FF2B5EF4-FFF2-40B4-BE49-F238E27FC236}">
                <a16:creationId xmlns:a16="http://schemas.microsoft.com/office/drawing/2014/main" xmlns="" id="{9099A4E0-99CC-34E8-536B-35867E7C5AF2}"/>
              </a:ext>
            </a:extLst>
          </p:cNvPr>
          <p:cNvSpPr>
            <a:spLocks noGrp="1"/>
          </p:cNvSpPr>
          <p:nvPr>
            <p:ph type="sldNum" sz="quarter" idx="12"/>
          </p:nvPr>
        </p:nvSpPr>
        <p:spPr/>
        <p:txBody>
          <a:bodyPr/>
          <a:lstStyle/>
          <a:p>
            <a:fld id="{58FB4751-880F-D840-AAA9-3A15815CC996}" type="slidenum">
              <a:rPr lang="en-US" smtClean="0"/>
              <a:pPr/>
              <a:t>8</a:t>
            </a:fld>
            <a:endParaRPr lang="en-US" dirty="0"/>
          </a:p>
        </p:txBody>
      </p:sp>
      <p:sp>
        <p:nvSpPr>
          <p:cNvPr id="6" name="Title 5">
            <a:extLst>
              <a:ext uri="{FF2B5EF4-FFF2-40B4-BE49-F238E27FC236}">
                <a16:creationId xmlns:a16="http://schemas.microsoft.com/office/drawing/2014/main" xmlns="" id="{C37E6CB2-9627-4163-9965-F63398FE35C5}"/>
              </a:ext>
            </a:extLst>
          </p:cNvPr>
          <p:cNvSpPr>
            <a:spLocks noGrp="1"/>
          </p:cNvSpPr>
          <p:nvPr>
            <p:ph type="title"/>
          </p:nvPr>
        </p:nvSpPr>
        <p:spPr>
          <a:xfrm>
            <a:off x="262307" y="318606"/>
            <a:ext cx="10515600" cy="676656"/>
          </a:xfrm>
        </p:spPr>
        <p:txBody>
          <a:bodyPr/>
          <a:lstStyle/>
          <a:p>
            <a:r>
              <a:rPr lang="en-US" dirty="0"/>
              <a:t>Data Science Life Cycle</a:t>
            </a:r>
          </a:p>
        </p:txBody>
      </p:sp>
      <p:graphicFrame>
        <p:nvGraphicFramePr>
          <p:cNvPr id="47" name="Content Placeholder 3" descr="Accent process showing 3 groups arranged from left to right with task descriptions under each group">
            <a:extLst>
              <a:ext uri="{FF2B5EF4-FFF2-40B4-BE49-F238E27FC236}">
                <a16:creationId xmlns:a16="http://schemas.microsoft.com/office/drawing/2014/main" xmlns="" id="{E7978279-18C1-4047-A5B8-6DA49BD8AA4A}"/>
              </a:ext>
            </a:extLst>
          </p:cNvPr>
          <p:cNvGraphicFramePr>
            <a:graphicFrameLocks/>
          </p:cNvGraphicFramePr>
          <p:nvPr>
            <p:extLst>
              <p:ext uri="{D42A27DB-BD31-4B8C-83A1-F6EECF244321}">
                <p14:modId xmlns:p14="http://schemas.microsoft.com/office/powerpoint/2010/main" xmlns="" val="650123177"/>
              </p:ext>
            </p:extLst>
          </p:nvPr>
        </p:nvGraphicFramePr>
        <p:xfrm>
          <a:off x="643634" y="1352550"/>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002104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graphicFrame>
        <p:nvGraphicFramePr>
          <p:cNvPr id="75" name="Content Placeholder 3" descr="Accent process showing 3 groups arranged from left to right with task descriptions under each group">
            <a:extLst>
              <a:ext uri="{FF2B5EF4-FFF2-40B4-BE49-F238E27FC236}">
                <a16:creationId xmlns:a16="http://schemas.microsoft.com/office/drawing/2014/main" xmlns="" id="{99807C0A-0E28-47C6-8E12-689E3833387F}"/>
              </a:ext>
            </a:extLst>
          </p:cNvPr>
          <p:cNvGraphicFramePr>
            <a:graphicFrameLocks/>
          </p:cNvGraphicFramePr>
          <p:nvPr>
            <p:extLst>
              <p:ext uri="{D42A27DB-BD31-4B8C-83A1-F6EECF244321}">
                <p14:modId xmlns:p14="http://schemas.microsoft.com/office/powerpoint/2010/main" xmlns="" val="1133213094"/>
              </p:ext>
            </p:extLst>
          </p:nvPr>
        </p:nvGraphicFramePr>
        <p:xfrm>
          <a:off x="1266634" y="1539299"/>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445010188"/>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{F997540E-3DA4-4F26-B8AE-8047FC021666}tf11964407_win32</Template>
  <TotalTime>751</TotalTime>
  <Words>1995</Words>
  <Application>Microsoft Office PowerPoint</Application>
  <PresentationFormat>Custom</PresentationFormat>
  <Paragraphs>231</Paragraphs>
  <Slides>30</Slides>
  <Notes>5</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Malignant comments classifier project presentation</vt:lpstr>
      <vt:lpstr>agenda</vt:lpstr>
      <vt:lpstr>Introduction</vt:lpstr>
      <vt:lpstr>Problem Statement</vt:lpstr>
      <vt:lpstr>Dataset Description</vt:lpstr>
      <vt:lpstr>Conceptual Background of the domain Probelm</vt:lpstr>
      <vt:lpstr>Multilabel vs Multiclass Classification</vt:lpstr>
      <vt:lpstr>Data Science Life Cycle</vt:lpstr>
      <vt:lpstr>Slide 9</vt:lpstr>
      <vt:lpstr>Model Building Steps</vt:lpstr>
      <vt:lpstr>Data Preprocessing</vt:lpstr>
      <vt:lpstr>Technology Used</vt:lpstr>
      <vt:lpstr>Imported Dependencies</vt:lpstr>
      <vt:lpstr>EXPLORATORY DATA ANALYSIS</vt:lpstr>
      <vt:lpstr>Cyberbullying Statistics</vt:lpstr>
      <vt:lpstr>Effects of Cyberbullying</vt:lpstr>
      <vt:lpstr>Handling Missing Values</vt:lpstr>
      <vt:lpstr>Count Plot</vt:lpstr>
      <vt:lpstr>Distribution Plot</vt:lpstr>
      <vt:lpstr>Pie Plot</vt:lpstr>
      <vt:lpstr>Word Cloud</vt:lpstr>
      <vt:lpstr>Correlation Heatmap</vt:lpstr>
      <vt:lpstr>Classification Function</vt:lpstr>
      <vt:lpstr>Classification machine learning models</vt:lpstr>
      <vt:lpstr>ROC AUC CURVE</vt:lpstr>
      <vt:lpstr>Confusion Matrix</vt:lpstr>
      <vt:lpstr>Key Findings and Conclusions of the Study</vt:lpstr>
      <vt:lpstr>Learning Outcomes of the Study in respect of Data Science</vt:lpstr>
      <vt:lpstr>Limitations of Work and Scope for Future Work</vt:lpstr>
      <vt:lpstr>thank you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 presentation</dc:title>
  <dc:creator>Purva Sonsare</dc:creator>
  <cp:lastModifiedBy>USER</cp:lastModifiedBy>
  <cp:revision>4</cp:revision>
  <dcterms:created xsi:type="dcterms:W3CDTF">2022-11-14T11:10:29Z</dcterms:created>
  <dcterms:modified xsi:type="dcterms:W3CDTF">2022-12-04T17:41:17Z</dcterms:modified>
</cp:coreProperties>
</file>