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2" d="100"/>
          <a:sy n="62" d="100"/>
        </p:scale>
        <p:origin x="84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6/17/2023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7393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6/17/2023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58458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6/17/2023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89733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6/17/2023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0743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6/17/2023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7184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6/17/2023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6255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6/17/2023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2614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6/17/2023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03124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6/17/2023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97302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6/17/2023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331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6/17/2023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3720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6/17/2023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89618989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6DD4D-6BBD-691C-7B04-62D568477E20}"/>
              </a:ext>
            </a:extLst>
          </p:cNvPr>
          <p:cNvSpPr>
            <a:spLocks noGrp="1"/>
          </p:cNvSpPr>
          <p:nvPr>
            <p:ph type="ctrTitle"/>
          </p:nvPr>
        </p:nvSpPr>
        <p:spPr>
          <a:xfrm>
            <a:off x="146221" y="397275"/>
            <a:ext cx="2628785" cy="3761257"/>
          </a:xfrm>
        </p:spPr>
        <p:txBody>
          <a:bodyPr anchor="ctr">
            <a:normAutofit/>
          </a:bodyPr>
          <a:lstStyle/>
          <a:p>
            <a:r>
              <a:rPr lang="en-IN" sz="3200" kern="100" dirty="0">
                <a:effectLst/>
                <a:latin typeface="Calisto MT" panose="02040603050505030304" pitchFamily="18" charset="0"/>
                <a:ea typeface="Calibri" panose="020F0502020204030204" pitchFamily="34" charset="0"/>
                <a:cs typeface="Times New Roman" panose="02020603050405020304" pitchFamily="18" charset="0"/>
              </a:rPr>
              <a:t>Credit Card Default Prediction</a:t>
            </a:r>
            <a:br>
              <a:rPr lang="en-IN"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sp>
        <p:nvSpPr>
          <p:cNvPr id="3" name="Subtitle 2">
            <a:extLst>
              <a:ext uri="{FF2B5EF4-FFF2-40B4-BE49-F238E27FC236}">
                <a16:creationId xmlns:a16="http://schemas.microsoft.com/office/drawing/2014/main" id="{C4F8ECDA-982C-7531-46AA-2DEA23039D55}"/>
              </a:ext>
            </a:extLst>
          </p:cNvPr>
          <p:cNvSpPr>
            <a:spLocks noGrp="1"/>
          </p:cNvSpPr>
          <p:nvPr>
            <p:ph type="subTitle" idx="1"/>
          </p:nvPr>
        </p:nvSpPr>
        <p:spPr>
          <a:xfrm>
            <a:off x="146221" y="4846029"/>
            <a:ext cx="2550597" cy="1478402"/>
          </a:xfrm>
        </p:spPr>
        <p:txBody>
          <a:bodyPr anchor="ctr">
            <a:normAutofit/>
          </a:bodyPr>
          <a:lstStyle/>
          <a:p>
            <a:endParaRPr lang="en-IN" sz="1800" dirty="0"/>
          </a:p>
        </p:txBody>
      </p:sp>
      <p:pic>
        <p:nvPicPr>
          <p:cNvPr id="4" name="Picture 3" descr="Colored pencils inside a pencil holder which is on top of a wood table">
            <a:extLst>
              <a:ext uri="{FF2B5EF4-FFF2-40B4-BE49-F238E27FC236}">
                <a16:creationId xmlns:a16="http://schemas.microsoft.com/office/drawing/2014/main" id="{9E70F36F-C1C7-4AE7-BFFB-A4DB8349C937}"/>
              </a:ext>
            </a:extLst>
          </p:cNvPr>
          <p:cNvPicPr>
            <a:picLocks noChangeAspect="1"/>
          </p:cNvPicPr>
          <p:nvPr/>
        </p:nvPicPr>
        <p:blipFill rotWithShape="1">
          <a:blip r:embed="rId2"/>
          <a:srcRect l="11000" r="-1" b="-1"/>
          <a:stretch/>
        </p:blipFill>
        <p:spPr>
          <a:xfrm>
            <a:off x="3047998" y="10"/>
            <a:ext cx="9144002" cy="6857990"/>
          </a:xfrm>
          <a:prstGeom prst="rect">
            <a:avLst/>
          </a:prstGeom>
        </p:spPr>
      </p:pic>
    </p:spTree>
    <p:extLst>
      <p:ext uri="{BB962C8B-B14F-4D97-AF65-F5344CB8AC3E}">
        <p14:creationId xmlns:p14="http://schemas.microsoft.com/office/powerpoint/2010/main" val="401740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9E70F36F-C1C7-4AE7-BFFB-A4DB8349C937}"/>
              </a:ext>
            </a:extLst>
          </p:cNvPr>
          <p:cNvPicPr>
            <a:picLocks noChangeAspect="1"/>
          </p:cNvPicPr>
          <p:nvPr/>
        </p:nvPicPr>
        <p:blipFill rotWithShape="1">
          <a:blip r:embed="rId2"/>
          <a:srcRect t="15730"/>
          <a:stretch/>
        </p:blipFill>
        <p:spPr>
          <a:xfrm>
            <a:off x="20" y="2"/>
            <a:ext cx="12191979" cy="6857998"/>
          </a:xfrm>
          <a:prstGeom prst="rect">
            <a:avLst/>
          </a:prstGeom>
          <a:effectLst>
            <a:outerShdw blurRad="596900" dist="330200" dir="8820000" sx="87000" sy="87000" algn="ctr" rotWithShape="0">
              <a:srgbClr val="000000">
                <a:alpha val="29000"/>
              </a:srgbClr>
            </a:outerShdw>
          </a:effectLst>
        </p:spPr>
      </p:pic>
      <p:sp>
        <p:nvSpPr>
          <p:cNvPr id="21" name="Rectangle 17">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6DD4D-6BBD-691C-7B04-62D568477E20}"/>
              </a:ext>
            </a:extLst>
          </p:cNvPr>
          <p:cNvSpPr>
            <a:spLocks noGrp="1"/>
          </p:cNvSpPr>
          <p:nvPr>
            <p:ph type="ctrTitle"/>
          </p:nvPr>
        </p:nvSpPr>
        <p:spPr>
          <a:xfrm>
            <a:off x="477371" y="871314"/>
            <a:ext cx="4867234" cy="2508616"/>
          </a:xfrm>
        </p:spPr>
        <p:txBody>
          <a:bodyPr anchor="t">
            <a:normAutofit/>
          </a:bodyPr>
          <a:lstStyle/>
          <a:p>
            <a:pPr>
              <a:lnSpc>
                <a:spcPct val="90000"/>
              </a:lnSpc>
            </a:pPr>
            <a:r>
              <a:rPr lang="en-IN" sz="4600" kern="100" dirty="0">
                <a:solidFill>
                  <a:srgbClr val="FFFFFF"/>
                </a:solidFill>
                <a:effectLst/>
                <a:latin typeface="Calisto MT" panose="02040603050505030304" pitchFamily="18" charset="0"/>
                <a:ea typeface="Calibri" panose="020F0502020204030204" pitchFamily="34" charset="0"/>
                <a:cs typeface="Times New Roman" panose="02020603050405020304" pitchFamily="18" charset="0"/>
              </a:rPr>
              <a:t>Credit Card Default Prediction</a:t>
            </a:r>
            <a:br>
              <a:rPr lang="en-IN" sz="46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IN" sz="4600" dirty="0">
              <a:solidFill>
                <a:srgbClr val="FFFFFF"/>
              </a:solidFill>
            </a:endParaRPr>
          </a:p>
        </p:txBody>
      </p:sp>
      <p:sp>
        <p:nvSpPr>
          <p:cNvPr id="3" name="Subtitle 2">
            <a:extLst>
              <a:ext uri="{FF2B5EF4-FFF2-40B4-BE49-F238E27FC236}">
                <a16:creationId xmlns:a16="http://schemas.microsoft.com/office/drawing/2014/main" id="{C4F8ECDA-982C-7531-46AA-2DEA23039D55}"/>
              </a:ext>
            </a:extLst>
          </p:cNvPr>
          <p:cNvSpPr>
            <a:spLocks noGrp="1"/>
          </p:cNvSpPr>
          <p:nvPr>
            <p:ph type="subTitle" idx="1"/>
          </p:nvPr>
        </p:nvSpPr>
        <p:spPr>
          <a:xfrm>
            <a:off x="477370" y="3545918"/>
            <a:ext cx="4867234" cy="1738058"/>
          </a:xfrm>
        </p:spPr>
        <p:txBody>
          <a:bodyPr anchor="b">
            <a:normAutofit/>
          </a:bodyPr>
          <a:lstStyle/>
          <a:p>
            <a:pPr>
              <a:lnSpc>
                <a:spcPct val="110000"/>
              </a:lnSpc>
            </a:pPr>
            <a:r>
              <a:rPr lang="en-US" sz="1900" dirty="0">
                <a:solidFill>
                  <a:srgbClr val="FFFFFF"/>
                </a:solidFill>
                <a:latin typeface="Abadi" panose="020F0502020204030204" pitchFamily="34" charset="0"/>
              </a:rPr>
              <a:t>The Credit Card Default Prediction Machine Learning project aims to develop a predictive model to assess the likelihood of credit card default by utilizing historical transactional and customer data</a:t>
            </a:r>
            <a:endParaRPr lang="en-IN" sz="1900" dirty="0">
              <a:solidFill>
                <a:srgbClr val="FFFFFF"/>
              </a:solidFill>
              <a:latin typeface="Abadi" panose="020F0502020204030204" pitchFamily="34" charset="0"/>
            </a:endParaRPr>
          </a:p>
        </p:txBody>
      </p:sp>
    </p:spTree>
    <p:extLst>
      <p:ext uri="{BB962C8B-B14F-4D97-AF65-F5344CB8AC3E}">
        <p14:creationId xmlns:p14="http://schemas.microsoft.com/office/powerpoint/2010/main" val="198037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9E70F36F-C1C7-4AE7-BFFB-A4DB8349C937}"/>
              </a:ext>
            </a:extLst>
          </p:cNvPr>
          <p:cNvPicPr>
            <a:picLocks noChangeAspect="1"/>
          </p:cNvPicPr>
          <p:nvPr/>
        </p:nvPicPr>
        <p:blipFill rotWithShape="1">
          <a:blip r:embed="rId2"/>
          <a:srcRect t="15730"/>
          <a:stretch/>
        </p:blipFill>
        <p:spPr>
          <a:xfrm>
            <a:off x="20" y="2"/>
            <a:ext cx="12191979" cy="6857998"/>
          </a:xfrm>
          <a:prstGeom prst="rect">
            <a:avLst/>
          </a:prstGeom>
          <a:effectLst>
            <a:outerShdw blurRad="596900" dist="330200" dir="8820000" sx="87000" sy="87000" algn="ctr" rotWithShape="0">
              <a:srgbClr val="000000">
                <a:alpha val="29000"/>
              </a:srgbClr>
            </a:outerShdw>
          </a:effectLst>
        </p:spPr>
      </p:pic>
      <p:sp>
        <p:nvSpPr>
          <p:cNvPr id="21" name="Rectangle 17">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6DD4D-6BBD-691C-7B04-62D568477E20}"/>
              </a:ext>
            </a:extLst>
          </p:cNvPr>
          <p:cNvSpPr>
            <a:spLocks noGrp="1"/>
          </p:cNvSpPr>
          <p:nvPr>
            <p:ph type="ctrTitle"/>
          </p:nvPr>
        </p:nvSpPr>
        <p:spPr>
          <a:xfrm>
            <a:off x="477371" y="871314"/>
            <a:ext cx="4867234" cy="1100580"/>
          </a:xfrm>
        </p:spPr>
        <p:txBody>
          <a:bodyPr anchor="t">
            <a:normAutofit fontScale="90000"/>
          </a:bodyPr>
          <a:lstStyle/>
          <a:p>
            <a:pPr>
              <a:lnSpc>
                <a:spcPct val="90000"/>
              </a:lnSpc>
            </a:pPr>
            <a:r>
              <a:rPr lang="en-IN" sz="4600" kern="100" dirty="0">
                <a:solidFill>
                  <a:srgbClr val="FFFFFF"/>
                </a:solidFill>
                <a:latin typeface="Calisto MT" panose="02040603050505030304" pitchFamily="18" charset="0"/>
                <a:ea typeface="Calibri" panose="020F0502020204030204" pitchFamily="34" charset="0"/>
                <a:cs typeface="Times New Roman" panose="02020603050405020304" pitchFamily="18" charset="0"/>
              </a:rPr>
              <a:t>Proposed Solution</a:t>
            </a:r>
            <a:br>
              <a:rPr lang="en-IN" sz="46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IN" sz="4600" dirty="0">
              <a:solidFill>
                <a:srgbClr val="FFFFFF"/>
              </a:solidFill>
            </a:endParaRPr>
          </a:p>
        </p:txBody>
      </p:sp>
      <p:sp>
        <p:nvSpPr>
          <p:cNvPr id="3" name="Subtitle 2">
            <a:extLst>
              <a:ext uri="{FF2B5EF4-FFF2-40B4-BE49-F238E27FC236}">
                <a16:creationId xmlns:a16="http://schemas.microsoft.com/office/drawing/2014/main" id="{C4F8ECDA-982C-7531-46AA-2DEA23039D55}"/>
              </a:ext>
            </a:extLst>
          </p:cNvPr>
          <p:cNvSpPr>
            <a:spLocks noGrp="1"/>
          </p:cNvSpPr>
          <p:nvPr>
            <p:ph type="subTitle" idx="1"/>
          </p:nvPr>
        </p:nvSpPr>
        <p:spPr>
          <a:xfrm>
            <a:off x="477369" y="2681207"/>
            <a:ext cx="7287282" cy="3146155"/>
          </a:xfrm>
        </p:spPr>
        <p:txBody>
          <a:bodyPr anchor="b">
            <a:normAutofit/>
          </a:bodyPr>
          <a:lstStyle/>
          <a:p>
            <a:pPr>
              <a:lnSpc>
                <a:spcPct val="110000"/>
              </a:lnSpc>
            </a:pPr>
            <a:r>
              <a:rPr lang="en-US" sz="1800" dirty="0">
                <a:solidFill>
                  <a:srgbClr val="FFFFFF"/>
                </a:solidFill>
                <a:latin typeface="Abadi" panose="020F0502020204030204" pitchFamily="34" charset="0"/>
              </a:rPr>
              <a:t>The project follows a supervised learning approach, utilizing a dataset containing a comprehensive range of features, including credit limit, payment history, amount owed, age, etc. Various machine learning algorithms, such as logistic regression, decision trees, random forests, and gradient boosting, were explored and compared. Feature engineering techniques, including Weight of Evidence, were employed to enhance model performance. AUC ROC GINI are the metrics used for model validation </a:t>
            </a:r>
            <a:endParaRPr lang="en-IN" sz="1800" dirty="0">
              <a:solidFill>
                <a:srgbClr val="FFFFFF"/>
              </a:solidFill>
              <a:latin typeface="Abadi" panose="020F0502020204030204" pitchFamily="34" charset="0"/>
            </a:endParaRPr>
          </a:p>
        </p:txBody>
      </p:sp>
    </p:spTree>
    <p:extLst>
      <p:ext uri="{BB962C8B-B14F-4D97-AF65-F5344CB8AC3E}">
        <p14:creationId xmlns:p14="http://schemas.microsoft.com/office/powerpoint/2010/main" val="381516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9E70F36F-C1C7-4AE7-BFFB-A4DB8349C937}"/>
              </a:ext>
            </a:extLst>
          </p:cNvPr>
          <p:cNvPicPr>
            <a:picLocks noChangeAspect="1"/>
          </p:cNvPicPr>
          <p:nvPr/>
        </p:nvPicPr>
        <p:blipFill rotWithShape="1">
          <a:blip r:embed="rId2"/>
          <a:srcRect t="15730"/>
          <a:stretch/>
        </p:blipFill>
        <p:spPr>
          <a:xfrm>
            <a:off x="20" y="2"/>
            <a:ext cx="12191979" cy="6857998"/>
          </a:xfrm>
          <a:prstGeom prst="rect">
            <a:avLst/>
          </a:prstGeom>
          <a:effectLst>
            <a:outerShdw blurRad="596900" dist="330200" dir="8820000" sx="87000" sy="87000" algn="ctr" rotWithShape="0">
              <a:srgbClr val="000000">
                <a:alpha val="29000"/>
              </a:srgbClr>
            </a:outerShdw>
          </a:effectLst>
        </p:spPr>
      </p:pic>
      <p:sp>
        <p:nvSpPr>
          <p:cNvPr id="21" name="Rectangle 17">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6DD4D-6BBD-691C-7B04-62D568477E20}"/>
              </a:ext>
            </a:extLst>
          </p:cNvPr>
          <p:cNvSpPr>
            <a:spLocks noGrp="1"/>
          </p:cNvSpPr>
          <p:nvPr>
            <p:ph type="ctrTitle"/>
          </p:nvPr>
        </p:nvSpPr>
        <p:spPr>
          <a:xfrm>
            <a:off x="477370" y="871314"/>
            <a:ext cx="6109409" cy="1100580"/>
          </a:xfrm>
        </p:spPr>
        <p:txBody>
          <a:bodyPr anchor="t">
            <a:normAutofit fontScale="90000"/>
          </a:bodyPr>
          <a:lstStyle/>
          <a:p>
            <a:pPr>
              <a:lnSpc>
                <a:spcPct val="90000"/>
              </a:lnSpc>
            </a:pPr>
            <a:r>
              <a:rPr lang="en-IN" sz="4600" kern="100" dirty="0">
                <a:solidFill>
                  <a:srgbClr val="FFFFFF"/>
                </a:solidFill>
                <a:effectLst/>
                <a:latin typeface="Calisto MT" panose="02040603050505030304" pitchFamily="18" charset="0"/>
                <a:ea typeface="Calibri" panose="020F0502020204030204" pitchFamily="34" charset="0"/>
                <a:cs typeface="Times New Roman" panose="02020603050405020304" pitchFamily="18" charset="0"/>
              </a:rPr>
              <a:t>Tools and technology</a:t>
            </a:r>
            <a:br>
              <a:rPr lang="en-IN" sz="46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IN" sz="4600" dirty="0">
              <a:solidFill>
                <a:srgbClr val="FFFFFF"/>
              </a:solidFill>
            </a:endParaRPr>
          </a:p>
        </p:txBody>
      </p:sp>
      <p:sp>
        <p:nvSpPr>
          <p:cNvPr id="3" name="Subtitle 2">
            <a:extLst>
              <a:ext uri="{FF2B5EF4-FFF2-40B4-BE49-F238E27FC236}">
                <a16:creationId xmlns:a16="http://schemas.microsoft.com/office/drawing/2014/main" id="{C4F8ECDA-982C-7531-46AA-2DEA23039D55}"/>
              </a:ext>
            </a:extLst>
          </p:cNvPr>
          <p:cNvSpPr>
            <a:spLocks noGrp="1"/>
          </p:cNvSpPr>
          <p:nvPr>
            <p:ph type="subTitle" idx="1"/>
          </p:nvPr>
        </p:nvSpPr>
        <p:spPr>
          <a:xfrm>
            <a:off x="477369" y="2681207"/>
            <a:ext cx="5863202" cy="3146155"/>
          </a:xfrm>
        </p:spPr>
        <p:txBody>
          <a:bodyPr anchor="b">
            <a:normAutofit/>
          </a:bodyPr>
          <a:lstStyle/>
          <a:p>
            <a:pPr>
              <a:lnSpc>
                <a:spcPct val="110000"/>
              </a:lnSpc>
            </a:pPr>
            <a:endParaRPr lang="en-IN" sz="1800" dirty="0">
              <a:solidFill>
                <a:srgbClr val="FFFFFF"/>
              </a:solidFill>
              <a:latin typeface="Abadi" panose="020F0502020204030204" pitchFamily="34" charset="0"/>
            </a:endParaRPr>
          </a:p>
        </p:txBody>
      </p:sp>
      <p:pic>
        <p:nvPicPr>
          <p:cNvPr id="1030" name="Picture 3">
            <a:extLst>
              <a:ext uri="{FF2B5EF4-FFF2-40B4-BE49-F238E27FC236}">
                <a16:creationId xmlns:a16="http://schemas.microsoft.com/office/drawing/2014/main" id="{A11697E2-D40B-9B44-D6B9-821CE7384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969" y="2795887"/>
            <a:ext cx="123825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4">
            <a:extLst>
              <a:ext uri="{FF2B5EF4-FFF2-40B4-BE49-F238E27FC236}">
                <a16:creationId xmlns:a16="http://schemas.microsoft.com/office/drawing/2014/main" id="{1878C115-1F40-C023-C0AD-F31656C197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6395" y="2788297"/>
            <a:ext cx="114300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5">
            <a:extLst>
              <a:ext uri="{FF2B5EF4-FFF2-40B4-BE49-F238E27FC236}">
                <a16:creationId xmlns:a16="http://schemas.microsoft.com/office/drawing/2014/main" id="{68D5AC69-2DB8-76E3-C8D0-1281BE1F11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7805" y="3853697"/>
            <a:ext cx="1066800" cy="8826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6">
            <a:extLst>
              <a:ext uri="{FF2B5EF4-FFF2-40B4-BE49-F238E27FC236}">
                <a16:creationId xmlns:a16="http://schemas.microsoft.com/office/drawing/2014/main" id="{A18EF518-F1B8-CD08-C68B-C8943C299E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9380" y="3836049"/>
            <a:ext cx="1225550" cy="895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8">
            <a:extLst>
              <a:ext uri="{FF2B5EF4-FFF2-40B4-BE49-F238E27FC236}">
                <a16:creationId xmlns:a16="http://schemas.microsoft.com/office/drawing/2014/main" id="{61B94F58-3721-86E9-4B84-B3A552A22B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255" y="5102444"/>
            <a:ext cx="1701800" cy="6604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7" descr="A picture containing font, logo, graphics, symbol&#10;&#10;Description automatically generated">
            <a:extLst>
              <a:ext uri="{FF2B5EF4-FFF2-40B4-BE49-F238E27FC236}">
                <a16:creationId xmlns:a16="http://schemas.microsoft.com/office/drawing/2014/main" id="{277EFBF0-8CE7-459D-9A86-8F495B4944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5068" y="5121494"/>
            <a:ext cx="1701800" cy="622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a:extLst>
              <a:ext uri="{FF2B5EF4-FFF2-40B4-BE49-F238E27FC236}">
                <a16:creationId xmlns:a16="http://schemas.microsoft.com/office/drawing/2014/main" id="{1DAD58F4-C181-90FB-1CC3-FE6C087044F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8">
            <a:extLst>
              <a:ext uri="{FF2B5EF4-FFF2-40B4-BE49-F238E27FC236}">
                <a16:creationId xmlns:a16="http://schemas.microsoft.com/office/drawing/2014/main" id="{FF2918AE-F964-D6EA-B232-76D946139499}"/>
              </a:ext>
            </a:extLst>
          </p:cNvPr>
          <p:cNvSpPr>
            <a:spLocks noChangeArrowheads="1"/>
          </p:cNvSpPr>
          <p:nvPr/>
        </p:nvSpPr>
        <p:spPr bwMode="auto">
          <a:xfrm>
            <a:off x="0" y="3917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9">
            <a:extLst>
              <a:ext uri="{FF2B5EF4-FFF2-40B4-BE49-F238E27FC236}">
                <a16:creationId xmlns:a16="http://schemas.microsoft.com/office/drawing/2014/main" id="{092A1841-CAF5-7A86-4AC6-BAFC69C757C6}"/>
              </a:ext>
            </a:extLst>
          </p:cNvPr>
          <p:cNvSpPr>
            <a:spLocks noChangeArrowheads="1"/>
          </p:cNvSpPr>
          <p:nvPr/>
        </p:nvSpPr>
        <p:spPr bwMode="auto">
          <a:xfrm>
            <a:off x="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6887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9E70F36F-C1C7-4AE7-BFFB-A4DB8349C937}"/>
              </a:ext>
            </a:extLst>
          </p:cNvPr>
          <p:cNvPicPr>
            <a:picLocks noChangeAspect="1"/>
          </p:cNvPicPr>
          <p:nvPr/>
        </p:nvPicPr>
        <p:blipFill rotWithShape="1">
          <a:blip r:embed="rId2"/>
          <a:srcRect t="15730"/>
          <a:stretch/>
        </p:blipFill>
        <p:spPr>
          <a:xfrm>
            <a:off x="-1" y="2"/>
            <a:ext cx="12191979" cy="6857998"/>
          </a:xfrm>
          <a:prstGeom prst="rect">
            <a:avLst/>
          </a:prstGeom>
          <a:effectLst>
            <a:outerShdw blurRad="596900" dist="330200" dir="8820000" sx="87000" sy="87000" algn="ctr" rotWithShape="0">
              <a:srgbClr val="000000">
                <a:alpha val="29000"/>
              </a:srgbClr>
            </a:outerShdw>
          </a:effectLst>
        </p:spPr>
      </p:pic>
      <p:sp>
        <p:nvSpPr>
          <p:cNvPr id="21" name="Rectangle 17">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6DD4D-6BBD-691C-7B04-62D568477E20}"/>
              </a:ext>
            </a:extLst>
          </p:cNvPr>
          <p:cNvSpPr>
            <a:spLocks noGrp="1"/>
          </p:cNvSpPr>
          <p:nvPr>
            <p:ph type="ctrTitle"/>
          </p:nvPr>
        </p:nvSpPr>
        <p:spPr>
          <a:xfrm>
            <a:off x="477370" y="871314"/>
            <a:ext cx="7330642" cy="748064"/>
          </a:xfrm>
        </p:spPr>
        <p:txBody>
          <a:bodyPr anchor="t">
            <a:normAutofit fontScale="90000"/>
          </a:bodyPr>
          <a:lstStyle/>
          <a:p>
            <a:pPr algn="ctr">
              <a:lnSpc>
                <a:spcPct val="90000"/>
              </a:lnSpc>
            </a:pPr>
            <a:r>
              <a:rPr lang="en-IN" sz="4600" kern="100" dirty="0">
                <a:solidFill>
                  <a:srgbClr val="FFFFFF"/>
                </a:solidFill>
                <a:effectLst/>
                <a:latin typeface="Calisto MT" panose="02040603050505030304" pitchFamily="18" charset="0"/>
                <a:ea typeface="Calibri" panose="020F0502020204030204" pitchFamily="34" charset="0"/>
                <a:cs typeface="Times New Roman" panose="02020603050405020304" pitchFamily="18" charset="0"/>
              </a:rPr>
              <a:t>Model metrics </a:t>
            </a:r>
            <a:br>
              <a:rPr lang="en-IN" sz="46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IN" sz="4600" dirty="0">
              <a:solidFill>
                <a:srgbClr val="FFFFFF"/>
              </a:solidFill>
            </a:endParaRPr>
          </a:p>
        </p:txBody>
      </p:sp>
      <p:sp>
        <p:nvSpPr>
          <p:cNvPr id="5" name="Rectangle 7">
            <a:extLst>
              <a:ext uri="{FF2B5EF4-FFF2-40B4-BE49-F238E27FC236}">
                <a16:creationId xmlns:a16="http://schemas.microsoft.com/office/drawing/2014/main" id="{1DAD58F4-C181-90FB-1CC3-FE6C087044F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8">
            <a:extLst>
              <a:ext uri="{FF2B5EF4-FFF2-40B4-BE49-F238E27FC236}">
                <a16:creationId xmlns:a16="http://schemas.microsoft.com/office/drawing/2014/main" id="{FF2918AE-F964-D6EA-B232-76D946139499}"/>
              </a:ext>
            </a:extLst>
          </p:cNvPr>
          <p:cNvSpPr>
            <a:spLocks noChangeArrowheads="1"/>
          </p:cNvSpPr>
          <p:nvPr/>
        </p:nvSpPr>
        <p:spPr bwMode="auto">
          <a:xfrm>
            <a:off x="0" y="3917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9">
            <a:extLst>
              <a:ext uri="{FF2B5EF4-FFF2-40B4-BE49-F238E27FC236}">
                <a16:creationId xmlns:a16="http://schemas.microsoft.com/office/drawing/2014/main" id="{092A1841-CAF5-7A86-4AC6-BAFC69C757C6}"/>
              </a:ext>
            </a:extLst>
          </p:cNvPr>
          <p:cNvSpPr>
            <a:spLocks noChangeArrowheads="1"/>
          </p:cNvSpPr>
          <p:nvPr/>
        </p:nvSpPr>
        <p:spPr bwMode="auto">
          <a:xfrm>
            <a:off x="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46F14FFA-F35E-98A9-ADBC-1715C2A59876}"/>
              </a:ext>
            </a:extLst>
          </p:cNvPr>
          <p:cNvPicPr>
            <a:picLocks noChangeAspect="1"/>
          </p:cNvPicPr>
          <p:nvPr/>
        </p:nvPicPr>
        <p:blipFill>
          <a:blip r:embed="rId3"/>
          <a:stretch>
            <a:fillRect/>
          </a:stretch>
        </p:blipFill>
        <p:spPr>
          <a:xfrm>
            <a:off x="269966" y="1716550"/>
            <a:ext cx="4302034" cy="1968984"/>
          </a:xfrm>
          <a:prstGeom prst="rect">
            <a:avLst/>
          </a:prstGeom>
        </p:spPr>
      </p:pic>
      <p:pic>
        <p:nvPicPr>
          <p:cNvPr id="9" name="Picture 8">
            <a:extLst>
              <a:ext uri="{FF2B5EF4-FFF2-40B4-BE49-F238E27FC236}">
                <a16:creationId xmlns:a16="http://schemas.microsoft.com/office/drawing/2014/main" id="{75E0812A-3436-8846-73AF-327C3565707E}"/>
              </a:ext>
            </a:extLst>
          </p:cNvPr>
          <p:cNvPicPr>
            <a:picLocks noChangeAspect="1"/>
          </p:cNvPicPr>
          <p:nvPr/>
        </p:nvPicPr>
        <p:blipFill>
          <a:blip r:embed="rId4"/>
          <a:stretch>
            <a:fillRect/>
          </a:stretch>
        </p:blipFill>
        <p:spPr>
          <a:xfrm>
            <a:off x="269965" y="3939909"/>
            <a:ext cx="5071568" cy="2565394"/>
          </a:xfrm>
          <a:prstGeom prst="rect">
            <a:avLst/>
          </a:prstGeom>
        </p:spPr>
      </p:pic>
      <p:pic>
        <p:nvPicPr>
          <p:cNvPr id="10" name="Picture 9">
            <a:extLst>
              <a:ext uri="{FF2B5EF4-FFF2-40B4-BE49-F238E27FC236}">
                <a16:creationId xmlns:a16="http://schemas.microsoft.com/office/drawing/2014/main" id="{9C171C6A-88B5-53CF-568D-719BFAAAC6F1}"/>
              </a:ext>
            </a:extLst>
          </p:cNvPr>
          <p:cNvPicPr>
            <a:picLocks noChangeAspect="1"/>
          </p:cNvPicPr>
          <p:nvPr/>
        </p:nvPicPr>
        <p:blipFill>
          <a:blip r:embed="rId5"/>
          <a:stretch>
            <a:fillRect/>
          </a:stretch>
        </p:blipFill>
        <p:spPr>
          <a:xfrm>
            <a:off x="4383988" y="1507484"/>
            <a:ext cx="3424024" cy="2507638"/>
          </a:xfrm>
          <a:prstGeom prst="rect">
            <a:avLst/>
          </a:prstGeom>
        </p:spPr>
      </p:pic>
      <p:pic>
        <p:nvPicPr>
          <p:cNvPr id="11" name="Picture 10">
            <a:extLst>
              <a:ext uri="{FF2B5EF4-FFF2-40B4-BE49-F238E27FC236}">
                <a16:creationId xmlns:a16="http://schemas.microsoft.com/office/drawing/2014/main" id="{45B3C565-A3F6-EC73-4599-069B2F10DB4A}"/>
              </a:ext>
            </a:extLst>
          </p:cNvPr>
          <p:cNvPicPr>
            <a:picLocks noChangeAspect="1"/>
          </p:cNvPicPr>
          <p:nvPr/>
        </p:nvPicPr>
        <p:blipFill>
          <a:blip r:embed="rId6"/>
          <a:stretch>
            <a:fillRect/>
          </a:stretch>
        </p:blipFill>
        <p:spPr>
          <a:xfrm>
            <a:off x="5587741" y="3895993"/>
            <a:ext cx="6334293" cy="2609314"/>
          </a:xfrm>
          <a:prstGeom prst="rect">
            <a:avLst/>
          </a:prstGeom>
        </p:spPr>
      </p:pic>
    </p:spTree>
    <p:extLst>
      <p:ext uri="{BB962C8B-B14F-4D97-AF65-F5344CB8AC3E}">
        <p14:creationId xmlns:p14="http://schemas.microsoft.com/office/powerpoint/2010/main" val="224179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15544-35E0-3FC1-FA6E-BC99EF061904}"/>
              </a:ext>
            </a:extLst>
          </p:cNvPr>
          <p:cNvSpPr>
            <a:spLocks noGrp="1"/>
          </p:cNvSpPr>
          <p:nvPr>
            <p:ph type="title"/>
          </p:nvPr>
        </p:nvSpPr>
        <p:spPr>
          <a:xfrm>
            <a:off x="484552" y="365125"/>
            <a:ext cx="10869248" cy="1530910"/>
          </a:xfrm>
        </p:spPr>
        <p:txBody>
          <a:bodyPr>
            <a:normAutofit/>
          </a:bodyPr>
          <a:lstStyle/>
          <a:p>
            <a:pPr algn="ctr"/>
            <a:r>
              <a:rPr lang="en-IN" dirty="0"/>
              <a:t>Result</a:t>
            </a:r>
          </a:p>
        </p:txBody>
      </p:sp>
      <p:pic>
        <p:nvPicPr>
          <p:cNvPr id="4" name="Content Placeholder 3">
            <a:extLst>
              <a:ext uri="{FF2B5EF4-FFF2-40B4-BE49-F238E27FC236}">
                <a16:creationId xmlns:a16="http://schemas.microsoft.com/office/drawing/2014/main" id="{EDD04032-322B-9CB1-C302-9D66C4ECBA52}"/>
              </a:ext>
            </a:extLst>
          </p:cNvPr>
          <p:cNvPicPr>
            <a:picLocks noChangeAspect="1"/>
          </p:cNvPicPr>
          <p:nvPr/>
        </p:nvPicPr>
        <p:blipFill rotWithShape="1">
          <a:blip r:embed="rId2"/>
          <a:srcRect t="11180" b="16161"/>
          <a:stretch/>
        </p:blipFill>
        <p:spPr>
          <a:xfrm>
            <a:off x="7392692" y="2279889"/>
            <a:ext cx="4799304" cy="4578111"/>
          </a:xfrm>
          <a:prstGeom prst="rect">
            <a:avLst/>
          </a:prstGeom>
        </p:spPr>
      </p:pic>
      <p:pic>
        <p:nvPicPr>
          <p:cNvPr id="5" name="Picture 4">
            <a:extLst>
              <a:ext uri="{FF2B5EF4-FFF2-40B4-BE49-F238E27FC236}">
                <a16:creationId xmlns:a16="http://schemas.microsoft.com/office/drawing/2014/main" id="{00EAA9CF-AFA9-222F-C1AA-2854C29E010A}"/>
              </a:ext>
            </a:extLst>
          </p:cNvPr>
          <p:cNvPicPr>
            <a:picLocks noChangeAspect="1"/>
          </p:cNvPicPr>
          <p:nvPr/>
        </p:nvPicPr>
        <p:blipFill>
          <a:blip r:embed="rId3"/>
          <a:stretch>
            <a:fillRect/>
          </a:stretch>
        </p:blipFill>
        <p:spPr>
          <a:xfrm>
            <a:off x="-468420" y="2166938"/>
            <a:ext cx="3180624" cy="2411174"/>
          </a:xfrm>
          <a:prstGeom prst="rect">
            <a:avLst/>
          </a:prstGeom>
        </p:spPr>
      </p:pic>
      <p:pic>
        <p:nvPicPr>
          <p:cNvPr id="7" name="Picture 6">
            <a:extLst>
              <a:ext uri="{FF2B5EF4-FFF2-40B4-BE49-F238E27FC236}">
                <a16:creationId xmlns:a16="http://schemas.microsoft.com/office/drawing/2014/main" id="{1D991E29-E3BC-87F6-4DBB-B6FD7417BD4F}"/>
              </a:ext>
            </a:extLst>
          </p:cNvPr>
          <p:cNvPicPr>
            <a:picLocks noChangeAspect="1"/>
          </p:cNvPicPr>
          <p:nvPr/>
        </p:nvPicPr>
        <p:blipFill>
          <a:blip r:embed="rId4"/>
          <a:stretch>
            <a:fillRect/>
          </a:stretch>
        </p:blipFill>
        <p:spPr>
          <a:xfrm>
            <a:off x="2624374" y="2279889"/>
            <a:ext cx="4577322" cy="4578110"/>
          </a:xfrm>
          <a:prstGeom prst="rect">
            <a:avLst/>
          </a:prstGeom>
        </p:spPr>
      </p:pic>
    </p:spTree>
    <p:extLst>
      <p:ext uri="{BB962C8B-B14F-4D97-AF65-F5344CB8AC3E}">
        <p14:creationId xmlns:p14="http://schemas.microsoft.com/office/powerpoint/2010/main" val="1522656929"/>
      </p:ext>
    </p:extLst>
  </p:cSld>
  <p:clrMapOvr>
    <a:masterClrMapping/>
  </p:clrMapOvr>
</p:sld>
</file>

<file path=ppt/theme/theme1.xml><?xml version="1.0" encoding="utf-8"?>
<a:theme xmlns:a="http://schemas.openxmlformats.org/drawingml/2006/main" name="Matrix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14</TotalTime>
  <Words>133</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Abadi</vt:lpstr>
      <vt:lpstr>Arial</vt:lpstr>
      <vt:lpstr>Avenir Next LT Pro</vt:lpstr>
      <vt:lpstr>Bahnschrift</vt:lpstr>
      <vt:lpstr>Calibri</vt:lpstr>
      <vt:lpstr>Calisto MT</vt:lpstr>
      <vt:lpstr>MatrixVTI</vt:lpstr>
      <vt:lpstr>Credit Card Default Prediction </vt:lpstr>
      <vt:lpstr>Credit Card Default Prediction </vt:lpstr>
      <vt:lpstr>Proposed Solution </vt:lpstr>
      <vt:lpstr>Tools and technology </vt:lpstr>
      <vt:lpstr>Model metrics  </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 </dc:title>
  <dc:creator>RAHUL DAS</dc:creator>
  <cp:lastModifiedBy>RAHUL DAS</cp:lastModifiedBy>
  <cp:revision>5</cp:revision>
  <dcterms:created xsi:type="dcterms:W3CDTF">2023-06-17T18:18:33Z</dcterms:created>
  <dcterms:modified xsi:type="dcterms:W3CDTF">2023-06-17T18:33:23Z</dcterms:modified>
</cp:coreProperties>
</file>