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4" r:id="rId7"/>
    <p:sldId id="259" r:id="rId8"/>
    <p:sldId id="260" r:id="rId9"/>
    <p:sldId id="261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533F-8085-40A9-8367-B98B2B4DC8D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A434-BE6C-40B0-8559-F136DC8D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Cyclist Data analysis using 2024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Average Trip length </a:t>
            </a:r>
            <a:r>
              <a:rPr lang="en-US" dirty="0" err="1" smtClean="0"/>
              <a:t>cas</a:t>
            </a:r>
            <a:r>
              <a:rPr lang="en-US" dirty="0" smtClean="0"/>
              <a:t> Vs mem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1" y="1825625"/>
            <a:ext cx="6934195" cy="4351338"/>
          </a:xfrm>
        </p:spPr>
      </p:pic>
    </p:spTree>
    <p:extLst>
      <p:ext uri="{BB962C8B-B14F-4D97-AF65-F5344CB8AC3E}">
        <p14:creationId xmlns:p14="http://schemas.microsoft.com/office/powerpoint/2010/main" val="81769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Average Trip length </a:t>
            </a:r>
            <a:r>
              <a:rPr lang="en-US" dirty="0" err="1" smtClean="0"/>
              <a:t>cas</a:t>
            </a:r>
            <a:r>
              <a:rPr lang="en-US" dirty="0" smtClean="0"/>
              <a:t> Vs mem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15" y="1825625"/>
            <a:ext cx="6983622" cy="4351338"/>
          </a:xfrm>
        </p:spPr>
      </p:pic>
    </p:spTree>
    <p:extLst>
      <p:ext uri="{BB962C8B-B14F-4D97-AF65-F5344CB8AC3E}">
        <p14:creationId xmlns:p14="http://schemas.microsoft.com/office/powerpoint/2010/main" val="27869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ride type member vs casua</a:t>
            </a:r>
            <a:r>
              <a:rPr lang="en-US" dirty="0"/>
              <a:t>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1690688"/>
            <a:ext cx="8592065" cy="4486275"/>
          </a:xfrm>
        </p:spPr>
      </p:pic>
    </p:spTree>
    <p:extLst>
      <p:ext uri="{BB962C8B-B14F-4D97-AF65-F5344CB8AC3E}">
        <p14:creationId xmlns:p14="http://schemas.microsoft.com/office/powerpoint/2010/main" val="318535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Total Valid Trips -1694241</a:t>
            </a:r>
          </a:p>
          <a:p>
            <a:r>
              <a:rPr lang="en-US" sz="2000" dirty="0" smtClean="0"/>
              <a:t>Busiest Month – May (summer)</a:t>
            </a:r>
          </a:p>
          <a:p>
            <a:r>
              <a:rPr lang="en-US" sz="2000" dirty="0" smtClean="0"/>
              <a:t>Peak Hour – 5PM</a:t>
            </a:r>
          </a:p>
          <a:p>
            <a:r>
              <a:rPr lang="en-US" sz="2000" dirty="0" smtClean="0"/>
              <a:t>Favorite </a:t>
            </a:r>
            <a:r>
              <a:rPr lang="en-US" sz="2000" dirty="0" err="1" smtClean="0"/>
              <a:t>rideType</a:t>
            </a:r>
            <a:r>
              <a:rPr lang="en-US" sz="2000" dirty="0" smtClean="0"/>
              <a:t> – classic</a:t>
            </a:r>
          </a:p>
          <a:p>
            <a:r>
              <a:rPr lang="en-US" sz="2000" dirty="0" smtClean="0"/>
              <a:t>Week ends casual riders usage is more than members.</a:t>
            </a:r>
          </a:p>
          <a:p>
            <a:r>
              <a:rPr lang="en-US" sz="2000" dirty="0" smtClean="0"/>
              <a:t>Ride duration of casual riders is more than the members.</a:t>
            </a:r>
          </a:p>
          <a:p>
            <a:r>
              <a:rPr lang="en-US" sz="2000" dirty="0" smtClean="0"/>
              <a:t>But Members contribute to the majority of the total ride duration as they use service </a:t>
            </a:r>
            <a:r>
              <a:rPr lang="en-US" sz="2000" dirty="0" err="1" smtClean="0"/>
              <a:t>morethan</a:t>
            </a:r>
            <a:r>
              <a:rPr lang="en-US" sz="2000" dirty="0" smtClean="0"/>
              <a:t> casual riders.</a:t>
            </a:r>
          </a:p>
          <a:p>
            <a:r>
              <a:rPr lang="en-US" sz="2000" dirty="0" smtClean="0"/>
              <a:t>Weekend average of casual riders is </a:t>
            </a:r>
            <a:r>
              <a:rPr lang="en-US" sz="2000" dirty="0" err="1" smtClean="0"/>
              <a:t>morethan</a:t>
            </a:r>
            <a:r>
              <a:rPr lang="en-US" sz="2000" dirty="0" smtClean="0"/>
              <a:t> 30hrs.</a:t>
            </a:r>
          </a:p>
          <a:p>
            <a:r>
              <a:rPr lang="en-US" sz="2000" dirty="0" smtClean="0"/>
              <a:t>Members show consistent average trip durations of around 15-16hrs, indicating they use the service for daily commute.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How do annual members and casual riders use </a:t>
            </a:r>
            <a:r>
              <a:rPr lang="en-US" b="1" dirty="0" err="1" smtClean="0"/>
              <a:t>Cyclistic</a:t>
            </a:r>
            <a:r>
              <a:rPr lang="en-US" b="1" dirty="0" smtClean="0"/>
              <a:t> bikes differently?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Answerable with current data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Busiest Month – May (summer)</a:t>
            </a:r>
            <a:r>
              <a:rPr lang="en-US" dirty="0" smtClean="0"/>
              <a:t>: Indicates when bike usage peaks, likely for both casual and annual members, but could show different usage patterns.</a:t>
            </a:r>
          </a:p>
          <a:p>
            <a:pPr lvl="1"/>
            <a:r>
              <a:rPr lang="en-US" b="1" dirty="0" smtClean="0"/>
              <a:t>Peak Hour – 5PM</a:t>
            </a:r>
            <a:r>
              <a:rPr lang="en-US" dirty="0" smtClean="0"/>
              <a:t>: Suggests a common time for high usage, potentially related to commute times for members versus leisure times for casual riders.</a:t>
            </a:r>
          </a:p>
          <a:p>
            <a:pPr lvl="1"/>
            <a:r>
              <a:rPr lang="en-US" b="1" dirty="0" smtClean="0"/>
              <a:t>Favorite Ride Type – Classic</a:t>
            </a:r>
            <a:r>
              <a:rPr lang="en-US" dirty="0" smtClean="0"/>
              <a:t>: Identifies the most popular bike type, potentially for both groups.</a:t>
            </a:r>
          </a:p>
          <a:p>
            <a:pPr lvl="1"/>
            <a:r>
              <a:rPr lang="en-US" b="1" dirty="0" smtClean="0"/>
              <a:t>Weekends Casual Riders Usage &gt; Members</a:t>
            </a:r>
            <a:r>
              <a:rPr lang="en-US" dirty="0" smtClean="0"/>
              <a:t>: Highlights a significant behavioral difference; casual riders use the service more on weekends.</a:t>
            </a:r>
          </a:p>
          <a:p>
            <a:pPr lvl="1"/>
            <a:r>
              <a:rPr lang="en-US" b="1" dirty="0" smtClean="0"/>
              <a:t>Ride Duration of Casual Riders &gt; Members</a:t>
            </a:r>
            <a:r>
              <a:rPr lang="en-US" dirty="0" smtClean="0"/>
              <a:t>: Indicates that casual riders tend to have longer rides on average.</a:t>
            </a:r>
          </a:p>
          <a:p>
            <a:pPr lvl="1"/>
            <a:r>
              <a:rPr lang="en-US" b="1" dirty="0" smtClean="0"/>
              <a:t>Members Contribute More to Total Ride Duration</a:t>
            </a:r>
            <a:r>
              <a:rPr lang="en-US" dirty="0" smtClean="0"/>
              <a:t>: Despite shorter trips, members have more rides overall.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Why would casual riders buy </a:t>
            </a:r>
            <a:r>
              <a:rPr lang="en-US" b="1" dirty="0" err="1" smtClean="0"/>
              <a:t>Cyclistic</a:t>
            </a:r>
            <a:r>
              <a:rPr lang="en-US" b="1" dirty="0" smtClean="0"/>
              <a:t> annual memberships?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Additional analysis needed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insights suggest that casual riders tend to use bikes more on weekends and for longer trips. An analysis of cost savings from buying a membership versus paying per ride could be beneficial.</a:t>
            </a:r>
          </a:p>
          <a:p>
            <a:pPr lvl="1"/>
            <a:r>
              <a:rPr lang="en-US" dirty="0" smtClean="0"/>
              <a:t>Weekend Membership Promotions: Target casual riders with weekend-only membership deals, emphasizing the savings and benefits of unlimited rides during their peak usage times.</a:t>
            </a:r>
          </a:p>
          <a:p>
            <a:pPr lvl="1"/>
            <a:r>
              <a:rPr lang="en-US" dirty="0" smtClean="0"/>
              <a:t>Off-Peak Incentives: Introduce a "Weekend Warrior" membership with discounts during lower-usage hours on weekends to encourage more frequent rides.</a:t>
            </a:r>
          </a:p>
          <a:p>
            <a:pPr lvl="1"/>
            <a:r>
              <a:rPr lang="en-US" dirty="0" smtClean="0"/>
              <a:t>Align with Peak Usage: Highlight the convenience and cost-effectiveness of a membership during high-demand periods like 5PM and the busy month of May, aligning with casual riders' habits.</a:t>
            </a:r>
          </a:p>
          <a:p>
            <a:pPr lvl="1"/>
            <a:r>
              <a:rPr lang="en-US" dirty="0" smtClean="0"/>
              <a:t>In Summer offering a membership plan with the average hours that casual riders use could help conversions.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 How can </a:t>
            </a:r>
            <a:r>
              <a:rPr lang="en-US" b="1" dirty="0" err="1" smtClean="0"/>
              <a:t>Cyclistic</a:t>
            </a:r>
            <a:r>
              <a:rPr lang="en-US" b="1" dirty="0" smtClean="0"/>
              <a:t> use digital media to influence casual riders to become members?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Additional analysis needed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Knowing that weekends are popular for casual riders, targeted digital media campaigns could promote the benefits of membership (e.g., discounts for weekend trips, longer ride duration advantages) on these days.</a:t>
            </a:r>
          </a:p>
          <a:p>
            <a:pPr lvl="1"/>
            <a:r>
              <a:rPr lang="en-US" dirty="0" smtClean="0"/>
              <a:t>Campaigns could highlight the value of a membership during the busiest month (May) and during peak hours to reduce the overall cost of frequent rides.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Question 2</a:t>
            </a:r>
            <a:r>
              <a:rPr lang="en-US" dirty="0" smtClean="0"/>
              <a:t>: Additional analysis like cost-benefit comparisons, survey data, or exploring what influences casual riders’ decisions during peak times or busy months could help.</a:t>
            </a:r>
          </a:p>
          <a:p>
            <a:r>
              <a:rPr lang="en-US" b="1" dirty="0" smtClean="0"/>
              <a:t>For Question 3</a:t>
            </a:r>
            <a:r>
              <a:rPr lang="en-US" dirty="0" smtClean="0"/>
              <a:t>: Gathering data on digital engagement and aligning it with bike usage patterns will help create more targeted marketing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trip duration in minutes </a:t>
            </a:r>
            <a:r>
              <a:rPr lang="en-US" dirty="0" err="1" smtClean="0"/>
              <a:t>Monthwise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9954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Trip duration over weekdays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5" y="1825625"/>
            <a:ext cx="7545860" cy="4351338"/>
          </a:xfrm>
        </p:spPr>
      </p:pic>
    </p:spTree>
    <p:extLst>
      <p:ext uri="{BB962C8B-B14F-4D97-AF65-F5344CB8AC3E}">
        <p14:creationId xmlns:p14="http://schemas.microsoft.com/office/powerpoint/2010/main" val="5081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 vs member total trips -2024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29228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 vs member total trip duration -2024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79030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 vs member Mean trip duration -2024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33508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No of rides every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1825625"/>
            <a:ext cx="7620000" cy="4351338"/>
          </a:xfrm>
        </p:spPr>
      </p:pic>
    </p:spTree>
    <p:extLst>
      <p:ext uri="{BB962C8B-B14F-4D97-AF65-F5344CB8AC3E}">
        <p14:creationId xmlns:p14="http://schemas.microsoft.com/office/powerpoint/2010/main" val="8656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 vs members total trip duration Comparison week-o-week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5" y="1825625"/>
            <a:ext cx="8657966" cy="4351338"/>
          </a:xfrm>
        </p:spPr>
      </p:pic>
    </p:spTree>
    <p:extLst>
      <p:ext uri="{BB962C8B-B14F-4D97-AF65-F5344CB8AC3E}">
        <p14:creationId xmlns:p14="http://schemas.microsoft.com/office/powerpoint/2010/main" val="37555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Busiest Hour of the Day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1598141"/>
            <a:ext cx="8732108" cy="4578822"/>
          </a:xfrm>
        </p:spPr>
      </p:pic>
    </p:spTree>
    <p:extLst>
      <p:ext uri="{BB962C8B-B14F-4D97-AF65-F5344CB8AC3E}">
        <p14:creationId xmlns:p14="http://schemas.microsoft.com/office/powerpoint/2010/main" val="138835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610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Cyclist Data analysis using 2024 Data</vt:lpstr>
      <vt:lpstr>Total trip duration in minutes Monthwise</vt:lpstr>
      <vt:lpstr>Mean Trip duration over weekdays</vt:lpstr>
      <vt:lpstr>Casual vs member total trips -2024</vt:lpstr>
      <vt:lpstr>Casual vs member total trip duration -2024</vt:lpstr>
      <vt:lpstr>Casual vs member Mean trip duration -2024</vt:lpstr>
      <vt:lpstr>Total No of rides every Month</vt:lpstr>
      <vt:lpstr>Casual vs members total trip duration Comparison week-o-week</vt:lpstr>
      <vt:lpstr>Overall Busiest Hour of the Day</vt:lpstr>
      <vt:lpstr>Weekly Average Trip length cas Vs mem</vt:lpstr>
      <vt:lpstr>Monthly Average Trip length cas Vs mem</vt:lpstr>
      <vt:lpstr>Popular ride type member vs casual</vt:lpstr>
      <vt:lpstr>PowerPoint Presentation</vt:lpstr>
      <vt:lpstr>1. How do annual members and casual riders use Cyclistic bikes differently? </vt:lpstr>
      <vt:lpstr>2. Why would casual riders buy Cyclistic annual memberships? </vt:lpstr>
      <vt:lpstr>3. How can Cyclistic use digital media to influence casual riders to become members? </vt:lpstr>
      <vt:lpstr>Next Steps: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Data analysis using 2024 Data</dc:title>
  <dc:creator>Microsoft account</dc:creator>
  <cp:lastModifiedBy>Microsoft account</cp:lastModifiedBy>
  <cp:revision>9</cp:revision>
  <dcterms:created xsi:type="dcterms:W3CDTF">2024-08-18T09:05:26Z</dcterms:created>
  <dcterms:modified xsi:type="dcterms:W3CDTF">2024-08-18T10:17:58Z</dcterms:modified>
</cp:coreProperties>
</file>