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QENg40CRr/GX2+SDLfIbiCzjl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32" autoAdjust="0"/>
  </p:normalViewPr>
  <p:slideViewPr>
    <p:cSldViewPr snapToGrid="0">
      <p:cViewPr varScale="1">
        <p:scale>
          <a:sx n="64" d="100"/>
          <a:sy n="64" d="100"/>
        </p:scale>
        <p:origin x="200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03" name="Google Shape;4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473079" y="409074"/>
            <a:ext cx="6805880" cy="59315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000" b="1" i="0" u="none" strike="noStrike" cap="none" dirty="0">
                <a:solidFill>
                  <a:schemeClr val="dk1"/>
                </a:solidFill>
                <a:latin typeface="Arial"/>
                <a:ea typeface="Arial"/>
                <a:cs typeface="Arial"/>
                <a:sym typeface="Arial"/>
              </a:rPr>
              <a:t>       </a:t>
            </a:r>
            <a:r>
              <a:rPr lang="en-US" sz="3000" b="1" i="0" u="sng" strike="noStrike" cap="none" dirty="0">
                <a:solidFill>
                  <a:schemeClr val="dk1"/>
                </a:solidFill>
                <a:latin typeface="Arial"/>
                <a:ea typeface="Arial"/>
                <a:cs typeface="Arial"/>
                <a:sym typeface="Arial"/>
              </a:rPr>
              <a:t>Water potability Prediction</a:t>
            </a:r>
            <a:endParaRPr sz="1400" b="1" i="0" u="sng"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MEMBERS</a:t>
            </a:r>
            <a:r>
              <a:rPr lang="en-US" sz="2400" b="1" dirty="0">
                <a:solidFill>
                  <a:srgbClr val="002776"/>
                </a:solidFill>
                <a:latin typeface="Verdana"/>
                <a:ea typeface="Verdana"/>
                <a:cs typeface="Verdana"/>
                <a:sym typeface="Verdana"/>
              </a:rPr>
              <a:t>:</a:t>
            </a:r>
          </a:p>
          <a:p>
            <a:pPr marL="0" marR="0" lvl="0" indent="0" algn="l" rtl="0">
              <a:lnSpc>
                <a:spcPct val="100000"/>
              </a:lnSpc>
              <a:spcBef>
                <a:spcPts val="0"/>
              </a:spcBef>
              <a:spcAft>
                <a:spcPts val="0"/>
              </a:spcAft>
              <a:buClr>
                <a:srgbClr val="002776"/>
              </a:buClr>
              <a:buSzPts val="3600"/>
              <a:buFont typeface="Verdana"/>
              <a:buNone/>
            </a:pPr>
            <a:endParaRPr lang="en-US" sz="2400" b="1"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chemeClr val="bg2"/>
                </a:solidFill>
                <a:latin typeface="Verdana"/>
                <a:ea typeface="Verdana"/>
                <a:sym typeface="Verdana"/>
              </a:rPr>
              <a:t>MUHAMMED ADILSHA T</a:t>
            </a:r>
            <a:r>
              <a:rPr lang="en-US" sz="2000" b="1" dirty="0">
                <a:solidFill>
                  <a:schemeClr val="bg2"/>
                </a:solidFill>
                <a:latin typeface="Verdana"/>
                <a:ea typeface="Verdana"/>
                <a:sym typeface="Verdana"/>
              </a:rPr>
              <a:t>P</a:t>
            </a:r>
          </a:p>
          <a:p>
            <a:pPr marL="0" marR="0" lvl="0" indent="0" algn="l" rtl="0">
              <a:lnSpc>
                <a:spcPct val="100000"/>
              </a:lnSpc>
              <a:spcBef>
                <a:spcPts val="0"/>
              </a:spcBef>
              <a:spcAft>
                <a:spcPts val="0"/>
              </a:spcAft>
              <a:buClr>
                <a:srgbClr val="002776"/>
              </a:buClr>
              <a:buSzPts val="3600"/>
              <a:buFont typeface="Verdana"/>
              <a:buNone/>
            </a:pPr>
            <a:r>
              <a:rPr lang="en-US" sz="2000" b="1" dirty="0">
                <a:solidFill>
                  <a:schemeClr val="bg2"/>
                </a:solidFill>
                <a:latin typeface="Verdana"/>
                <a:ea typeface="Verdana"/>
                <a:sym typeface="Verdana"/>
              </a:rPr>
              <a:t>SAKSHI SHAILESH PISAL</a:t>
            </a:r>
          </a:p>
          <a:p>
            <a:pPr marL="0" marR="0" lvl="0" indent="0" algn="l" rtl="0">
              <a:lnSpc>
                <a:spcPct val="100000"/>
              </a:lnSpc>
              <a:spcBef>
                <a:spcPts val="0"/>
              </a:spcBef>
              <a:spcAft>
                <a:spcPts val="0"/>
              </a:spcAft>
              <a:buClr>
                <a:srgbClr val="002776"/>
              </a:buClr>
              <a:buSzPts val="3600"/>
              <a:buFont typeface="Verdana"/>
              <a:buNone/>
            </a:pPr>
            <a:r>
              <a:rPr lang="en-US" sz="2000" b="1" dirty="0">
                <a:solidFill>
                  <a:schemeClr val="bg2"/>
                </a:solidFill>
                <a:latin typeface="Verdana"/>
                <a:ea typeface="Verdana"/>
                <a:sym typeface="Verdana"/>
              </a:rPr>
              <a:t>VISHAL KAKASAHIB DUKARE</a:t>
            </a: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chemeClr val="bg2"/>
                </a:solidFill>
                <a:latin typeface="Verdana"/>
                <a:ea typeface="Verdana"/>
                <a:cs typeface="Arial"/>
                <a:sym typeface="Verdana"/>
              </a:rPr>
              <a:t>RITESH SUNIL DHARMEKAMBELE</a:t>
            </a:r>
          </a:p>
          <a:p>
            <a:pPr marL="0" marR="0" lvl="0" indent="0" algn="l" rtl="0">
              <a:lnSpc>
                <a:spcPct val="100000"/>
              </a:lnSpc>
              <a:spcBef>
                <a:spcPts val="0"/>
              </a:spcBef>
              <a:spcAft>
                <a:spcPts val="0"/>
              </a:spcAft>
              <a:buClr>
                <a:srgbClr val="002776"/>
              </a:buClr>
              <a:buSzPts val="3600"/>
              <a:buFont typeface="Verdana"/>
              <a:buNone/>
            </a:pPr>
            <a:r>
              <a:rPr lang="en-US" sz="2000" b="1" dirty="0">
                <a:solidFill>
                  <a:schemeClr val="bg2"/>
                </a:solidFill>
                <a:latin typeface="Verdana"/>
                <a:ea typeface="Verdana"/>
                <a:sym typeface="Verdana"/>
              </a:rPr>
              <a:t>NEHA BHAGWAT BIDWE</a:t>
            </a:r>
          </a:p>
          <a:p>
            <a:pPr marL="0" marR="0" lvl="0" indent="0" algn="l" rtl="0">
              <a:lnSpc>
                <a:spcPct val="100000"/>
              </a:lnSpc>
              <a:spcBef>
                <a:spcPts val="0"/>
              </a:spcBef>
              <a:spcAft>
                <a:spcPts val="0"/>
              </a:spcAft>
              <a:buClr>
                <a:srgbClr val="002776"/>
              </a:buClr>
              <a:buSzPts val="3600"/>
              <a:buFont typeface="Verdana"/>
              <a:buNone/>
            </a:pPr>
            <a:r>
              <a:rPr lang="en-US" sz="2000" b="1" dirty="0">
                <a:solidFill>
                  <a:schemeClr val="bg2"/>
                </a:solidFill>
                <a:latin typeface="Verdana"/>
                <a:ea typeface="Verdana"/>
                <a:sym typeface="Verdana"/>
              </a:rPr>
              <a:t>RAHUL KAILAS GILORKAR</a:t>
            </a:r>
          </a:p>
          <a:p>
            <a:pPr marL="0" marR="0" lvl="0" indent="0" algn="l" rtl="0">
              <a:lnSpc>
                <a:spcPct val="100000"/>
              </a:lnSpc>
              <a:spcBef>
                <a:spcPts val="0"/>
              </a:spcBef>
              <a:spcAft>
                <a:spcPts val="0"/>
              </a:spcAft>
              <a:buClr>
                <a:srgbClr val="002776"/>
              </a:buClr>
              <a:buSzPts val="3600"/>
              <a:buFont typeface="Verdana"/>
              <a:buNone/>
            </a:pPr>
            <a:endParaRPr lang="en-US" sz="2400" b="1" i="0" u="none" strike="noStrike" cap="none" dirty="0">
              <a:solidFill>
                <a:srgbClr val="002776"/>
              </a:solidFill>
              <a:latin typeface="Verdana"/>
              <a:ea typeface="Verdana"/>
              <a:cs typeface="Arial"/>
              <a:sym typeface="Verdana"/>
            </a:endParaRPr>
          </a:p>
          <a:p>
            <a:pPr marL="0" marR="0" lvl="0" indent="0" algn="l" rtl="0">
              <a:lnSpc>
                <a:spcPct val="100000"/>
              </a:lnSpc>
              <a:spcBef>
                <a:spcPts val="0"/>
              </a:spcBef>
              <a:spcAft>
                <a:spcPts val="0"/>
              </a:spcAft>
              <a:buClr>
                <a:srgbClr val="002776"/>
              </a:buClr>
              <a:buSzPts val="3600"/>
              <a:buFont typeface="Verdana"/>
              <a:buNone/>
            </a:pPr>
            <a:r>
              <a:rPr lang="en-US" sz="2400" b="1" i="0" u="none" strike="noStrike" cap="none" dirty="0">
                <a:solidFill>
                  <a:srgbClr val="002776"/>
                </a:solidFill>
                <a:latin typeface="Verdana"/>
                <a:ea typeface="Verdana"/>
                <a:cs typeface="Arial"/>
                <a:sym typeface="Verdana"/>
              </a:rPr>
              <a:t>MENTOR: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400" b="1" dirty="0">
                <a:solidFill>
                  <a:schemeClr val="bg2"/>
                </a:solidFill>
                <a:latin typeface="Verdana"/>
                <a:ea typeface="Verdana"/>
                <a:cs typeface="Verdana"/>
                <a:sym typeface="Verdana"/>
              </a:rPr>
              <a:t>RITESH</a:t>
            </a:r>
            <a:endParaRPr sz="1400" b="0" i="0" u="none" strike="noStrike" cap="none" dirty="0">
              <a:solidFill>
                <a:schemeClr val="bg2"/>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400" b="1" dirty="0">
                <a:solidFill>
                  <a:srgbClr val="002776"/>
                </a:solidFill>
                <a:latin typeface="Verdana"/>
                <a:ea typeface="Verdana"/>
                <a:cs typeface="Verdana"/>
                <a:sym typeface="Verdana"/>
              </a:rPr>
              <a:t>07/06/2022</a:t>
            </a:r>
            <a:endParaRPr sz="1400" b="0" i="0" u="none" strike="noStrike" cap="none" dirty="0">
              <a:solidFill>
                <a:srgbClr val="000000"/>
              </a:solidFill>
              <a:latin typeface="Arial"/>
              <a:ea typeface="Arial"/>
              <a:cs typeface="Arial"/>
              <a:sym typeface="Arial"/>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334" name="Google Shape;334;p1"/>
          <p:cNvSpPr txBox="1"/>
          <p:nvPr/>
        </p:nvSpPr>
        <p:spPr>
          <a:xfrm>
            <a:off x="2696901" y="5266481"/>
            <a:ext cx="335665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entury Gothic"/>
                <a:ea typeface="Century Gothic"/>
                <a:cs typeface="Century Gothic"/>
                <a:sym typeface="Century Gothic"/>
              </a:rPr>
              <a:t>To be filled by Project group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0"/>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Template for Model results presentation</a:t>
            </a:r>
            <a:endParaRPr sz="1400" b="0" i="0" u="none" strike="noStrike" cap="none">
              <a:solidFill>
                <a:srgbClr val="000000"/>
              </a:solidFill>
              <a:latin typeface="Arial"/>
              <a:ea typeface="Arial"/>
              <a:cs typeface="Arial"/>
              <a:sym typeface="Arial"/>
            </a:endParaRPr>
          </a:p>
        </p:txBody>
      </p:sp>
      <p:pic>
        <p:nvPicPr>
          <p:cNvPr id="414" name="Google Shape;414;p1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12" name="Picture 11" descr="Screenshot (5)">
            <a:extLst>
              <a:ext uri="{FF2B5EF4-FFF2-40B4-BE49-F238E27FC236}">
                <a16:creationId xmlns:a16="http://schemas.microsoft.com/office/drawing/2014/main" id="{465010CC-3A38-8FBD-7CCF-F5FEA4516320}"/>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239329" y="1046747"/>
            <a:ext cx="6188621" cy="502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1"/>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Predictions</a:t>
            </a:r>
            <a:endParaRPr sz="1400" b="0" i="0" u="none" strike="noStrike" cap="none">
              <a:solidFill>
                <a:srgbClr val="000000"/>
              </a:solidFill>
              <a:latin typeface="Arial"/>
              <a:ea typeface="Arial"/>
              <a:cs typeface="Arial"/>
              <a:sym typeface="Arial"/>
            </a:endParaRPr>
          </a:p>
        </p:txBody>
      </p:sp>
      <p:pic>
        <p:nvPicPr>
          <p:cNvPr id="425" name="Google Shape;425;p1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B330908A-5EE3-F2C3-B9BF-51BB1311D86E}"/>
              </a:ext>
            </a:extLst>
          </p:cNvPr>
          <p:cNvSpPr txBox="1"/>
          <p:nvPr/>
        </p:nvSpPr>
        <p:spPr>
          <a:xfrm>
            <a:off x="529389" y="733926"/>
            <a:ext cx="8061157" cy="523220"/>
          </a:xfrm>
          <a:prstGeom prst="rect">
            <a:avLst/>
          </a:prstGeom>
          <a:noFill/>
        </p:spPr>
        <p:txBody>
          <a:bodyPr wrap="square" rtlCol="0">
            <a:spAutoFit/>
          </a:bodyPr>
          <a:lstStyle/>
          <a:p>
            <a:r>
              <a:rPr lang="en-US" dirty="0"/>
              <a:t>Here I use light GBM as model for my project and I got 78.2% of accuracy for my dataset.</a:t>
            </a:r>
          </a:p>
          <a:p>
            <a:r>
              <a:rPr lang="en-US" dirty="0"/>
              <a:t> And we also use hyper tuning to my data for increase my accuracy.</a:t>
            </a:r>
            <a:endParaRPr lang="en-IN" dirty="0"/>
          </a:p>
        </p:txBody>
      </p:sp>
      <p:pic>
        <p:nvPicPr>
          <p:cNvPr id="11" name="Picture 10" descr="Screenshot (7)">
            <a:extLst>
              <a:ext uri="{FF2B5EF4-FFF2-40B4-BE49-F238E27FC236}">
                <a16:creationId xmlns:a16="http://schemas.microsoft.com/office/drawing/2014/main" id="{5BCE7080-223A-24D5-A50E-0CE6BA5DBCCF}"/>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56936" y="1522054"/>
            <a:ext cx="8233610" cy="45552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2"/>
          <p:cNvSpPr txBox="1"/>
          <p:nvPr/>
        </p:nvSpPr>
        <p:spPr>
          <a:xfrm>
            <a:off x="0" y="-60158"/>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Results</a:t>
            </a:r>
            <a:endParaRPr sz="1400" b="0" i="0" u="none" strike="noStrike" cap="none">
              <a:solidFill>
                <a:srgbClr val="000000"/>
              </a:solidFill>
              <a:latin typeface="Arial"/>
              <a:ea typeface="Arial"/>
              <a:cs typeface="Arial"/>
              <a:sym typeface="Arial"/>
            </a:endParaRPr>
          </a:p>
        </p:txBody>
      </p:sp>
      <p:pic>
        <p:nvPicPr>
          <p:cNvPr id="434" name="Google Shape;434;p12"/>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 name="Picture 6" descr="Screenshot (9)">
            <a:extLst>
              <a:ext uri="{FF2B5EF4-FFF2-40B4-BE49-F238E27FC236}">
                <a16:creationId xmlns:a16="http://schemas.microsoft.com/office/drawing/2014/main" id="{CDE62E90-2E2D-7FA0-1698-AF46DEC93DC9}"/>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080084" y="1343273"/>
            <a:ext cx="5654092" cy="5213937"/>
          </a:xfrm>
          <a:prstGeom prst="rect">
            <a:avLst/>
          </a:prstGeom>
        </p:spPr>
      </p:pic>
      <p:sp>
        <p:nvSpPr>
          <p:cNvPr id="2" name="TextBox 1">
            <a:extLst>
              <a:ext uri="{FF2B5EF4-FFF2-40B4-BE49-F238E27FC236}">
                <a16:creationId xmlns:a16="http://schemas.microsoft.com/office/drawing/2014/main" id="{D4FF5D36-D271-F4F1-D577-8BA152EC57F1}"/>
              </a:ext>
            </a:extLst>
          </p:cNvPr>
          <p:cNvSpPr txBox="1"/>
          <p:nvPr/>
        </p:nvSpPr>
        <p:spPr>
          <a:xfrm>
            <a:off x="396352" y="749279"/>
            <a:ext cx="7640742" cy="307777"/>
          </a:xfrm>
          <a:prstGeom prst="rect">
            <a:avLst/>
          </a:prstGeom>
          <a:noFill/>
        </p:spPr>
        <p:txBody>
          <a:bodyPr wrap="square" rtlCol="0">
            <a:spAutoFit/>
          </a:bodyPr>
          <a:lstStyle/>
          <a:p>
            <a:r>
              <a:rPr lang="en-US" dirty="0"/>
              <a:t>Here in my model prediction most got output is zero’s compare to one’s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2432827" y="40087"/>
            <a:ext cx="69252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Deployment </a:t>
            </a:r>
            <a:endParaRPr sz="1400" b="0" i="0" u="none" strike="noStrike" cap="none" dirty="0">
              <a:solidFill>
                <a:srgbClr val="000000"/>
              </a:solidFill>
              <a:latin typeface="Arial"/>
              <a:ea typeface="Arial"/>
              <a:cs typeface="Arial"/>
              <a:sym typeface="Arial"/>
            </a:endParaRPr>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A2114EAC-89ED-24E8-F63A-3A276F8EEAE1}"/>
              </a:ext>
            </a:extLst>
          </p:cNvPr>
          <p:cNvSpPr txBox="1"/>
          <p:nvPr/>
        </p:nvSpPr>
        <p:spPr>
          <a:xfrm>
            <a:off x="1155032" y="974558"/>
            <a:ext cx="7110663" cy="646331"/>
          </a:xfrm>
          <a:prstGeom prst="rect">
            <a:avLst/>
          </a:prstGeom>
          <a:noFill/>
        </p:spPr>
        <p:txBody>
          <a:bodyPr wrap="square" rtlCol="0">
            <a:spAutoFit/>
          </a:bodyPr>
          <a:lstStyle/>
          <a:p>
            <a:r>
              <a:rPr lang="en-US" sz="1800" dirty="0"/>
              <a:t>We use Stream lit for deployment in this project. By using </a:t>
            </a:r>
            <a:r>
              <a:rPr lang="en-US" sz="1800" dirty="0" err="1"/>
              <a:t>streamlit</a:t>
            </a:r>
            <a:r>
              <a:rPr lang="en-US" sz="1800" dirty="0"/>
              <a:t> we can easily deploy over project. </a:t>
            </a:r>
            <a:endParaRPr lang="en-IN" sz="1800" dirty="0"/>
          </a:p>
        </p:txBody>
      </p:sp>
      <p:pic>
        <p:nvPicPr>
          <p:cNvPr id="5" name="Picture 4" descr="Screenshot (117)">
            <a:extLst>
              <a:ext uri="{FF2B5EF4-FFF2-40B4-BE49-F238E27FC236}">
                <a16:creationId xmlns:a16="http://schemas.microsoft.com/office/drawing/2014/main" id="{486262A6-DE93-FA4A-C006-30D35CD3607C}"/>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40184" y="1733300"/>
            <a:ext cx="8618621" cy="48479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Challenges faced?</a:t>
            </a:r>
            <a:endParaRPr sz="1400" b="0" i="0" u="none" strike="noStrike" cap="none">
              <a:solidFill>
                <a:srgbClr val="000000"/>
              </a:solidFill>
              <a:latin typeface="Arial"/>
              <a:ea typeface="Arial"/>
              <a:cs typeface="Arial"/>
              <a:sym typeface="Arial"/>
            </a:endParaRPr>
          </a:p>
        </p:txBody>
      </p:sp>
      <p:pic>
        <p:nvPicPr>
          <p:cNvPr id="447" name="Google Shape;447;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48" name="Google Shape;448;p1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263CCA6-1DBE-C7CF-37CB-FA323611DC9E}"/>
              </a:ext>
            </a:extLst>
          </p:cNvPr>
          <p:cNvSpPr txBox="1"/>
          <p:nvPr/>
        </p:nvSpPr>
        <p:spPr>
          <a:xfrm>
            <a:off x="238727" y="829144"/>
            <a:ext cx="8087125" cy="307777"/>
          </a:xfrm>
          <a:prstGeom prst="rect">
            <a:avLst/>
          </a:prstGeom>
          <a:noFill/>
        </p:spPr>
        <p:txBody>
          <a:bodyPr wrap="square" rtlCol="0">
            <a:spAutoFit/>
          </a:bodyPr>
          <a:lstStyle/>
          <a:p>
            <a:r>
              <a:rPr lang="en-US" dirty="0"/>
              <a:t>.</a:t>
            </a:r>
            <a:endParaRPr lang="en-IN" dirty="0"/>
          </a:p>
        </p:txBody>
      </p:sp>
      <p:sp>
        <p:nvSpPr>
          <p:cNvPr id="7" name="TextBox 6">
            <a:extLst>
              <a:ext uri="{FF2B5EF4-FFF2-40B4-BE49-F238E27FC236}">
                <a16:creationId xmlns:a16="http://schemas.microsoft.com/office/drawing/2014/main" id="{B727C0A8-38EB-A2CD-616F-B609CC835C25}"/>
              </a:ext>
            </a:extLst>
          </p:cNvPr>
          <p:cNvSpPr txBox="1"/>
          <p:nvPr/>
        </p:nvSpPr>
        <p:spPr>
          <a:xfrm>
            <a:off x="502317" y="1282686"/>
            <a:ext cx="6620377" cy="1477328"/>
          </a:xfrm>
          <a:prstGeom prst="rect">
            <a:avLst/>
          </a:prstGeom>
          <a:noFill/>
        </p:spPr>
        <p:txBody>
          <a:bodyPr wrap="square">
            <a:spAutoFit/>
          </a:bodyPr>
          <a:lstStyle/>
          <a:p>
            <a:r>
              <a:rPr lang="en-US" sz="1800" dirty="0"/>
              <a:t>The major challenge I face in this project is null values and data imbalance. In the case of null value my total data is 3276 and I got around 1400 null values  and that will massively effect my data accuracy. And in the case target I got zero’s around double of one’s, that also effect my model prediction</a:t>
            </a:r>
            <a:endParaRPr lang="en-IN" sz="1800" dirty="0"/>
          </a:p>
        </p:txBody>
      </p:sp>
      <p:sp>
        <p:nvSpPr>
          <p:cNvPr id="5" name="TextBox 4">
            <a:extLst>
              <a:ext uri="{FF2B5EF4-FFF2-40B4-BE49-F238E27FC236}">
                <a16:creationId xmlns:a16="http://schemas.microsoft.com/office/drawing/2014/main" id="{1AB71DA0-6A5F-0009-C4B6-91BB4DEA93B1}"/>
              </a:ext>
            </a:extLst>
          </p:cNvPr>
          <p:cNvSpPr txBox="1"/>
          <p:nvPr/>
        </p:nvSpPr>
        <p:spPr>
          <a:xfrm>
            <a:off x="670759" y="4055677"/>
            <a:ext cx="6620377" cy="1477328"/>
          </a:xfrm>
          <a:prstGeom prst="rect">
            <a:avLst/>
          </a:prstGeom>
          <a:noFill/>
        </p:spPr>
        <p:txBody>
          <a:bodyPr wrap="square" rtlCol="0">
            <a:spAutoFit/>
          </a:bodyPr>
          <a:lstStyle/>
          <a:p>
            <a:r>
              <a:rPr lang="en-US" sz="1800" dirty="0"/>
              <a:t>We overcome the challenges by filling the null values and put data into balance. In the case of null values we over come by filling null values with mean by using group by function. And in the case of imbalance data we use class weight function to balance the dataset.</a:t>
            </a:r>
            <a:endParaRPr lang="en-I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340" name="Google Shape;340;p2"/>
          <p:cNvSpPr txBox="1"/>
          <p:nvPr/>
        </p:nvSpPr>
        <p:spPr>
          <a:xfrm>
            <a:off x="-20236" y="3632940"/>
            <a:ext cx="8979000" cy="191740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300"/>
              <a:buFont typeface="Arial"/>
              <a:buNone/>
            </a:pPr>
            <a:r>
              <a:rPr lang="en-US" sz="1300" b="0" i="0" u="none" strike="noStrike" cap="none" dirty="0">
                <a:solidFill>
                  <a:schemeClr val="dk1"/>
                </a:solidFill>
                <a:latin typeface="Verdana"/>
                <a:ea typeface="Verdana"/>
                <a:cs typeface="Verdana"/>
                <a:sym typeface="Verdana"/>
              </a:rPr>
              <a:t>The objective of the analysis is to predict an item when sold, what is the probability that customer would file fraudulent  / Genuine warranty and to understand important factors associated with them</a:t>
            </a:r>
            <a:endParaRPr sz="1300" b="0" i="0" u="none" strike="noStrike" cap="none" dirty="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lang="en-US" sz="1300" b="0" i="0" u="none" strike="noStrike" cap="none" dirty="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r>
              <a:rPr lang="en-IN" sz="1300" dirty="0">
                <a:solidFill>
                  <a:schemeClr val="dk1"/>
                </a:solidFill>
                <a:latin typeface="Verdana"/>
                <a:ea typeface="Verdana"/>
                <a:cs typeface="Verdana"/>
                <a:sym typeface="Verdana"/>
              </a:rPr>
              <a:t>The main objective of the problem is by through our input our model need to identify weather the water </a:t>
            </a:r>
            <a:r>
              <a:rPr lang="en-IN" sz="1300">
                <a:solidFill>
                  <a:schemeClr val="dk1"/>
                </a:solidFill>
                <a:latin typeface="Verdana"/>
                <a:ea typeface="Verdana"/>
                <a:cs typeface="Verdana"/>
                <a:sym typeface="Verdana"/>
              </a:rPr>
              <a:t>is potable or not.</a:t>
            </a:r>
            <a:endParaRPr sz="1300" b="0" i="0" u="none" strike="noStrike" cap="none" dirty="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bg2"/>
                </a:solidFill>
                <a:latin typeface="Arial"/>
                <a:ea typeface="Arial"/>
                <a:cs typeface="Arial"/>
                <a:sym typeface="Arial"/>
              </a:rPr>
              <a:t>The dataset is having incidents raised by </a:t>
            </a:r>
            <a:r>
              <a:rPr lang="en-US" sz="1200" b="0" i="0" u="none" strike="noStrike" cap="none" dirty="0" err="1">
                <a:solidFill>
                  <a:schemeClr val="bg2"/>
                </a:solidFill>
                <a:latin typeface="Arial"/>
                <a:ea typeface="Arial"/>
                <a:cs typeface="Arial"/>
                <a:sym typeface="Arial"/>
              </a:rPr>
              <a:t>customers.Which</a:t>
            </a:r>
            <a:r>
              <a:rPr lang="en-US" sz="1200" b="0" i="0" u="none" strike="noStrike" cap="none" dirty="0">
                <a:solidFill>
                  <a:schemeClr val="bg2"/>
                </a:solidFill>
                <a:latin typeface="Arial"/>
                <a:ea typeface="Arial"/>
                <a:cs typeface="Arial"/>
                <a:sym typeface="Arial"/>
              </a:rPr>
              <a:t> contains an event log of an incident management process extracted from a service desk platform of an IT company</a:t>
            </a:r>
            <a:endParaRPr sz="1300" b="0" i="0" u="none" strike="noStrike" cap="none" dirty="0">
              <a:solidFill>
                <a:schemeClr val="bg2"/>
              </a:solidFill>
              <a:latin typeface="Verdana"/>
              <a:ea typeface="Verdana"/>
              <a:cs typeface="Verdana"/>
              <a:sym typeface="Verdana"/>
            </a:endParaRPr>
          </a:p>
        </p:txBody>
      </p:sp>
      <p:sp>
        <p:nvSpPr>
          <p:cNvPr id="341" name="Google Shape;341;p2"/>
          <p:cNvSpPr txBox="1"/>
          <p:nvPr/>
        </p:nvSpPr>
        <p:spPr>
          <a:xfrm>
            <a:off x="0" y="2903091"/>
            <a:ext cx="2569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entury Gothic"/>
                <a:ea typeface="Century Gothic"/>
                <a:cs typeface="Century Gothic"/>
                <a:sym typeface="Century Gothic"/>
              </a:rPr>
              <a:t>Objective:</a:t>
            </a:r>
            <a:endParaRPr sz="2000" b="0" i="0" u="none" strike="noStrike" cap="none">
              <a:solidFill>
                <a:srgbClr val="000000"/>
              </a:solidFill>
              <a:latin typeface="Arial"/>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7" y="635875"/>
            <a:ext cx="8820719" cy="302386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mj-lt"/>
              </a:rPr>
              <a:t>In here my project water potability aim about </a:t>
            </a:r>
            <a:r>
              <a:rPr lang="en-US" sz="1800" dirty="0" err="1">
                <a:solidFill>
                  <a:schemeClr val="dk1"/>
                </a:solidFill>
                <a:latin typeface="+mj-lt"/>
              </a:rPr>
              <a:t>about</a:t>
            </a:r>
            <a:r>
              <a:rPr lang="en-US" sz="1800" dirty="0">
                <a:solidFill>
                  <a:schemeClr val="dk1"/>
                </a:solidFill>
                <a:latin typeface="+mj-lt"/>
              </a:rPr>
              <a:t> the water is drinkable or not and in this there are several factors that effect to the water.  </a:t>
            </a:r>
            <a:r>
              <a:rPr lang="en-US" sz="1800" dirty="0" err="1">
                <a:solidFill>
                  <a:schemeClr val="dk1"/>
                </a:solidFill>
                <a:latin typeface="+mj-lt"/>
              </a:rPr>
              <a:t>ph</a:t>
            </a:r>
            <a:r>
              <a:rPr lang="en-US" sz="1800" dirty="0">
                <a:solidFill>
                  <a:schemeClr val="dk1"/>
                </a:solidFill>
                <a:latin typeface="+mj-lt"/>
              </a:rPr>
              <a:t> value is one of the main factor that effect on water. and  that kind several factors that are effecting to the water so here my main problem that I need to know my prediction is more accurate to that when I insert value into model I need to get correct output. So I need to make sure that my model will be good .and in this project I got many null so I need to handle my data carefully.  </a:t>
            </a:r>
            <a:endParaRPr sz="1800" b="0" i="0" u="none" strike="noStrike" cap="none" dirty="0">
              <a:solidFill>
                <a:schemeClr val="dk1"/>
              </a:solidFill>
              <a:latin typeface="+mj-lt"/>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Project Architecture / Project Flow</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FF9A59C-37EC-6239-1607-8AF4AF764985}"/>
              </a:ext>
            </a:extLst>
          </p:cNvPr>
          <p:cNvSpPr txBox="1"/>
          <p:nvPr/>
        </p:nvSpPr>
        <p:spPr>
          <a:xfrm>
            <a:off x="720436" y="1191491"/>
            <a:ext cx="7730837" cy="5909310"/>
          </a:xfrm>
          <a:prstGeom prst="rect">
            <a:avLst/>
          </a:prstGeom>
          <a:noFill/>
        </p:spPr>
        <p:txBody>
          <a:bodyPr wrap="square" rtlCol="0">
            <a:spAutoFit/>
          </a:bodyPr>
          <a:lstStyle/>
          <a:p>
            <a:endParaRPr lang="en-US" dirty="0"/>
          </a:p>
          <a:p>
            <a:r>
              <a:rPr lang="en-IN" dirty="0"/>
              <a:t>Water potability is a supervised classification project that predict the water is potable or not.</a:t>
            </a:r>
          </a:p>
          <a:p>
            <a:endParaRPr lang="en-IN" dirty="0"/>
          </a:p>
          <a:p>
            <a:endParaRPr lang="en-IN" dirty="0"/>
          </a:p>
          <a:p>
            <a:r>
              <a:rPr lang="en-IN" sz="1800" dirty="0"/>
              <a:t>Components</a:t>
            </a:r>
          </a:p>
          <a:p>
            <a:endParaRPr lang="en-IN" sz="1800" dirty="0"/>
          </a:p>
          <a:p>
            <a:r>
              <a:rPr lang="en-IN" sz="1800" dirty="0"/>
              <a:t>1.</a:t>
            </a:r>
            <a:r>
              <a:rPr lang="en-IN" sz="1600" dirty="0"/>
              <a:t>Problem</a:t>
            </a:r>
          </a:p>
          <a:p>
            <a:r>
              <a:rPr lang="en-IN" dirty="0"/>
              <a:t>    This is the top, fundamental component. I have listed many problems in my work. It can be</a:t>
            </a:r>
          </a:p>
          <a:p>
            <a:r>
              <a:rPr lang="en-IN" dirty="0"/>
              <a:t>Anything from building a market segmentation, building the model that give water is drinkable or not. And in this only have low data so it will effect on accuracy of data, and it will effect for the prediction. And they give several component that effect to water drinkable or not . And here we need to train data on that basis so it will more challenging.</a:t>
            </a:r>
          </a:p>
          <a:p>
            <a:endParaRPr lang="en-IN" dirty="0"/>
          </a:p>
          <a:p>
            <a:r>
              <a:rPr lang="en-IN" sz="1600" dirty="0"/>
              <a:t>2.Data</a:t>
            </a:r>
          </a:p>
          <a:p>
            <a:r>
              <a:rPr lang="en-IN" sz="1600" dirty="0"/>
              <a:t>   </a:t>
            </a:r>
            <a:r>
              <a:rPr lang="en-IN" dirty="0"/>
              <a:t>It comes in many shapes like unstructured data, real time and so on . Typically</a:t>
            </a:r>
          </a:p>
          <a:p>
            <a:r>
              <a:rPr lang="en-IN" dirty="0"/>
              <a:t>Raw data needs to be identified and event building and store the data then clean the data and aggregate using EDA . The process can be include selecting and defining metrics.</a:t>
            </a:r>
          </a:p>
          <a:p>
            <a:endParaRPr lang="en-IN" sz="1600" dirty="0"/>
          </a:p>
          <a:p>
            <a:r>
              <a:rPr lang="en-IN" sz="1600" dirty="0"/>
              <a:t>3.Algorithms</a:t>
            </a:r>
          </a:p>
          <a:p>
            <a:r>
              <a:rPr lang="en-IN" sz="1600" dirty="0"/>
              <a:t>   </a:t>
            </a:r>
            <a:r>
              <a:rPr lang="en-IN" dirty="0"/>
              <a:t>Also called techniques . Example include Decision tree , indexation algorithm , light gradient boosting ,support vector machines and go on. And it done in a specific manner.</a:t>
            </a:r>
          </a:p>
          <a:p>
            <a:r>
              <a:rPr lang="en-IN" dirty="0"/>
              <a:t> </a:t>
            </a:r>
          </a:p>
          <a:p>
            <a:r>
              <a:rPr lang="en-IN" sz="1600" dirty="0"/>
              <a:t>4.Models</a:t>
            </a:r>
          </a:p>
          <a:p>
            <a:r>
              <a:rPr lang="en-IN" sz="1600" dirty="0"/>
              <a:t>   </a:t>
            </a:r>
            <a:r>
              <a:rPr lang="en-IN" dirty="0"/>
              <a:t>By models, I mean testing algorithms, selecting, fine-tuning, and combining the best -</a:t>
            </a:r>
          </a:p>
          <a:p>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bb489db2_4_0"/>
          <p:cNvSpPr txBox="1">
            <a:spLocks noGrp="1"/>
          </p:cNvSpPr>
          <p:nvPr>
            <p:ph type="title"/>
          </p:nvPr>
        </p:nvSpPr>
        <p:spPr>
          <a:xfrm>
            <a:off x="258617" y="221674"/>
            <a:ext cx="8655285" cy="4571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endParaRPr sz="16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0798A143-121B-6C03-1E01-7785422A06AD}"/>
              </a:ext>
            </a:extLst>
          </p:cNvPr>
          <p:cNvSpPr txBox="1"/>
          <p:nvPr/>
        </p:nvSpPr>
        <p:spPr>
          <a:xfrm rot="10800000" flipH="1" flipV="1">
            <a:off x="364604" y="938502"/>
            <a:ext cx="8414791" cy="4770537"/>
          </a:xfrm>
          <a:prstGeom prst="rect">
            <a:avLst/>
          </a:prstGeom>
          <a:noFill/>
        </p:spPr>
        <p:txBody>
          <a:bodyPr wrap="square" rtlCol="0">
            <a:spAutoFit/>
          </a:bodyPr>
          <a:lstStyle/>
          <a:p>
            <a:pPr marL="285750" indent="-285750">
              <a:buFontTx/>
              <a:buChar char="-"/>
            </a:pPr>
            <a:r>
              <a:rPr lang="en-US" dirty="0"/>
              <a:t>Algorithm using techniques such as model fitting, model blending, data reduction, feature selection, and assessing the yield of each model, over the baseline. It also includes calibrating or normalizing data, imputation techniques  formissing data ,outlier detection, cross-validation, over-fitting avoidance, robustness testing and boosting, and maintenance.</a:t>
            </a:r>
            <a:r>
              <a:rPr lang="en-IN" dirty="0"/>
              <a:t> Criteria that make a model desirable include robustness and stability, scalability, simplicity, speed, portability,  adaptability , and accuracy</a:t>
            </a:r>
            <a:r>
              <a:rPr lang="en-IN" sz="1600" dirty="0"/>
              <a:t>.</a:t>
            </a:r>
          </a:p>
          <a:p>
            <a:pPr marL="285750" indent="-285750">
              <a:buFontTx/>
              <a:buChar char="-"/>
            </a:pPr>
            <a:endParaRPr lang="en-IN" sz="1600" dirty="0"/>
          </a:p>
          <a:p>
            <a:r>
              <a:rPr lang="en-IN" sz="1600" dirty="0"/>
              <a:t>5.Programming</a:t>
            </a:r>
          </a:p>
          <a:p>
            <a:r>
              <a:rPr lang="en-IN" dirty="0"/>
              <a:t>There is almost always some code involved, even if you use any kind of solution. Typically, data scientists use python, R, or java, html, CSS, SQL etc.. I completed my project using python code for model and also in deployment level. </a:t>
            </a:r>
          </a:p>
          <a:p>
            <a:endParaRPr lang="en-IN" dirty="0"/>
          </a:p>
          <a:p>
            <a:r>
              <a:rPr lang="en-IN" sz="1600" dirty="0"/>
              <a:t>6.Enivironments</a:t>
            </a:r>
          </a:p>
          <a:p>
            <a:r>
              <a:rPr lang="en-IN" dirty="0"/>
              <a:t>Some call it packages. It can be anything such as a bare unix box accessed remotely combined with scripting languages and data science libraries such as pandas (python), or anything.</a:t>
            </a:r>
          </a:p>
          <a:p>
            <a:endParaRPr lang="en-IN" dirty="0"/>
          </a:p>
          <a:p>
            <a:r>
              <a:rPr lang="en-IN" sz="1600" dirty="0"/>
              <a:t>7.Presentation</a:t>
            </a:r>
          </a:p>
          <a:p>
            <a:r>
              <a:rPr lang="en-IN" dirty="0"/>
              <a:t>By presentation , I mean presenting the results. Not all data science projects run continuously in the background , for instance to automatically buy stocks or predict the weather. Some are just ad-hoc analyses that need to be presented to decision makers, </a:t>
            </a:r>
          </a:p>
          <a:p>
            <a:r>
              <a:rPr lang="en-IN" dirty="0"/>
              <a:t>Using some tools like excel, tablue, power bi etc.. In some kind other  cases also data scientist business analysts to create dashboards, or to design alarm system, with result from some field.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Exploratory Data Analysis (EDA) and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sz="1400" b="0" i="0" u="none" strike="noStrike" cap="none">
              <a:solidFill>
                <a:srgbClr val="000000"/>
              </a:solidFill>
              <a:latin typeface="Arial"/>
              <a:ea typeface="Arial"/>
              <a:cs typeface="Arial"/>
              <a:sym typeface="Arial"/>
            </a:endParaRPr>
          </a:p>
        </p:txBody>
      </p:sp>
      <p:pic>
        <p:nvPicPr>
          <p:cNvPr id="369" name="Google Shape;36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0" name="Google Shape;370;p5"/>
          <p:cNvSpPr txBox="1"/>
          <p:nvPr/>
        </p:nvSpPr>
        <p:spPr>
          <a:xfrm>
            <a:off x="0" y="568217"/>
            <a:ext cx="153943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Example</a:t>
            </a:r>
            <a:endParaRPr sz="1400" b="0" i="0" u="none" strike="noStrike" cap="none">
              <a:solidFill>
                <a:srgbClr val="000000"/>
              </a:solidFill>
              <a:latin typeface="Arial"/>
              <a:ea typeface="Arial"/>
              <a:cs typeface="Arial"/>
              <a:sym typeface="Arial"/>
            </a:endParaRPr>
          </a:p>
        </p:txBody>
      </p:sp>
      <p:sp>
        <p:nvSpPr>
          <p:cNvPr id="371" name="Google Shape;371;p5"/>
          <p:cNvSpPr txBox="1"/>
          <p:nvPr/>
        </p:nvSpPr>
        <p:spPr>
          <a:xfrm>
            <a:off x="185195" y="1094300"/>
            <a:ext cx="8609889" cy="15388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Century Gothic"/>
                <a:sym typeface="Century Gothic"/>
              </a:rPr>
              <a:t>3276 rows and 10 columns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a:ea typeface="Arial"/>
                <a:cs typeface="Arial"/>
                <a:sym typeface="Arial"/>
              </a:rPr>
              <a:t>Range Index: 3276 entries, 0 to 3275</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a:ea typeface="Arial"/>
                <a:cs typeface="Arial"/>
                <a:sym typeface="Arial"/>
              </a:rPr>
              <a:t>Missing Value: </a:t>
            </a:r>
            <a:r>
              <a:rPr lang="en-US" sz="1600" dirty="0"/>
              <a:t>P</a:t>
            </a:r>
            <a:r>
              <a:rPr lang="en-US" sz="1600" b="0" i="0" u="none" strike="noStrike" cap="none" dirty="0">
                <a:solidFill>
                  <a:srgbClr val="000000"/>
                </a:solidFill>
                <a:latin typeface="Arial"/>
                <a:ea typeface="Arial"/>
                <a:cs typeface="Arial"/>
                <a:sym typeface="Arial"/>
              </a:rPr>
              <a:t>h value =491,sulfate=781,Trihalomethanes=162</a:t>
            </a:r>
          </a:p>
          <a:p>
            <a:pPr marL="0" marR="0" lvl="0" indent="0" algn="l" rtl="0">
              <a:lnSpc>
                <a:spcPct val="100000"/>
              </a:lnSpc>
              <a:spcBef>
                <a:spcPts val="0"/>
              </a:spcBef>
              <a:spcAft>
                <a:spcPts val="0"/>
              </a:spcAft>
              <a:buClr>
                <a:srgbClr val="000000"/>
              </a:buClr>
              <a:buSzPts val="1800"/>
              <a:buFont typeface="Arial"/>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pic>
        <p:nvPicPr>
          <p:cNvPr id="8" name="Picture 7" descr="Screenshot (2)">
            <a:extLst>
              <a:ext uri="{FF2B5EF4-FFF2-40B4-BE49-F238E27FC236}">
                <a16:creationId xmlns:a16="http://schemas.microsoft.com/office/drawing/2014/main" id="{FADB7DA8-9B85-1EEC-026F-5C4A44F0CB57}"/>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12295" y="2438664"/>
            <a:ext cx="8919410" cy="33250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sp>
        <p:nvSpPr>
          <p:cNvPr id="377" name="Google Shape;377;p6"/>
          <p:cNvSpPr/>
          <p:nvPr/>
        </p:nvSpPr>
        <p:spPr>
          <a:xfrm>
            <a:off x="185195" y="511604"/>
            <a:ext cx="8533972" cy="717115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385623"/>
              </a:buClr>
              <a:buSzPts val="1600"/>
              <a:buFont typeface="Arial"/>
              <a:buChar char="•"/>
            </a:pPr>
            <a:r>
              <a:rPr lang="en-US" sz="1600" i="1" dirty="0">
                <a:solidFill>
                  <a:srgbClr val="385623"/>
                </a:solidFill>
                <a:latin typeface="Verdana"/>
                <a:ea typeface="Verdana"/>
                <a:sym typeface="Verdana"/>
              </a:rPr>
              <a:t>60.98% of my data says the water is not potable</a:t>
            </a:r>
          </a:p>
          <a:p>
            <a:pPr marL="285750" marR="0" lvl="0" indent="-285750" algn="just" rtl="0">
              <a:lnSpc>
                <a:spcPct val="100000"/>
              </a:lnSpc>
              <a:spcBef>
                <a:spcPts val="0"/>
              </a:spcBef>
              <a:spcAft>
                <a:spcPts val="0"/>
              </a:spcAft>
              <a:buClr>
                <a:srgbClr val="385623"/>
              </a:buClr>
              <a:buSzPts val="1600"/>
              <a:buFont typeface="Arial"/>
              <a:buChar char="•"/>
            </a:pPr>
            <a:r>
              <a:rPr lang="en-US" sz="1600" b="0" i="1" u="none" strike="noStrike" cap="none" dirty="0">
                <a:solidFill>
                  <a:srgbClr val="385623"/>
                </a:solidFill>
                <a:latin typeface="Verdana"/>
                <a:ea typeface="Verdana"/>
                <a:cs typeface="Arial"/>
                <a:sym typeface="Verdana"/>
              </a:rPr>
              <a:t>Other </a:t>
            </a:r>
            <a:r>
              <a:rPr lang="en-US" sz="1600" i="1" dirty="0">
                <a:solidFill>
                  <a:srgbClr val="385623"/>
                </a:solidFill>
                <a:latin typeface="Verdana"/>
                <a:ea typeface="Verdana"/>
                <a:sym typeface="Verdana"/>
              </a:rPr>
              <a:t>data says that the water is drinkable</a:t>
            </a: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r>
              <a:rPr lang="en-US" sz="1600" i="1" dirty="0">
                <a:solidFill>
                  <a:srgbClr val="385623"/>
                </a:solidFill>
                <a:latin typeface="Verdana"/>
                <a:ea typeface="Verdana"/>
                <a:sym typeface="Verdana"/>
              </a:rPr>
              <a:t>In hist PH values more values lies under in 6 to 8. And I hardness the values is lies between 150 to 250. And in the case of solid the more is in between of 15000 to 30000 and  in this data is little right skewed . And in the case of chloramines the more values is in between 6 to 9 and it little bit symmetric. Then the other one is sulfate data mainly lies on 300 to 350 and the graph shown like leptokurtic. And in the case of conductivity , trihalomethane and turbity all data   shows a good normal graph.</a:t>
            </a: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r>
              <a:rPr lang="en-US" sz="1600" i="1" dirty="0">
                <a:solidFill>
                  <a:srgbClr val="385623"/>
                </a:solidFill>
                <a:latin typeface="Verdana"/>
                <a:ea typeface="Verdana"/>
                <a:sym typeface="Verdana"/>
              </a:rPr>
              <a:t>The imbalance graph shows that the graph shows 0 ‘zeros’ is almost double of  1 ‘ones’ .</a:t>
            </a: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endParaRPr lang="en-US" sz="1600" i="1" dirty="0">
              <a:solidFill>
                <a:srgbClr val="385623"/>
              </a:solidFill>
              <a:latin typeface="Verdana"/>
              <a:ea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r>
              <a:rPr lang="en-US" sz="1600" i="1" dirty="0">
                <a:solidFill>
                  <a:srgbClr val="385623"/>
                </a:solidFill>
                <a:latin typeface="Verdana"/>
                <a:ea typeface="Verdana"/>
                <a:sym typeface="Verdana"/>
              </a:rPr>
              <a:t>And for knowing outlier detection we plot some graphs like distplot and boxplot and by using this we can understand that some data are outliers</a:t>
            </a:r>
          </a:p>
          <a:p>
            <a:pPr marL="285750" marR="0" lvl="0" indent="-285750" algn="just" rtl="0">
              <a:lnSpc>
                <a:spcPct val="100000"/>
              </a:lnSpc>
              <a:spcBef>
                <a:spcPts val="0"/>
              </a:spcBef>
              <a:spcAft>
                <a:spcPts val="0"/>
              </a:spcAft>
              <a:buClr>
                <a:srgbClr val="385623"/>
              </a:buClr>
              <a:buSzPts val="1600"/>
              <a:buFont typeface="Arial"/>
              <a:buChar char="•"/>
            </a:pPr>
            <a:endParaRPr lang="en-US" sz="1600" b="0" i="1" u="none" strike="noStrike" cap="none" dirty="0">
              <a:solidFill>
                <a:srgbClr val="385623"/>
              </a:solidFill>
              <a:latin typeface="Verdana"/>
              <a:ea typeface="Verdana"/>
              <a:cs typeface="Arial"/>
              <a:sym typeface="Verdana"/>
            </a:endParaRPr>
          </a:p>
          <a:p>
            <a:pPr marR="0" lvl="0" algn="just" rtl="0">
              <a:lnSpc>
                <a:spcPct val="100000"/>
              </a:lnSpc>
              <a:spcBef>
                <a:spcPts val="0"/>
              </a:spcBef>
              <a:spcAft>
                <a:spcPts val="0"/>
              </a:spcAft>
              <a:buClr>
                <a:srgbClr val="385623"/>
              </a:buClr>
              <a:buSzPts val="1600"/>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600"/>
              <a:buFont typeface="Calibri"/>
              <a:buNone/>
            </a:pPr>
            <a:endParaRPr lang="en-US" sz="1600" b="0" i="1" u="none" strike="noStrike" cap="none" dirty="0">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dirty="0">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dirty="0">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600"/>
              <a:buFont typeface="Arial"/>
              <a:buNone/>
            </a:pPr>
            <a:endParaRPr sz="1600" b="0" i="1" u="none" strike="noStrike" cap="none" dirty="0">
              <a:solidFill>
                <a:srgbClr val="385623"/>
              </a:solidFill>
              <a:latin typeface="Verdana"/>
              <a:ea typeface="Verdana"/>
              <a:cs typeface="Verdana"/>
              <a:sym typeface="Verdana"/>
            </a:endParaRPr>
          </a:p>
          <a:p>
            <a:pPr marR="0" lvl="0" algn="just" rtl="0">
              <a:lnSpc>
                <a:spcPct val="100000"/>
              </a:lnSpc>
              <a:spcBef>
                <a:spcPts val="0"/>
              </a:spcBef>
              <a:spcAft>
                <a:spcPts val="0"/>
              </a:spcAft>
              <a:buClr>
                <a:srgbClr val="385623"/>
              </a:buClr>
              <a:buSzPts val="1600"/>
            </a:pPr>
            <a:endParaRPr sz="1400" b="0" i="0" u="none" strike="noStrike" cap="none" dirty="0">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600"/>
              <a:buFont typeface="Arial"/>
              <a:buNone/>
            </a:pPr>
            <a:endParaRPr sz="1600" b="0" i="1" u="none" strike="noStrike" cap="none" dirty="0">
              <a:solidFill>
                <a:srgbClr val="385623"/>
              </a:solidFill>
              <a:latin typeface="Verdana"/>
              <a:ea typeface="Verdana"/>
              <a:cs typeface="Verdana"/>
              <a:sym typeface="Verdana"/>
            </a:endParaRPr>
          </a:p>
        </p:txBody>
      </p:sp>
      <p:pic>
        <p:nvPicPr>
          <p:cNvPr id="378" name="Google Shape;378;p6"/>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EDA</a:t>
            </a:r>
            <a:endParaRPr sz="1400" b="0" i="0" u="none" strike="noStrike" cap="none">
              <a:solidFill>
                <a:srgbClr val="000000"/>
              </a:solidFill>
              <a:latin typeface="Arial"/>
              <a:ea typeface="Arial"/>
              <a:cs typeface="Arial"/>
              <a:sym typeface="Arial"/>
            </a:endParaRPr>
          </a:p>
        </p:txBody>
      </p:sp>
      <p:sp>
        <p:nvSpPr>
          <p:cNvPr id="387" name="Google Shape;387;p7"/>
          <p:cNvSpPr txBox="1"/>
          <p:nvPr/>
        </p:nvSpPr>
        <p:spPr>
          <a:xfrm>
            <a:off x="433698" y="606880"/>
            <a:ext cx="8998498" cy="64629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Century Gothic"/>
              <a:buAutoNum type="arabicPeriod"/>
            </a:pPr>
            <a:r>
              <a:rPr lang="en-US" sz="1800" b="1" i="0" u="none" strike="noStrike" cap="none" dirty="0">
                <a:solidFill>
                  <a:schemeClr val="dk1"/>
                </a:solidFill>
                <a:latin typeface="Century Gothic"/>
                <a:ea typeface="Century Gothic"/>
                <a:cs typeface="Century Gothic"/>
                <a:sym typeface="Century Gothic"/>
              </a:rPr>
              <a:t>Look for problems in the data such as class imbalance</a:t>
            </a:r>
            <a:r>
              <a:rPr lang="en-US" sz="1800" b="1" dirty="0">
                <a:solidFill>
                  <a:schemeClr val="dk1"/>
                </a:solidFill>
                <a:latin typeface="Century Gothic"/>
                <a:ea typeface="Century Gothic"/>
                <a:cs typeface="Century Gothic"/>
                <a:sym typeface="Century Gothic"/>
              </a:rPr>
              <a:t> dataset</a:t>
            </a:r>
            <a:endParaRPr sz="1800" b="1" i="0" u="none" strike="noStrike" cap="none" dirty="0">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Century Gothic"/>
              <a:buNone/>
            </a:pPr>
            <a:endParaRPr sz="1800" b="0" i="0" u="none" strike="noStrike" cap="none" dirty="0">
              <a:solidFill>
                <a:schemeClr val="dk1"/>
              </a:solidFill>
              <a:latin typeface="Century Gothic"/>
              <a:ea typeface="Century Gothic"/>
              <a:cs typeface="Century Gothic"/>
              <a:sym typeface="Century Gothic"/>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9" name="Picture 8" descr="water">
            <a:extLst>
              <a:ext uri="{FF2B5EF4-FFF2-40B4-BE49-F238E27FC236}">
                <a16:creationId xmlns:a16="http://schemas.microsoft.com/office/drawing/2014/main" id="{EDBF2B1F-A6C7-CCB6-569B-999229162C7A}"/>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774295" y="1097207"/>
            <a:ext cx="4768126" cy="2957052"/>
          </a:xfrm>
          <a:prstGeom prst="rect">
            <a:avLst/>
          </a:prstGeom>
        </p:spPr>
      </p:pic>
      <p:pic>
        <p:nvPicPr>
          <p:cNvPr id="10" name="Picture 9" descr="boxplot">
            <a:extLst>
              <a:ext uri="{FF2B5EF4-FFF2-40B4-BE49-F238E27FC236}">
                <a16:creationId xmlns:a16="http://schemas.microsoft.com/office/drawing/2014/main" id="{569A1078-16B9-84FF-9D1D-5EBF951DFA07}"/>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190679" y="4054259"/>
            <a:ext cx="4768126" cy="2647924"/>
          </a:xfrm>
          <a:prstGeom prst="rect">
            <a:avLst/>
          </a:prstGeom>
        </p:spPr>
      </p:pic>
      <p:sp>
        <p:nvSpPr>
          <p:cNvPr id="2" name="TextBox 1">
            <a:extLst>
              <a:ext uri="{FF2B5EF4-FFF2-40B4-BE49-F238E27FC236}">
                <a16:creationId xmlns:a16="http://schemas.microsoft.com/office/drawing/2014/main" id="{C1A588D2-F7A8-8496-70D4-D0A7F8F9E3FE}"/>
              </a:ext>
            </a:extLst>
          </p:cNvPr>
          <p:cNvSpPr txBox="1"/>
          <p:nvPr/>
        </p:nvSpPr>
        <p:spPr>
          <a:xfrm>
            <a:off x="433698" y="4054259"/>
            <a:ext cx="3568658" cy="369332"/>
          </a:xfrm>
          <a:prstGeom prst="rect">
            <a:avLst/>
          </a:prstGeom>
          <a:noFill/>
        </p:spPr>
        <p:txBody>
          <a:bodyPr wrap="square" rtlCol="0">
            <a:spAutoFit/>
          </a:bodyPr>
          <a:lstStyle/>
          <a:p>
            <a:r>
              <a:rPr lang="en-US" sz="1800" dirty="0"/>
              <a:t>2.Looking outliers in the data</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92"/>
        <p:cNvGrpSpPr/>
        <p:nvPr/>
      </p:nvGrpSpPr>
      <p:grpSpPr>
        <a:xfrm>
          <a:off x="0" y="0"/>
          <a:ext cx="0" cy="0"/>
          <a:chOff x="0" y="0"/>
          <a:chExt cx="0" cy="0"/>
        </a:xfrm>
      </p:grpSpPr>
      <p:sp>
        <p:nvSpPr>
          <p:cNvPr id="393" name="Google Shape;393;p8"/>
          <p:cNvSpPr txBox="1"/>
          <p:nvPr/>
        </p:nvSpPr>
        <p:spPr>
          <a:xfrm>
            <a:off x="88256" y="55202"/>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394" name="Google Shape;394;p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E3E7DE0F-835B-4AE5-ECCB-0E793ABBF2C9}"/>
              </a:ext>
            </a:extLst>
          </p:cNvPr>
          <p:cNvSpPr txBox="1"/>
          <p:nvPr/>
        </p:nvSpPr>
        <p:spPr>
          <a:xfrm>
            <a:off x="480617" y="1552074"/>
            <a:ext cx="7291137"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feature engineering help to prepare the proper input dataset, compatible with the machine learning algorithm requirments.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And also help to improve the performance of machine learning models.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case of our input datasets, here we have columns like </a:t>
            </a:r>
            <a:r>
              <a:rPr lang="en-US" sz="1600" dirty="0" err="1"/>
              <a:t>ph</a:t>
            </a:r>
            <a:r>
              <a:rPr lang="en-US" sz="1600" dirty="0"/>
              <a:t> , hardness , solids etc .. All this kind of columns are very important for our data model for  the prediction of water is potable or not.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So here feature engineering, we don’t remove any columns.  </a:t>
            </a:r>
            <a:endParaRPr lang="en-IN" sz="1600" dirty="0"/>
          </a:p>
        </p:txBody>
      </p:sp>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1261</Words>
  <Application>Microsoft Office PowerPoint</Application>
  <PresentationFormat>On-screen Show (4:3)</PresentationFormat>
  <Paragraphs>111</Paragraphs>
  <Slides>16</Slides>
  <Notes>16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16</vt:i4>
      </vt:variant>
    </vt:vector>
  </HeadingPairs>
  <TitlesOfParts>
    <vt:vector size="25" baseType="lpstr">
      <vt:lpstr>Noto Sans Symbols</vt:lpstr>
      <vt:lpstr>Calibri</vt:lpstr>
      <vt:lpstr>Verdana</vt:lpstr>
      <vt:lpstr>Century Gothic</vt:lpstr>
      <vt:lpstr>Arial</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Sanjay mp</cp:lastModifiedBy>
  <cp:revision>18</cp:revision>
  <dcterms:created xsi:type="dcterms:W3CDTF">2012-08-17T07:00:49Z</dcterms:created>
  <dcterms:modified xsi:type="dcterms:W3CDTF">2022-06-07T12:16:04Z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