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7" r:id="rId10"/>
    <p:sldId id="266" r:id="rId11"/>
    <p:sldId id="278" r:id="rId12"/>
    <p:sldId id="268" r:id="rId13"/>
    <p:sldId id="276" r:id="rId14"/>
    <p:sldId id="277" r:id="rId15"/>
    <p:sldId id="281" r:id="rId16"/>
    <p:sldId id="269" r:id="rId17"/>
    <p:sldId id="270" r:id="rId18"/>
    <p:sldId id="282" r:id="rId19"/>
    <p:sldId id="271" r:id="rId20"/>
    <p:sldId id="280" r:id="rId21"/>
    <p:sldId id="283" r:id="rId22"/>
    <p:sldId id="273" r:id="rId23"/>
    <p:sldId id="264" r:id="rId24"/>
    <p:sldId id="272" r:id="rId25"/>
    <p:sldId id="286" r:id="rId26"/>
    <p:sldId id="284" r:id="rId27"/>
    <p:sldId id="287" r:id="rId28"/>
    <p:sldId id="285" r:id="rId29"/>
    <p:sldId id="27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HUL%20AUGUSTINE\DSML\SEM-3\Final%20Project\tri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IIIT-NBP (Patra et al., 2018)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Sheet1!$B$1</c:f>
              <c:numCache>
                <c:formatCode>General</c:formatCode>
                <c:ptCount val="1"/>
                <c:pt idx="0">
                  <c:v>56.9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AE-41E0-B25F-D3B781C618BC}"/>
            </c:ext>
          </c:extLst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mBERT (Khanuja et al., 2020b)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58.24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AE-41E0-B25F-D3B781C618BC}"/>
            </c:ext>
          </c:extLst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Mod. mBERT (Khanuja et al., 2020b)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</c:f>
              <c:numCache>
                <c:formatCode>General</c:formatCode>
                <c:ptCount val="1"/>
                <c:pt idx="0">
                  <c:v>59.35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AE-41E0-B25F-D3B781C618BC}"/>
            </c:ext>
          </c:extLst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BERTweet (current SOTA, 2021)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</c:f>
              <c:numCache>
                <c:formatCode>General</c:formatCode>
                <c:ptCount val="1"/>
                <c:pt idx="0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9AE-41E0-B25F-D3B781C618BC}"/>
            </c:ext>
          </c:extLst>
        </c:ser>
        <c:ser>
          <c:idx val="4"/>
          <c:order val="4"/>
          <c:tx>
            <c:strRef>
              <c:f>Sheet1!$A$5</c:f>
              <c:strCache>
                <c:ptCount val="1"/>
                <c:pt idx="0">
                  <c:v>BERTweet (this Project)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Sheet1!$B$5</c:f>
              <c:numCache>
                <c:formatCode>General</c:formatCode>
                <c:ptCount val="1"/>
                <c:pt idx="0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AE-41E0-B25F-D3B781C618B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70582096"/>
        <c:axId val="1870581264"/>
      </c:barChart>
      <c:catAx>
        <c:axId val="1870582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70581264"/>
        <c:crosses val="autoZero"/>
        <c:auto val="1"/>
        <c:lblAlgn val="ctr"/>
        <c:lblOffset val="100"/>
        <c:noMultiLvlLbl val="0"/>
      </c:catAx>
      <c:valAx>
        <c:axId val="18705812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F1 - Weighted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7058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0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2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03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1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66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378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06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8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79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2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3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65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E50377-C00B-4D9B-8AE7-42E0CF56B581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C58712-926A-450A-8347-17E89203BA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80DF-CE73-466D-8C91-21CF8BF0C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Translation of Code-Mixed Data to English and its Sentiment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BF9F3-1860-4D6F-AA0D-A1FAD5BA9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By: Rahul Augustine C J</a:t>
            </a:r>
          </a:p>
          <a:p>
            <a:r>
              <a:rPr lang="en-US" dirty="0"/>
              <a:t>PES2PGE20DS193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B229-171C-430E-9E7E-97902897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Transliteration &amp; Normalization (Why CSNLI Library ?)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3CFF-0D8B-4896-82C1-1A4B363A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for </a:t>
            </a:r>
            <a:r>
              <a:rPr lang="en-US" b="1" dirty="0"/>
              <a:t>Hindi – English code-mixed data</a:t>
            </a:r>
            <a:r>
              <a:rPr lang="en-US" dirty="0"/>
              <a:t>.</a:t>
            </a:r>
          </a:p>
          <a:p>
            <a:r>
              <a:rPr lang="en-IN" dirty="0"/>
              <a:t>(I</a:t>
            </a:r>
            <a:r>
              <a:rPr lang="en-US" dirty="0"/>
              <a:t>n this thesis, we will be using the transliterated versions of the datasets that has already been made available.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378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21C2-3F8D-0243-2602-737173C3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Transliteration &amp; Normalization – Process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DB227-8940-A71F-BAE5-15DE098D4156}"/>
              </a:ext>
            </a:extLst>
          </p:cNvPr>
          <p:cNvSpPr/>
          <p:nvPr/>
        </p:nvSpPr>
        <p:spPr>
          <a:xfrm>
            <a:off x="6036467" y="3647667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CSNLI Library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224B5-8362-35B3-D75A-7014EFACFFB8}"/>
              </a:ext>
            </a:extLst>
          </p:cNvPr>
          <p:cNvSpPr/>
          <p:nvPr/>
        </p:nvSpPr>
        <p:spPr>
          <a:xfrm>
            <a:off x="1431302" y="3482015"/>
            <a:ext cx="3644349" cy="1245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brother always told me ki in retrospect, </a:t>
            </a:r>
            <a:r>
              <a:rPr lang="en-US" dirty="0" err="1"/>
              <a:t>badi</a:t>
            </a:r>
            <a:r>
              <a:rPr lang="en-US" dirty="0"/>
              <a:t> </a:t>
            </a:r>
            <a:r>
              <a:rPr lang="en-US" dirty="0" err="1"/>
              <a:t>dikkatein</a:t>
            </a:r>
            <a:r>
              <a:rPr lang="en-US" dirty="0"/>
              <a:t> </a:t>
            </a:r>
            <a:r>
              <a:rPr lang="en-US" dirty="0" err="1"/>
              <a:t>chhoti</a:t>
            </a:r>
            <a:r>
              <a:rPr lang="en-US" dirty="0"/>
              <a:t> </a:t>
            </a:r>
            <a:r>
              <a:rPr lang="en-US" dirty="0" err="1"/>
              <a:t>lagti</a:t>
            </a:r>
            <a:r>
              <a:rPr lang="en-US" dirty="0"/>
              <a:t> </a:t>
            </a:r>
            <a:r>
              <a:rPr lang="en-US" dirty="0" err="1"/>
              <a:t>hain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7F8A-AB4C-A680-2A01-E8B37E043F0D}"/>
              </a:ext>
            </a:extLst>
          </p:cNvPr>
          <p:cNvSpPr/>
          <p:nvPr/>
        </p:nvSpPr>
        <p:spPr>
          <a:xfrm>
            <a:off x="7911683" y="3482014"/>
            <a:ext cx="3644349" cy="1245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brother always told me </a:t>
            </a:r>
            <a:r>
              <a:rPr lang="hi-IN" dirty="0"/>
              <a:t>की</a:t>
            </a:r>
            <a:r>
              <a:rPr lang="en-US" dirty="0"/>
              <a:t> in retrospect, </a:t>
            </a:r>
            <a:r>
              <a:rPr lang="hi-IN" dirty="0"/>
              <a:t>बड़ी</a:t>
            </a:r>
            <a:r>
              <a:rPr lang="en-US" dirty="0"/>
              <a:t>  </a:t>
            </a:r>
            <a:r>
              <a:rPr lang="hi-IN" dirty="0"/>
              <a:t>दिक्कतें</a:t>
            </a:r>
            <a:r>
              <a:rPr lang="en-US" dirty="0"/>
              <a:t>  </a:t>
            </a:r>
            <a:r>
              <a:rPr lang="hi-IN" dirty="0"/>
              <a:t>छोटी</a:t>
            </a:r>
            <a:r>
              <a:rPr lang="en-US" dirty="0"/>
              <a:t>  </a:t>
            </a:r>
            <a:r>
              <a:rPr lang="hi-IN" dirty="0"/>
              <a:t>लगती</a:t>
            </a:r>
            <a:r>
              <a:rPr lang="en-US" dirty="0"/>
              <a:t> </a:t>
            </a:r>
            <a:r>
              <a:rPr lang="hi-IN" dirty="0"/>
              <a:t>हैं</a:t>
            </a:r>
            <a:r>
              <a:rPr lang="en-US" dirty="0"/>
              <a:t>.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F1D18-E139-3588-51CD-E4588AB81A4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075651" y="4104867"/>
            <a:ext cx="960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AA6AA9-D6C1-58C1-D9A1-D824B9CE926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950867" y="4104866"/>
            <a:ext cx="960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E86759-7E0A-D60C-B714-C8834CAD12CA}"/>
              </a:ext>
            </a:extLst>
          </p:cNvPr>
          <p:cNvSpPr txBox="1"/>
          <p:nvPr/>
        </p:nvSpPr>
        <p:spPr>
          <a:xfrm>
            <a:off x="2771613" y="290566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BD9D0-6073-CDE5-E29A-CD0E578BB7E4}"/>
              </a:ext>
            </a:extLst>
          </p:cNvPr>
          <p:cNvSpPr txBox="1"/>
          <p:nvPr/>
        </p:nvSpPr>
        <p:spPr>
          <a:xfrm>
            <a:off x="9103716" y="2918915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541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9C8F-4C9A-47A2-AD87-6F39BD6C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(Why </a:t>
            </a:r>
            <a:r>
              <a:rPr lang="en-US" dirty="0" err="1"/>
              <a:t>mBART</a:t>
            </a:r>
            <a:r>
              <a:rPr lang="en-US" dirty="0"/>
              <a:t> ?)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7FF5-ACA8-413D-AC2F-672CA7B1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Leading recent research </a:t>
            </a:r>
            <a:r>
              <a:rPr lang="en-US" dirty="0"/>
              <a:t>in multilingual translation.</a:t>
            </a:r>
          </a:p>
          <a:p>
            <a:r>
              <a:rPr lang="en-US" dirty="0"/>
              <a:t>Demonstrates competitive performance on a variety of </a:t>
            </a:r>
            <a:r>
              <a:rPr lang="en-US" b="1" dirty="0"/>
              <a:t>low-resource machine translation pairs</a:t>
            </a:r>
            <a:r>
              <a:rPr lang="en-US" dirty="0"/>
              <a:t>, as well as performance advances in languages not included in its pre-training corpus.</a:t>
            </a:r>
          </a:p>
          <a:p>
            <a:r>
              <a:rPr lang="en-US" dirty="0"/>
              <a:t>Pre-trained on large-scale </a:t>
            </a:r>
            <a:r>
              <a:rPr lang="en-US" b="1" dirty="0"/>
              <a:t>monolingual corpora of 25 languages </a:t>
            </a:r>
            <a:r>
              <a:rPr lang="en-US" dirty="0"/>
              <a:t>collected from Common Crawl1 using the </a:t>
            </a:r>
            <a:r>
              <a:rPr lang="en-US" b="1" dirty="0"/>
              <a:t>BART objective</a:t>
            </a:r>
            <a:r>
              <a:rPr lang="en-US" dirty="0"/>
              <a:t>. </a:t>
            </a:r>
          </a:p>
          <a:p>
            <a:r>
              <a:rPr lang="en-US" dirty="0"/>
              <a:t>With </a:t>
            </a:r>
            <a:r>
              <a:rPr lang="en-US" b="1" dirty="0"/>
              <a:t>55,608 million tokens (300.8 GB) and 1,715 million tokens (20.2 GB)</a:t>
            </a:r>
            <a:r>
              <a:rPr lang="en-US" dirty="0"/>
              <a:t>, the pre-training corpus includes both </a:t>
            </a:r>
            <a:r>
              <a:rPr lang="en-US" b="1" dirty="0"/>
              <a:t>English and Hindi</a:t>
            </a:r>
            <a:r>
              <a:rPr lang="en-US" dirty="0"/>
              <a:t>.</a:t>
            </a:r>
          </a:p>
          <a:p>
            <a:r>
              <a:rPr lang="en-US" b="1" dirty="0"/>
              <a:t>Unique pre-training objective </a:t>
            </a:r>
            <a:r>
              <a:rPr lang="en-US" dirty="0"/>
              <a:t>: The input texts are </a:t>
            </a:r>
            <a:r>
              <a:rPr lang="en-US" b="1" dirty="0"/>
              <a:t>noised by masking, deleting phrases and permuting sentences</a:t>
            </a:r>
            <a:r>
              <a:rPr lang="en-US" dirty="0"/>
              <a:t>, and the texts are recovered using a single Transformer model. </a:t>
            </a:r>
          </a:p>
          <a:p>
            <a:r>
              <a:rPr lang="en-US" dirty="0"/>
              <a:t>Without any task-specific or language-specific changes or initialization procedures, </a:t>
            </a:r>
            <a:r>
              <a:rPr lang="en-US" b="1" dirty="0" err="1"/>
              <a:t>mBART</a:t>
            </a:r>
            <a:r>
              <a:rPr lang="en-US" b="1" dirty="0"/>
              <a:t> is trained once for all languages</a:t>
            </a:r>
            <a:r>
              <a:rPr lang="en-US" dirty="0"/>
              <a:t>, yielding a set of parameters that may be fine-tuned for any of the language pairs in both supervised and unsupervised contexts.</a:t>
            </a:r>
          </a:p>
          <a:p>
            <a:r>
              <a:rPr lang="en-US" dirty="0"/>
              <a:t>While prior efforts focused primarily on the encoder, decoder, or reconstructing sections of the text, </a:t>
            </a:r>
            <a:r>
              <a:rPr lang="en-US" dirty="0" err="1"/>
              <a:t>mBART</a:t>
            </a:r>
            <a:r>
              <a:rPr lang="en-US" dirty="0"/>
              <a:t> is the first method for pre-training a whole sequence-to-sequence model by </a:t>
            </a:r>
            <a:r>
              <a:rPr lang="en-US" b="1" dirty="0"/>
              <a:t>denoising full texts in several languages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72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7B54-494E-1A9A-F2E3-3BFCDB14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&amp; Decoder</a:t>
            </a:r>
            <a:endParaRPr lang="en-IN" dirty="0"/>
          </a:p>
        </p:txBody>
      </p:sp>
      <p:pic>
        <p:nvPicPr>
          <p:cNvPr id="1026" name="Picture 2" descr="🦄🤝🦄 Encoder-decoders in Transformers: a hybrid pre-trained architecture  for seq2seq | by Rémi Louf | HuggingFace | Medium">
            <a:extLst>
              <a:ext uri="{FF2B5EF4-FFF2-40B4-BE49-F238E27FC236}">
                <a16:creationId xmlns:a16="http://schemas.microsoft.com/office/drawing/2014/main" id="{E5737363-6655-ACD6-7F6E-9FBC01E0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632" y="2036964"/>
            <a:ext cx="3471968" cy="47652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32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7B54-494E-1A9A-F2E3-3BFCDB14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mBART</a:t>
            </a:r>
            <a:r>
              <a:rPr lang="en-US" dirty="0"/>
              <a:t> - Architecture &amp; Working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C9A301-3BB8-369F-ED02-55AFC8F87CB5}"/>
              </a:ext>
            </a:extLst>
          </p:cNvPr>
          <p:cNvSpPr/>
          <p:nvPr/>
        </p:nvSpPr>
        <p:spPr>
          <a:xfrm>
            <a:off x="1096689" y="2487538"/>
            <a:ext cx="5565913" cy="3306974"/>
          </a:xfrm>
          <a:custGeom>
            <a:avLst/>
            <a:gdLst>
              <a:gd name="connsiteX0" fmla="*/ 0 w 5555974"/>
              <a:gd name="connsiteY0" fmla="*/ 500280 h 3001617"/>
              <a:gd name="connsiteX1" fmla="*/ 500280 w 5555974"/>
              <a:gd name="connsiteY1" fmla="*/ 0 h 3001617"/>
              <a:gd name="connsiteX2" fmla="*/ 5055694 w 5555974"/>
              <a:gd name="connsiteY2" fmla="*/ 0 h 3001617"/>
              <a:gd name="connsiteX3" fmla="*/ 5555974 w 5555974"/>
              <a:gd name="connsiteY3" fmla="*/ 500280 h 3001617"/>
              <a:gd name="connsiteX4" fmla="*/ 5555974 w 5555974"/>
              <a:gd name="connsiteY4" fmla="*/ 2501337 h 3001617"/>
              <a:gd name="connsiteX5" fmla="*/ 5055694 w 5555974"/>
              <a:gd name="connsiteY5" fmla="*/ 3001617 h 3001617"/>
              <a:gd name="connsiteX6" fmla="*/ 500280 w 5555974"/>
              <a:gd name="connsiteY6" fmla="*/ 3001617 h 3001617"/>
              <a:gd name="connsiteX7" fmla="*/ 0 w 5555974"/>
              <a:gd name="connsiteY7" fmla="*/ 2501337 h 3001617"/>
              <a:gd name="connsiteX8" fmla="*/ 0 w 5555974"/>
              <a:gd name="connsiteY8" fmla="*/ 500280 h 3001617"/>
              <a:gd name="connsiteX0" fmla="*/ 0 w 5555974"/>
              <a:gd name="connsiteY0" fmla="*/ 500412 h 3001749"/>
              <a:gd name="connsiteX1" fmla="*/ 500280 w 5555974"/>
              <a:gd name="connsiteY1" fmla="*/ 132 h 3001749"/>
              <a:gd name="connsiteX2" fmla="*/ 5055694 w 5555974"/>
              <a:gd name="connsiteY2" fmla="*/ 132 h 3001749"/>
              <a:gd name="connsiteX3" fmla="*/ 5555974 w 5555974"/>
              <a:gd name="connsiteY3" fmla="*/ 261872 h 3001749"/>
              <a:gd name="connsiteX4" fmla="*/ 5555974 w 5555974"/>
              <a:gd name="connsiteY4" fmla="*/ 2501469 h 3001749"/>
              <a:gd name="connsiteX5" fmla="*/ 5055694 w 5555974"/>
              <a:gd name="connsiteY5" fmla="*/ 3001749 h 3001749"/>
              <a:gd name="connsiteX6" fmla="*/ 500280 w 5555974"/>
              <a:gd name="connsiteY6" fmla="*/ 3001749 h 3001749"/>
              <a:gd name="connsiteX7" fmla="*/ 0 w 5555974"/>
              <a:gd name="connsiteY7" fmla="*/ 2501469 h 3001749"/>
              <a:gd name="connsiteX8" fmla="*/ 0 w 5555974"/>
              <a:gd name="connsiteY8" fmla="*/ 500412 h 3001749"/>
              <a:gd name="connsiteX0" fmla="*/ 0 w 5555974"/>
              <a:gd name="connsiteY0" fmla="*/ 500835 h 3002172"/>
              <a:gd name="connsiteX1" fmla="*/ 500280 w 5555974"/>
              <a:gd name="connsiteY1" fmla="*/ 555 h 3002172"/>
              <a:gd name="connsiteX2" fmla="*/ 5055694 w 5555974"/>
              <a:gd name="connsiteY2" fmla="*/ 555 h 3002172"/>
              <a:gd name="connsiteX3" fmla="*/ 5555974 w 5555974"/>
              <a:gd name="connsiteY3" fmla="*/ 252356 h 3002172"/>
              <a:gd name="connsiteX4" fmla="*/ 5555974 w 5555974"/>
              <a:gd name="connsiteY4" fmla="*/ 2501892 h 3002172"/>
              <a:gd name="connsiteX5" fmla="*/ 5055694 w 5555974"/>
              <a:gd name="connsiteY5" fmla="*/ 3002172 h 3002172"/>
              <a:gd name="connsiteX6" fmla="*/ 500280 w 5555974"/>
              <a:gd name="connsiteY6" fmla="*/ 3002172 h 3002172"/>
              <a:gd name="connsiteX7" fmla="*/ 0 w 5555974"/>
              <a:gd name="connsiteY7" fmla="*/ 2501892 h 3002172"/>
              <a:gd name="connsiteX8" fmla="*/ 0 w 5555974"/>
              <a:gd name="connsiteY8" fmla="*/ 500835 h 3002172"/>
              <a:gd name="connsiteX0" fmla="*/ 0 w 5555974"/>
              <a:gd name="connsiteY0" fmla="*/ 500835 h 3004794"/>
              <a:gd name="connsiteX1" fmla="*/ 500280 w 5555974"/>
              <a:gd name="connsiteY1" fmla="*/ 555 h 3004794"/>
              <a:gd name="connsiteX2" fmla="*/ 5055694 w 5555974"/>
              <a:gd name="connsiteY2" fmla="*/ 555 h 3004794"/>
              <a:gd name="connsiteX3" fmla="*/ 5555974 w 5555974"/>
              <a:gd name="connsiteY3" fmla="*/ 252356 h 3004794"/>
              <a:gd name="connsiteX4" fmla="*/ 5546034 w 5555974"/>
              <a:gd name="connsiteY4" fmla="*/ 2770248 h 3004794"/>
              <a:gd name="connsiteX5" fmla="*/ 5055694 w 5555974"/>
              <a:gd name="connsiteY5" fmla="*/ 3002172 h 3004794"/>
              <a:gd name="connsiteX6" fmla="*/ 500280 w 5555974"/>
              <a:gd name="connsiteY6" fmla="*/ 3002172 h 3004794"/>
              <a:gd name="connsiteX7" fmla="*/ 0 w 5555974"/>
              <a:gd name="connsiteY7" fmla="*/ 2501892 h 3004794"/>
              <a:gd name="connsiteX8" fmla="*/ 0 w 5555974"/>
              <a:gd name="connsiteY8" fmla="*/ 500835 h 3004794"/>
              <a:gd name="connsiteX0" fmla="*/ 9939 w 5565913"/>
              <a:gd name="connsiteY0" fmla="*/ 500835 h 3004794"/>
              <a:gd name="connsiteX1" fmla="*/ 510219 w 5565913"/>
              <a:gd name="connsiteY1" fmla="*/ 555 h 3004794"/>
              <a:gd name="connsiteX2" fmla="*/ 5065633 w 5565913"/>
              <a:gd name="connsiteY2" fmla="*/ 555 h 3004794"/>
              <a:gd name="connsiteX3" fmla="*/ 5565913 w 5565913"/>
              <a:gd name="connsiteY3" fmla="*/ 252356 h 3004794"/>
              <a:gd name="connsiteX4" fmla="*/ 5555973 w 5565913"/>
              <a:gd name="connsiteY4" fmla="*/ 2770248 h 3004794"/>
              <a:gd name="connsiteX5" fmla="*/ 5065633 w 5565913"/>
              <a:gd name="connsiteY5" fmla="*/ 3002172 h 3004794"/>
              <a:gd name="connsiteX6" fmla="*/ 510219 w 5565913"/>
              <a:gd name="connsiteY6" fmla="*/ 3002172 h 3004794"/>
              <a:gd name="connsiteX7" fmla="*/ 0 w 5565913"/>
              <a:gd name="connsiteY7" fmla="*/ 2750370 h 3004794"/>
              <a:gd name="connsiteX8" fmla="*/ 9939 w 5565913"/>
              <a:gd name="connsiteY8" fmla="*/ 500835 h 3004794"/>
              <a:gd name="connsiteX0" fmla="*/ 19878 w 5565913"/>
              <a:gd name="connsiteY0" fmla="*/ 226309 h 3008564"/>
              <a:gd name="connsiteX1" fmla="*/ 510219 w 5565913"/>
              <a:gd name="connsiteY1" fmla="*/ 4325 h 3008564"/>
              <a:gd name="connsiteX2" fmla="*/ 5065633 w 5565913"/>
              <a:gd name="connsiteY2" fmla="*/ 4325 h 3008564"/>
              <a:gd name="connsiteX3" fmla="*/ 5565913 w 5565913"/>
              <a:gd name="connsiteY3" fmla="*/ 256126 h 3008564"/>
              <a:gd name="connsiteX4" fmla="*/ 5555973 w 5565913"/>
              <a:gd name="connsiteY4" fmla="*/ 2774018 h 3008564"/>
              <a:gd name="connsiteX5" fmla="*/ 5065633 w 5565913"/>
              <a:gd name="connsiteY5" fmla="*/ 3005942 h 3008564"/>
              <a:gd name="connsiteX6" fmla="*/ 510219 w 5565913"/>
              <a:gd name="connsiteY6" fmla="*/ 3005942 h 3008564"/>
              <a:gd name="connsiteX7" fmla="*/ 0 w 5565913"/>
              <a:gd name="connsiteY7" fmla="*/ 2754140 h 3008564"/>
              <a:gd name="connsiteX8" fmla="*/ 19878 w 5565913"/>
              <a:gd name="connsiteY8" fmla="*/ 226309 h 3008564"/>
              <a:gd name="connsiteX0" fmla="*/ 19878 w 5565913"/>
              <a:gd name="connsiteY0" fmla="*/ 252358 h 3004795"/>
              <a:gd name="connsiteX1" fmla="*/ 510219 w 5565913"/>
              <a:gd name="connsiteY1" fmla="*/ 556 h 3004795"/>
              <a:gd name="connsiteX2" fmla="*/ 5065633 w 5565913"/>
              <a:gd name="connsiteY2" fmla="*/ 556 h 3004795"/>
              <a:gd name="connsiteX3" fmla="*/ 5565913 w 5565913"/>
              <a:gd name="connsiteY3" fmla="*/ 252357 h 3004795"/>
              <a:gd name="connsiteX4" fmla="*/ 5555973 w 5565913"/>
              <a:gd name="connsiteY4" fmla="*/ 2770249 h 3004795"/>
              <a:gd name="connsiteX5" fmla="*/ 5065633 w 5565913"/>
              <a:gd name="connsiteY5" fmla="*/ 3002173 h 3004795"/>
              <a:gd name="connsiteX6" fmla="*/ 510219 w 5565913"/>
              <a:gd name="connsiteY6" fmla="*/ 3002173 h 3004795"/>
              <a:gd name="connsiteX7" fmla="*/ 0 w 5565913"/>
              <a:gd name="connsiteY7" fmla="*/ 2750371 h 3004795"/>
              <a:gd name="connsiteX8" fmla="*/ 19878 w 5565913"/>
              <a:gd name="connsiteY8" fmla="*/ 252358 h 300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5913" h="3004795">
                <a:moveTo>
                  <a:pt x="19878" y="252358"/>
                </a:moveTo>
                <a:cubicBezTo>
                  <a:pt x="19878" y="-23939"/>
                  <a:pt x="233922" y="556"/>
                  <a:pt x="510219" y="556"/>
                </a:cubicBezTo>
                <a:lnTo>
                  <a:pt x="5065633" y="556"/>
                </a:lnTo>
                <a:cubicBezTo>
                  <a:pt x="5341930" y="556"/>
                  <a:pt x="5565913" y="-23940"/>
                  <a:pt x="5565913" y="252357"/>
                </a:cubicBezTo>
                <a:cubicBezTo>
                  <a:pt x="5562600" y="1091654"/>
                  <a:pt x="5559286" y="1930952"/>
                  <a:pt x="5555973" y="2770249"/>
                </a:cubicBezTo>
                <a:cubicBezTo>
                  <a:pt x="5555973" y="3046546"/>
                  <a:pt x="5341930" y="3002173"/>
                  <a:pt x="5065633" y="3002173"/>
                </a:cubicBezTo>
                <a:lnTo>
                  <a:pt x="510219" y="3002173"/>
                </a:lnTo>
                <a:cubicBezTo>
                  <a:pt x="233922" y="3002173"/>
                  <a:pt x="0" y="3026668"/>
                  <a:pt x="0" y="2750371"/>
                </a:cubicBezTo>
                <a:lnTo>
                  <a:pt x="19878" y="25235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FB7DC3-7BD5-E211-05C6-97393711C19E}"/>
              </a:ext>
            </a:extLst>
          </p:cNvPr>
          <p:cNvSpPr/>
          <p:nvPr/>
        </p:nvSpPr>
        <p:spPr>
          <a:xfrm>
            <a:off x="1381543" y="2922103"/>
            <a:ext cx="1729409" cy="5864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Encoder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5E1820-A985-9773-4671-578AE9B25A34}"/>
              </a:ext>
            </a:extLst>
          </p:cNvPr>
          <p:cNvSpPr/>
          <p:nvPr/>
        </p:nvSpPr>
        <p:spPr>
          <a:xfrm>
            <a:off x="4654830" y="2922102"/>
            <a:ext cx="1729409" cy="5864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Decoder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2D17A1-94E2-B603-2613-2A46029FF20C}"/>
              </a:ext>
            </a:extLst>
          </p:cNvPr>
          <p:cNvSpPr/>
          <p:nvPr/>
        </p:nvSpPr>
        <p:spPr>
          <a:xfrm>
            <a:off x="-19871" y="3589680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Where did __ from ? &lt;/s&gt; Who __ I __ &lt;s&gt; </a:t>
            </a:r>
            <a:r>
              <a:rPr lang="en-US" sz="1000" b="1" dirty="0">
                <a:solidFill>
                  <a:srgbClr val="FF0000"/>
                </a:solidFill>
              </a:rPr>
              <a:t>&lt;</a:t>
            </a:r>
            <a:r>
              <a:rPr lang="en-US" sz="1000" b="1" dirty="0" err="1">
                <a:solidFill>
                  <a:srgbClr val="FF0000"/>
                </a:solidFill>
              </a:rPr>
              <a:t>En</a:t>
            </a:r>
            <a:r>
              <a:rPr lang="en-US" sz="1000" b="1" dirty="0">
                <a:solidFill>
                  <a:srgbClr val="FF0000"/>
                </a:solidFill>
              </a:rPr>
              <a:t>&gt;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12C92-85E3-1B87-8334-B1787C7FC3F4}"/>
              </a:ext>
            </a:extLst>
          </p:cNvPr>
          <p:cNvSpPr/>
          <p:nvPr/>
        </p:nvSpPr>
        <p:spPr>
          <a:xfrm>
            <a:off x="2842594" y="2285998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Who am I ? &lt;s&gt; Where did I come from ? &lt;/s&gt; </a:t>
            </a:r>
            <a:r>
              <a:rPr lang="en-US" sz="1000" b="1" dirty="0">
                <a:solidFill>
                  <a:srgbClr val="FF0000"/>
                </a:solidFill>
              </a:rPr>
              <a:t>&lt;</a:t>
            </a:r>
            <a:r>
              <a:rPr lang="en-US" sz="1000" b="1" dirty="0" err="1">
                <a:solidFill>
                  <a:srgbClr val="FF0000"/>
                </a:solidFill>
              </a:rPr>
              <a:t>En</a:t>
            </a:r>
            <a:r>
              <a:rPr lang="en-US" sz="1000" b="1" dirty="0">
                <a:solidFill>
                  <a:srgbClr val="FF0000"/>
                </a:solidFill>
              </a:rPr>
              <a:t>&gt;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FBCEA3-F7F4-2C95-A63A-623589B7682D}"/>
              </a:ext>
            </a:extLst>
          </p:cNvPr>
          <p:cNvSpPr/>
          <p:nvPr/>
        </p:nvSpPr>
        <p:spPr>
          <a:xfrm>
            <a:off x="2892289" y="3586022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4"/>
                </a:solidFill>
              </a:rPr>
              <a:t>&lt;</a:t>
            </a:r>
            <a:r>
              <a:rPr lang="en-US" sz="1000" b="1" dirty="0" err="1">
                <a:solidFill>
                  <a:schemeClr val="accent4"/>
                </a:solidFill>
              </a:rPr>
              <a:t>En</a:t>
            </a:r>
            <a:r>
              <a:rPr lang="en-US" sz="1000" b="1" dirty="0">
                <a:solidFill>
                  <a:schemeClr val="accent4"/>
                </a:solidFill>
              </a:rPr>
              <a:t>&gt;</a:t>
            </a:r>
            <a:r>
              <a:rPr lang="en-US" sz="1000" b="1" dirty="0">
                <a:solidFill>
                  <a:schemeClr val="tx1"/>
                </a:solidFill>
              </a:rPr>
              <a:t> Who am I ? &lt;s&gt; Where did I come from ? &lt;/s&gt;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23CC0A-8540-ADC8-0BB4-17DF7BC3B132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246248" y="3508512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E5D72A-BAB6-0004-698E-ABFC1F9E9313}"/>
              </a:ext>
            </a:extLst>
          </p:cNvPr>
          <p:cNvCxnSpPr>
            <a:cxnSpLocks/>
          </p:cNvCxnSpPr>
          <p:nvPr/>
        </p:nvCxnSpPr>
        <p:spPr>
          <a:xfrm flipV="1">
            <a:off x="5519534" y="3508512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E5D28-4A74-CFD3-BADE-02EA8661E03A}"/>
              </a:ext>
            </a:extLst>
          </p:cNvPr>
          <p:cNvCxnSpPr>
            <a:cxnSpLocks/>
          </p:cNvCxnSpPr>
          <p:nvPr/>
        </p:nvCxnSpPr>
        <p:spPr>
          <a:xfrm flipV="1">
            <a:off x="5519534" y="2653745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318F8-EAEA-9790-380B-57F0EA79810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110952" y="3215307"/>
            <a:ext cx="1543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BF2C007-B85F-14C1-BF30-2CE784773738}"/>
              </a:ext>
            </a:extLst>
          </p:cNvPr>
          <p:cNvSpPr/>
          <p:nvPr/>
        </p:nvSpPr>
        <p:spPr>
          <a:xfrm>
            <a:off x="1381543" y="4683393"/>
            <a:ext cx="1729409" cy="5864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Encoder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F8EB63-F89F-D597-7FB0-257DB164D506}"/>
              </a:ext>
            </a:extLst>
          </p:cNvPr>
          <p:cNvSpPr/>
          <p:nvPr/>
        </p:nvSpPr>
        <p:spPr>
          <a:xfrm>
            <a:off x="4654830" y="4683392"/>
            <a:ext cx="1729409" cy="5864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Decoder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2BF141-2EA4-1B88-6F70-099C6263427E}"/>
              </a:ext>
            </a:extLst>
          </p:cNvPr>
          <p:cNvSpPr/>
          <p:nvPr/>
        </p:nvSpPr>
        <p:spPr>
          <a:xfrm>
            <a:off x="-89444" y="5350970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__</a:t>
            </a:r>
            <a:r>
              <a:rPr lang="hi-IN" sz="1000" b="1" dirty="0">
                <a:solidFill>
                  <a:schemeClr val="tx1"/>
                </a:solidFill>
              </a:rPr>
              <a:t> मिलते हैं ।</a:t>
            </a:r>
            <a:r>
              <a:rPr lang="en-US" sz="1000" b="1" dirty="0">
                <a:solidFill>
                  <a:schemeClr val="tx1"/>
                </a:solidFill>
              </a:rPr>
              <a:t> &lt;/s&gt; </a:t>
            </a:r>
            <a:r>
              <a:rPr lang="hi-IN" sz="1000" b="1" dirty="0">
                <a:solidFill>
                  <a:schemeClr val="tx1"/>
                </a:solidFill>
              </a:rPr>
              <a:t>तो </a:t>
            </a:r>
            <a:r>
              <a:rPr lang="en-US" sz="1000" b="1" dirty="0">
                <a:solidFill>
                  <a:schemeClr val="tx1"/>
                </a:solidFill>
              </a:rPr>
              <a:t>__</a:t>
            </a:r>
            <a:r>
              <a:rPr lang="hi-IN" sz="1000" b="1" dirty="0">
                <a:solidFill>
                  <a:schemeClr val="tx1"/>
                </a:solidFill>
              </a:rPr>
              <a:t> ।</a:t>
            </a:r>
            <a:r>
              <a:rPr lang="en-US" sz="1000" b="1" dirty="0">
                <a:solidFill>
                  <a:schemeClr val="tx1"/>
                </a:solidFill>
              </a:rPr>
              <a:t> &lt;s&gt; </a:t>
            </a:r>
            <a:r>
              <a:rPr lang="en-US" sz="1000" b="1" dirty="0">
                <a:solidFill>
                  <a:srgbClr val="FF0000"/>
                </a:solidFill>
              </a:rPr>
              <a:t>&lt;Hi&gt;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305EF6-6AD4-0BC8-C90A-1E06748E747A}"/>
              </a:ext>
            </a:extLst>
          </p:cNvPr>
          <p:cNvSpPr/>
          <p:nvPr/>
        </p:nvSpPr>
        <p:spPr>
          <a:xfrm>
            <a:off x="3130825" y="4047288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1000" b="1" dirty="0">
                <a:solidFill>
                  <a:schemeClr val="tx1"/>
                </a:solidFill>
              </a:rPr>
              <a:t>तो ठीक है ।</a:t>
            </a:r>
            <a:r>
              <a:rPr lang="en-US" sz="1000" b="1" dirty="0">
                <a:solidFill>
                  <a:schemeClr val="tx1"/>
                </a:solidFill>
              </a:rPr>
              <a:t> &lt;s&gt; </a:t>
            </a:r>
            <a:r>
              <a:rPr lang="hi-IN" sz="1000" b="1" dirty="0">
                <a:solidFill>
                  <a:schemeClr val="tx1"/>
                </a:solidFill>
              </a:rPr>
              <a:t>कल मिलते हैं ।</a:t>
            </a:r>
            <a:r>
              <a:rPr lang="en-US" sz="1000" b="1" dirty="0">
                <a:solidFill>
                  <a:schemeClr val="tx1"/>
                </a:solidFill>
              </a:rPr>
              <a:t> &lt;/s&gt; </a:t>
            </a:r>
            <a:r>
              <a:rPr lang="en-US" sz="1000" b="1" dirty="0">
                <a:solidFill>
                  <a:srgbClr val="FF0000"/>
                </a:solidFill>
              </a:rPr>
              <a:t>&lt;Hi&gt;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27BD2F-4BC3-F2D6-DCE6-1BA514AFFAB6}"/>
              </a:ext>
            </a:extLst>
          </p:cNvPr>
          <p:cNvSpPr/>
          <p:nvPr/>
        </p:nvSpPr>
        <p:spPr>
          <a:xfrm>
            <a:off x="3071191" y="5347312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4"/>
                </a:solidFill>
              </a:rPr>
              <a:t>&lt;Hi&gt;</a:t>
            </a:r>
            <a:r>
              <a:rPr lang="en-US" sz="1000" b="1" dirty="0">
                <a:solidFill>
                  <a:schemeClr val="tx1"/>
                </a:solidFill>
              </a:rPr>
              <a:t> </a:t>
            </a:r>
            <a:r>
              <a:rPr lang="hi-IN" sz="1000" b="1" dirty="0">
                <a:solidFill>
                  <a:schemeClr val="tx1"/>
                </a:solidFill>
              </a:rPr>
              <a:t>तो ठीक है ।</a:t>
            </a:r>
            <a:r>
              <a:rPr lang="en-US" sz="1000" b="1" dirty="0">
                <a:solidFill>
                  <a:schemeClr val="tx1"/>
                </a:solidFill>
              </a:rPr>
              <a:t> &lt;s&gt; </a:t>
            </a:r>
            <a:r>
              <a:rPr lang="hi-IN" sz="1000" b="1" dirty="0">
                <a:solidFill>
                  <a:schemeClr val="tx1"/>
                </a:solidFill>
              </a:rPr>
              <a:t>कल मिलते हैं ।</a:t>
            </a:r>
            <a:r>
              <a:rPr lang="en-US" sz="1000" b="1" dirty="0">
                <a:solidFill>
                  <a:schemeClr val="tx1"/>
                </a:solidFill>
              </a:rPr>
              <a:t> &lt;/s&gt;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11F943-D58E-B931-58AA-BDEE4C9FF79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246248" y="5269802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5D7A53-D2D9-8844-D2E8-9F91435FECE4}"/>
              </a:ext>
            </a:extLst>
          </p:cNvPr>
          <p:cNvCxnSpPr>
            <a:cxnSpLocks/>
          </p:cNvCxnSpPr>
          <p:nvPr/>
        </p:nvCxnSpPr>
        <p:spPr>
          <a:xfrm flipV="1">
            <a:off x="5519534" y="5269802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37FD48-45A4-E530-B8B9-E918602EBA85}"/>
              </a:ext>
            </a:extLst>
          </p:cNvPr>
          <p:cNvCxnSpPr>
            <a:cxnSpLocks/>
          </p:cNvCxnSpPr>
          <p:nvPr/>
        </p:nvCxnSpPr>
        <p:spPr>
          <a:xfrm flipV="1">
            <a:off x="5519534" y="4415035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9EF6D4-783F-8D02-7068-FCB0C651247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110952" y="4976597"/>
            <a:ext cx="1543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95BF8E-20A2-E7AF-B163-0C3B7AF95A87}"/>
              </a:ext>
            </a:extLst>
          </p:cNvPr>
          <p:cNvSpPr/>
          <p:nvPr/>
        </p:nvSpPr>
        <p:spPr>
          <a:xfrm>
            <a:off x="7457656" y="3760525"/>
            <a:ext cx="1729409" cy="58640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Encoder</a:t>
            </a:r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23DC2C-DCBE-518B-CCB3-B9C22BA6A85E}"/>
              </a:ext>
            </a:extLst>
          </p:cNvPr>
          <p:cNvSpPr/>
          <p:nvPr/>
        </p:nvSpPr>
        <p:spPr>
          <a:xfrm>
            <a:off x="10184295" y="3760524"/>
            <a:ext cx="1729409" cy="58640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 Decoder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1311CD-BFBA-0151-814D-E2FB2CF075C3}"/>
              </a:ext>
            </a:extLst>
          </p:cNvPr>
          <p:cNvSpPr/>
          <p:nvPr/>
        </p:nvSpPr>
        <p:spPr>
          <a:xfrm>
            <a:off x="5946916" y="4428102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1000" b="1" dirty="0">
                <a:solidFill>
                  <a:schemeClr val="tx1"/>
                </a:solidFill>
              </a:rPr>
              <a:t>तो ठीक है ।</a:t>
            </a:r>
            <a:r>
              <a:rPr lang="en-US" sz="1000" b="1" dirty="0">
                <a:solidFill>
                  <a:schemeClr val="tx1"/>
                </a:solidFill>
              </a:rPr>
              <a:t> &lt;s&gt; </a:t>
            </a:r>
            <a:r>
              <a:rPr lang="hi-IN" sz="1000" b="1" dirty="0">
                <a:solidFill>
                  <a:schemeClr val="tx1"/>
                </a:solidFill>
              </a:rPr>
              <a:t>कल मिलते हैं ।</a:t>
            </a:r>
            <a:r>
              <a:rPr lang="en-US" sz="1000" b="1" dirty="0">
                <a:solidFill>
                  <a:schemeClr val="tx1"/>
                </a:solidFill>
              </a:rPr>
              <a:t> &lt;/s&gt; </a:t>
            </a:r>
            <a:r>
              <a:rPr lang="en-US" sz="1000" b="1" dirty="0">
                <a:solidFill>
                  <a:srgbClr val="FF0000"/>
                </a:solidFill>
              </a:rPr>
              <a:t>&lt;Hi&gt;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C63507-C9C7-54E5-5E45-71C159B68F74}"/>
              </a:ext>
            </a:extLst>
          </p:cNvPr>
          <p:cNvSpPr/>
          <p:nvPr/>
        </p:nvSpPr>
        <p:spPr>
          <a:xfrm>
            <a:off x="8590717" y="3124420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Well then . &lt;s&gt; See you tomorrow .&lt;/s&gt; </a:t>
            </a:r>
            <a:r>
              <a:rPr lang="en-US" sz="1000" b="1" dirty="0">
                <a:solidFill>
                  <a:srgbClr val="FF0000"/>
                </a:solidFill>
              </a:rPr>
              <a:t>&lt;</a:t>
            </a:r>
            <a:r>
              <a:rPr lang="en-US" sz="1000" b="1" dirty="0" err="1">
                <a:solidFill>
                  <a:srgbClr val="FF0000"/>
                </a:solidFill>
              </a:rPr>
              <a:t>En</a:t>
            </a:r>
            <a:r>
              <a:rPr lang="en-US" sz="1000" b="1" dirty="0">
                <a:solidFill>
                  <a:srgbClr val="FF0000"/>
                </a:solidFill>
              </a:rPr>
              <a:t>&gt;</a:t>
            </a:r>
            <a:endParaRPr lang="en-IN" sz="1000" b="1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D2E1C5-A68E-CA3B-484E-518BD836DAAA}"/>
              </a:ext>
            </a:extLst>
          </p:cNvPr>
          <p:cNvSpPr/>
          <p:nvPr/>
        </p:nvSpPr>
        <p:spPr>
          <a:xfrm>
            <a:off x="8580778" y="4424444"/>
            <a:ext cx="4780722" cy="58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4"/>
                </a:solidFill>
              </a:rPr>
              <a:t>&lt;</a:t>
            </a:r>
            <a:r>
              <a:rPr lang="en-US" sz="1000" b="1" dirty="0" err="1">
                <a:solidFill>
                  <a:schemeClr val="accent4"/>
                </a:solidFill>
              </a:rPr>
              <a:t>En</a:t>
            </a:r>
            <a:r>
              <a:rPr lang="en-US" sz="1000" b="1" dirty="0">
                <a:solidFill>
                  <a:schemeClr val="accent4"/>
                </a:solidFill>
              </a:rPr>
              <a:t>&gt;</a:t>
            </a:r>
            <a:r>
              <a:rPr lang="en-US" sz="1000" b="1" dirty="0">
                <a:solidFill>
                  <a:schemeClr val="tx1"/>
                </a:solidFill>
              </a:rPr>
              <a:t> Well then . &lt;s&gt; See you tomorrow .&lt;/s&gt;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8674B6-010D-B9CD-8C54-2B5656991716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8322361" y="4346934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8ADE94-B2D9-8781-26AB-E0C08B537D6B}"/>
              </a:ext>
            </a:extLst>
          </p:cNvPr>
          <p:cNvCxnSpPr>
            <a:cxnSpLocks/>
          </p:cNvCxnSpPr>
          <p:nvPr/>
        </p:nvCxnSpPr>
        <p:spPr>
          <a:xfrm flipV="1">
            <a:off x="11048999" y="4346934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5DF97A-DE61-6803-0847-FE16D9E30494}"/>
              </a:ext>
            </a:extLst>
          </p:cNvPr>
          <p:cNvCxnSpPr>
            <a:cxnSpLocks/>
          </p:cNvCxnSpPr>
          <p:nvPr/>
        </p:nvCxnSpPr>
        <p:spPr>
          <a:xfrm flipV="1">
            <a:off x="11048999" y="3492167"/>
            <a:ext cx="0" cy="268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37BBFB-10EA-3927-B70C-13467058BFE5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9187065" y="4053729"/>
            <a:ext cx="9972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AD73D58-DF94-579D-C7C0-2D9DA474B74B}"/>
              </a:ext>
            </a:extLst>
          </p:cNvPr>
          <p:cNvSpPr/>
          <p:nvPr/>
        </p:nvSpPr>
        <p:spPr>
          <a:xfrm>
            <a:off x="6771968" y="3991031"/>
            <a:ext cx="515106" cy="30750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FEFED1-281E-E5BD-91BD-3C4D5794AA26}"/>
              </a:ext>
            </a:extLst>
          </p:cNvPr>
          <p:cNvSpPr txBox="1"/>
          <p:nvPr/>
        </p:nvSpPr>
        <p:spPr>
          <a:xfrm>
            <a:off x="1647752" y="5913396"/>
            <a:ext cx="46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Multilingual Denoising </a:t>
            </a:r>
            <a:r>
              <a:rPr lang="en-IN" b="1" dirty="0">
                <a:solidFill>
                  <a:schemeClr val="accent4"/>
                </a:solidFill>
              </a:rPr>
              <a:t>Pre-Training</a:t>
            </a:r>
            <a:r>
              <a:rPr lang="en-IN" b="1" dirty="0"/>
              <a:t> (</a:t>
            </a:r>
            <a:r>
              <a:rPr lang="en-IN" b="1" dirty="0" err="1"/>
              <a:t>mBART</a:t>
            </a:r>
            <a:r>
              <a:rPr lang="en-IN" b="1" dirty="0"/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2B91B-A499-FAA7-C4B2-AE7ECE799E8F}"/>
              </a:ext>
            </a:extLst>
          </p:cNvPr>
          <p:cNvSpPr txBox="1"/>
          <p:nvPr/>
        </p:nvSpPr>
        <p:spPr>
          <a:xfrm>
            <a:off x="7840463" y="5916422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4"/>
                </a:solidFill>
              </a:rPr>
              <a:t>Fine-tuning</a:t>
            </a:r>
            <a:r>
              <a:rPr lang="en-IN" b="1" dirty="0"/>
              <a:t> on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2025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21C2-3F8D-0243-2602-737173C3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– Process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DB227-8940-A71F-BAE5-15DE098D4156}"/>
              </a:ext>
            </a:extLst>
          </p:cNvPr>
          <p:cNvSpPr/>
          <p:nvPr/>
        </p:nvSpPr>
        <p:spPr>
          <a:xfrm>
            <a:off x="6036467" y="3647667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224B5-8362-35B3-D75A-7014EFACFFB8}"/>
              </a:ext>
            </a:extLst>
          </p:cNvPr>
          <p:cNvSpPr/>
          <p:nvPr/>
        </p:nvSpPr>
        <p:spPr>
          <a:xfrm>
            <a:off x="1431302" y="3482015"/>
            <a:ext cx="3644349" cy="1245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brother always told me </a:t>
            </a:r>
            <a:r>
              <a:rPr lang="hi-IN" dirty="0"/>
              <a:t>की</a:t>
            </a:r>
            <a:r>
              <a:rPr lang="en-US" dirty="0"/>
              <a:t> in retrospect, </a:t>
            </a:r>
            <a:r>
              <a:rPr lang="hi-IN" dirty="0"/>
              <a:t>बड़ी</a:t>
            </a:r>
            <a:r>
              <a:rPr lang="en-US" dirty="0"/>
              <a:t>  </a:t>
            </a:r>
            <a:r>
              <a:rPr lang="hi-IN" dirty="0"/>
              <a:t>दिक्कतें</a:t>
            </a:r>
            <a:r>
              <a:rPr lang="en-US" dirty="0"/>
              <a:t>  </a:t>
            </a:r>
            <a:r>
              <a:rPr lang="hi-IN" dirty="0"/>
              <a:t>छोटी</a:t>
            </a:r>
            <a:r>
              <a:rPr lang="en-US" dirty="0"/>
              <a:t>  </a:t>
            </a:r>
            <a:r>
              <a:rPr lang="hi-IN" dirty="0"/>
              <a:t>लगती</a:t>
            </a:r>
            <a:r>
              <a:rPr lang="en-US" dirty="0"/>
              <a:t> </a:t>
            </a:r>
            <a:r>
              <a:rPr lang="hi-IN" dirty="0"/>
              <a:t>हैं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7F8A-AB4C-A680-2A01-E8B37E043F0D}"/>
              </a:ext>
            </a:extLst>
          </p:cNvPr>
          <p:cNvSpPr/>
          <p:nvPr/>
        </p:nvSpPr>
        <p:spPr>
          <a:xfrm>
            <a:off x="7911683" y="3482014"/>
            <a:ext cx="3644349" cy="1245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brother always told me that, in retrospect, big problems seem to be small.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F1D18-E139-3588-51CD-E4588AB81A4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075651" y="4104867"/>
            <a:ext cx="960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AA6AA9-D6C1-58C1-D9A1-D824B9CE926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950867" y="4104866"/>
            <a:ext cx="960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E86759-7E0A-D60C-B714-C8834CAD12CA}"/>
              </a:ext>
            </a:extLst>
          </p:cNvPr>
          <p:cNvSpPr txBox="1"/>
          <p:nvPr/>
        </p:nvSpPr>
        <p:spPr>
          <a:xfrm>
            <a:off x="2771613" y="290566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BD9D0-6073-CDE5-E29A-CD0E578BB7E4}"/>
              </a:ext>
            </a:extLst>
          </p:cNvPr>
          <p:cNvSpPr txBox="1"/>
          <p:nvPr/>
        </p:nvSpPr>
        <p:spPr>
          <a:xfrm>
            <a:off x="9103716" y="2918915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7082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E51E-B4C8-487D-8833-7F694F72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A5C1-EA86-40BD-8631-2F32676A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Evaluates the </a:t>
            </a:r>
            <a:r>
              <a:rPr lang="en-US" b="1" dirty="0"/>
              <a:t>quality of machine translation</a:t>
            </a:r>
            <a:r>
              <a:rPr lang="en-US" dirty="0"/>
              <a:t>.</a:t>
            </a:r>
          </a:p>
          <a:p>
            <a:r>
              <a:rPr lang="en-US" dirty="0"/>
              <a:t>BLEU always returns a number between </a:t>
            </a:r>
            <a:r>
              <a:rPr lang="en-US" b="1" dirty="0"/>
              <a:t>0 and 1</a:t>
            </a:r>
            <a:r>
              <a:rPr lang="en-US" dirty="0"/>
              <a:t>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b="1" dirty="0"/>
              <a:t>fast and simple </a:t>
            </a:r>
            <a:r>
              <a:rPr lang="en-US" dirty="0"/>
              <a:t>to calculate</a:t>
            </a:r>
          </a:p>
          <a:p>
            <a:pPr lvl="1"/>
            <a:r>
              <a:rPr lang="en-US" b="1" dirty="0"/>
              <a:t>widely used </a:t>
            </a:r>
            <a:r>
              <a:rPr lang="en-US" dirty="0"/>
              <a:t>in research work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IN" dirty="0"/>
              <a:t>doesn’t consider the </a:t>
            </a:r>
            <a:r>
              <a:rPr lang="en-IN" b="1" dirty="0"/>
              <a:t>meaning</a:t>
            </a:r>
          </a:p>
          <a:p>
            <a:pPr lvl="1"/>
            <a:r>
              <a:rPr lang="en-IN" dirty="0"/>
              <a:t>doesn’t incorporate </a:t>
            </a:r>
            <a:r>
              <a:rPr lang="en-IN" b="1" dirty="0"/>
              <a:t>sentence structure</a:t>
            </a:r>
          </a:p>
          <a:p>
            <a:pPr lvl="1"/>
            <a:r>
              <a:rPr lang="en-IN" dirty="0"/>
              <a:t>struggles with </a:t>
            </a:r>
            <a:r>
              <a:rPr lang="en-IN" b="1" dirty="0"/>
              <a:t>non-English languages</a:t>
            </a:r>
          </a:p>
          <a:p>
            <a:pPr lvl="1"/>
            <a:r>
              <a:rPr lang="en-US" dirty="0"/>
              <a:t>hard to compare models that uses </a:t>
            </a:r>
            <a:r>
              <a:rPr lang="en-US" b="1" dirty="0"/>
              <a:t>different tokenizers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5677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7D64-376C-400A-9334-1FB1C9A9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SacreBleu</a:t>
            </a:r>
            <a:r>
              <a:rPr lang="en-US" dirty="0"/>
              <a:t> Scores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AE75-2E5D-4D1E-A60E-CF2C934A7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Computing the </a:t>
            </a:r>
            <a:r>
              <a:rPr lang="en-US" dirty="0" err="1"/>
              <a:t>SacreBLEU</a:t>
            </a:r>
            <a:r>
              <a:rPr lang="en-US" dirty="0"/>
              <a:t> score is </a:t>
            </a:r>
            <a:r>
              <a:rPr lang="en-US" b="1" dirty="0"/>
              <a:t>almost identical </a:t>
            </a:r>
            <a:r>
              <a:rPr lang="en-US" dirty="0"/>
              <a:t>to the BLEU score.</a:t>
            </a:r>
          </a:p>
          <a:p>
            <a:r>
              <a:rPr lang="en-US" dirty="0"/>
              <a:t>For machine translation, the </a:t>
            </a:r>
            <a:r>
              <a:rPr lang="en-US" b="1" dirty="0"/>
              <a:t>current recommendation</a:t>
            </a:r>
            <a:r>
              <a:rPr lang="en-US" dirty="0"/>
              <a:t> is to use the </a:t>
            </a:r>
            <a:r>
              <a:rPr lang="en-US" dirty="0" err="1"/>
              <a:t>SacreBLEU</a:t>
            </a:r>
            <a:r>
              <a:rPr lang="en-US" dirty="0"/>
              <a:t> metric.</a:t>
            </a:r>
          </a:p>
          <a:p>
            <a:r>
              <a:rPr lang="en-US" b="1" dirty="0"/>
              <a:t>Adjusts the tokenization limitations </a:t>
            </a:r>
            <a:r>
              <a:rPr lang="en-US" dirty="0"/>
              <a:t>of BLEU.</a:t>
            </a:r>
          </a:p>
          <a:p>
            <a:r>
              <a:rPr lang="en-US" dirty="0" err="1"/>
              <a:t>SacreBLEU</a:t>
            </a:r>
            <a:r>
              <a:rPr lang="en-US" dirty="0"/>
              <a:t> </a:t>
            </a:r>
            <a:r>
              <a:rPr lang="en-US" b="1" dirty="0"/>
              <a:t>takes care of the tokenization under the hood</a:t>
            </a:r>
            <a:r>
              <a:rPr lang="en-US" dirty="0"/>
              <a:t>, that is it uses </a:t>
            </a:r>
            <a:r>
              <a:rPr lang="en-US" b="1" dirty="0"/>
              <a:t>internal tokenizer </a:t>
            </a:r>
            <a:r>
              <a:rPr lang="en-US" dirty="0"/>
              <a:t>to compute n-gram precisions.</a:t>
            </a:r>
          </a:p>
          <a:p>
            <a:r>
              <a:rPr lang="en-US" dirty="0"/>
              <a:t>Score ranges from </a:t>
            </a:r>
            <a:r>
              <a:rPr lang="en-US" b="1" dirty="0"/>
              <a:t>0 to 100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99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04FB-B84E-71A2-77A0-7E93CF9D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SacreBLEU</a:t>
            </a:r>
            <a:r>
              <a:rPr lang="en-US" dirty="0"/>
              <a:t> Example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5BD46-9761-3F1C-1ED8-09C346507F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4313" y="3217660"/>
            <a:ext cx="4894262" cy="20228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7D2957-7A1F-ED0C-2432-9BD23C4959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7175" y="3212980"/>
            <a:ext cx="4895850" cy="2032239"/>
          </a:xfrm>
        </p:spPr>
      </p:pic>
    </p:spTree>
    <p:extLst>
      <p:ext uri="{BB962C8B-B14F-4D97-AF65-F5344CB8AC3E}">
        <p14:creationId xmlns:p14="http://schemas.microsoft.com/office/powerpoint/2010/main" val="67948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C3D8-D754-4CC7-B246-E7FC6ACD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(Why </a:t>
            </a:r>
            <a:r>
              <a:rPr lang="en-US" dirty="0" err="1"/>
              <a:t>BERTweet</a:t>
            </a:r>
            <a:r>
              <a:rPr lang="en-US" dirty="0"/>
              <a:t> ?)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5626-5339-4676-88A8-C1F571F24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First large-scale pre-trained language model for English Tweets </a:t>
            </a:r>
            <a:r>
              <a:rPr lang="en-US" dirty="0"/>
              <a:t>that's been made available.</a:t>
            </a:r>
          </a:p>
          <a:p>
            <a:r>
              <a:rPr lang="en-US" dirty="0"/>
              <a:t>Developed on a corpus of </a:t>
            </a:r>
            <a:r>
              <a:rPr lang="en-US" b="1" dirty="0"/>
              <a:t>850 million English tweets</a:t>
            </a:r>
            <a:r>
              <a:rPr lang="en-US" dirty="0"/>
              <a:t>.</a:t>
            </a:r>
          </a:p>
          <a:p>
            <a:r>
              <a:rPr lang="en-US" dirty="0"/>
              <a:t>Experiments demonstrate that </a:t>
            </a:r>
            <a:r>
              <a:rPr lang="en-US" dirty="0" err="1"/>
              <a:t>BERTweet</a:t>
            </a:r>
            <a:r>
              <a:rPr lang="en-US" dirty="0"/>
              <a:t> </a:t>
            </a:r>
            <a:r>
              <a:rPr lang="en-US" b="1" dirty="0"/>
              <a:t>outperforms previous state-of-the-art models</a:t>
            </a:r>
            <a:r>
              <a:rPr lang="en-US" dirty="0"/>
              <a:t> </a:t>
            </a:r>
            <a:r>
              <a:rPr lang="en-US" dirty="0" err="1"/>
              <a:t>RoBERTabase</a:t>
            </a:r>
            <a:r>
              <a:rPr lang="en-US" dirty="0"/>
              <a:t> and XLM-</a:t>
            </a:r>
            <a:r>
              <a:rPr lang="en-US" dirty="0" err="1"/>
              <a:t>Rbase</a:t>
            </a:r>
            <a:r>
              <a:rPr lang="en-US" dirty="0"/>
              <a:t> </a:t>
            </a:r>
            <a:r>
              <a:rPr lang="en-US" b="1" dirty="0"/>
              <a:t>on three Tweet NLP tasks</a:t>
            </a:r>
            <a:r>
              <a:rPr lang="en-US" dirty="0"/>
              <a:t>: part-of-speech tagging, named-entity recognition, and text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0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228-615E-4A42-9A69-BF80D08F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Code-Mixed Data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94A-6268-4314-9F4D-AA13C5BF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Words belonging to different languages are mixed with each other in the same sentence.</a:t>
            </a:r>
          </a:p>
          <a:p>
            <a:pPr>
              <a:lnSpc>
                <a:spcPct val="100000"/>
              </a:lnSpc>
            </a:pPr>
            <a:r>
              <a:rPr lang="en-US" dirty="0"/>
              <a:t>Contains mixed vocabulary and syntax of multiple languages.</a:t>
            </a:r>
          </a:p>
          <a:p>
            <a:pPr lvl="1"/>
            <a:r>
              <a:rPr lang="en-US" dirty="0"/>
              <a:t>For example : </a:t>
            </a:r>
            <a:r>
              <a:rPr lang="hi-IN" dirty="0"/>
              <a:t>मेने बास </a:t>
            </a:r>
            <a:r>
              <a:rPr lang="en-US" dirty="0"/>
              <a:t>numbering </a:t>
            </a:r>
            <a:r>
              <a:rPr lang="hi-IN" dirty="0"/>
              <a:t>नही की है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Also, using roman characters instead of the native script.</a:t>
            </a:r>
          </a:p>
          <a:p>
            <a:pPr lvl="1"/>
            <a:r>
              <a:rPr lang="en-US" dirty="0"/>
              <a:t>For example : </a:t>
            </a:r>
            <a:r>
              <a:rPr lang="en-US" b="1" i="1" dirty="0"/>
              <a:t>My brother always told me ki in retrospect, </a:t>
            </a:r>
            <a:r>
              <a:rPr lang="en-US" b="1" i="1" dirty="0" err="1"/>
              <a:t>badi</a:t>
            </a:r>
            <a:r>
              <a:rPr lang="en-US" b="1" i="1" dirty="0"/>
              <a:t>                             	                 </a:t>
            </a:r>
            <a:r>
              <a:rPr lang="en-US" b="1" i="1" dirty="0" err="1"/>
              <a:t>dikkatein</a:t>
            </a:r>
            <a:r>
              <a:rPr lang="en-US" b="1" i="1" dirty="0"/>
              <a:t> </a:t>
            </a:r>
            <a:r>
              <a:rPr lang="en-US" b="1" i="1" dirty="0" err="1"/>
              <a:t>chhoti</a:t>
            </a:r>
            <a:r>
              <a:rPr lang="en-US" b="1" i="1" dirty="0"/>
              <a:t> </a:t>
            </a:r>
            <a:r>
              <a:rPr lang="en-US" b="1" i="1" dirty="0" err="1"/>
              <a:t>lagti</a:t>
            </a:r>
            <a:r>
              <a:rPr lang="en-US" b="1" i="1" dirty="0"/>
              <a:t> </a:t>
            </a:r>
            <a:r>
              <a:rPr lang="en-US" b="1" i="1" dirty="0" err="1"/>
              <a:t>hain</a:t>
            </a:r>
            <a:r>
              <a:rPr lang="en-US" b="1" i="1" dirty="0"/>
              <a:t>.	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is informal in nature and used mostly on social media.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65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38D1-9ACC-BBEE-BC48-C55D1B89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BERTweet</a:t>
            </a:r>
            <a:r>
              <a:rPr lang="en-US" dirty="0"/>
              <a:t> – Architecture (same as BERT)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BC4CC-6A59-F61C-F309-826144B0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928" y="2295220"/>
            <a:ext cx="9539477" cy="38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25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21C2-3F8D-0243-2602-737173C3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BERTweet</a:t>
            </a:r>
            <a:r>
              <a:rPr lang="en-US" dirty="0"/>
              <a:t> – Process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DB227-8940-A71F-BAE5-15DE098D4156}"/>
              </a:ext>
            </a:extLst>
          </p:cNvPr>
          <p:cNvSpPr/>
          <p:nvPr/>
        </p:nvSpPr>
        <p:spPr>
          <a:xfrm>
            <a:off x="6771954" y="3965717"/>
            <a:ext cx="1179350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BERTweet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224B5-8362-35B3-D75A-7014EFACFFB8}"/>
              </a:ext>
            </a:extLst>
          </p:cNvPr>
          <p:cNvSpPr/>
          <p:nvPr/>
        </p:nvSpPr>
        <p:spPr>
          <a:xfrm>
            <a:off x="2166789" y="3800065"/>
            <a:ext cx="3644349" cy="1245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brother always told me that, in retrospect, big problems seem to be small.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6F1D18-E139-3588-51CD-E4588AB81A4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11138" y="4422917"/>
            <a:ext cx="960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AA6AA9-D6C1-58C1-D9A1-D824B9CE926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951304" y="4422917"/>
            <a:ext cx="9608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E86759-7E0A-D60C-B714-C8834CAD12CA}"/>
              </a:ext>
            </a:extLst>
          </p:cNvPr>
          <p:cNvSpPr txBox="1"/>
          <p:nvPr/>
        </p:nvSpPr>
        <p:spPr>
          <a:xfrm>
            <a:off x="3507100" y="3223713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  <a:endParaRPr lang="en-IN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BD9D0-6073-CDE5-E29A-CD0E578BB7E4}"/>
              </a:ext>
            </a:extLst>
          </p:cNvPr>
          <p:cNvSpPr txBox="1"/>
          <p:nvPr/>
        </p:nvSpPr>
        <p:spPr>
          <a:xfrm>
            <a:off x="8987589" y="2233231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93A4A9-B6C3-94C6-4F32-B68C4AE1339D}"/>
              </a:ext>
            </a:extLst>
          </p:cNvPr>
          <p:cNvSpPr/>
          <p:nvPr/>
        </p:nvSpPr>
        <p:spPr>
          <a:xfrm>
            <a:off x="8912120" y="3965717"/>
            <a:ext cx="1411221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Neutral = </a:t>
            </a:r>
            <a:r>
              <a:rPr lang="en-US" sz="2400" dirty="0"/>
              <a:t>0</a:t>
            </a:r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B17923-1703-126F-A3DD-66129CE6A482}"/>
              </a:ext>
            </a:extLst>
          </p:cNvPr>
          <p:cNvSpPr/>
          <p:nvPr/>
        </p:nvSpPr>
        <p:spPr>
          <a:xfrm>
            <a:off x="8912120" y="2756449"/>
            <a:ext cx="1411221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= </a:t>
            </a:r>
            <a:r>
              <a:rPr lang="en-US" sz="2400" dirty="0"/>
              <a:t>1</a:t>
            </a:r>
            <a:endParaRPr lang="en-IN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62441A-7C26-EB71-4794-5B89D1E37BC7}"/>
              </a:ext>
            </a:extLst>
          </p:cNvPr>
          <p:cNvSpPr/>
          <p:nvPr/>
        </p:nvSpPr>
        <p:spPr>
          <a:xfrm>
            <a:off x="8912120" y="5174985"/>
            <a:ext cx="1411221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= </a:t>
            </a:r>
            <a:r>
              <a:rPr lang="en-US" sz="2400" dirty="0"/>
              <a:t>0</a:t>
            </a:r>
            <a:endParaRPr lang="en-IN" sz="2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727E75-44DE-F5B8-6A10-DA791565DE8D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7951304" y="4422917"/>
            <a:ext cx="960816" cy="12092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2505748-F117-63FF-0CE2-428616630E7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7951304" y="3213649"/>
            <a:ext cx="960816" cy="12092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1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1C79-926B-44CC-A6DD-C35A9651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F1-Weighted Score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151B-F89A-49E9-B77C-A939F2E2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Determined by </a:t>
            </a:r>
            <a:r>
              <a:rPr lang="en-US" b="1" dirty="0"/>
              <a:t>averaging all per-class F1 scores </a:t>
            </a:r>
            <a:r>
              <a:rPr lang="en-US" dirty="0"/>
              <a:t>while taking into account each class's support.</a:t>
            </a:r>
          </a:p>
          <a:p>
            <a:r>
              <a:rPr lang="en-US" dirty="0"/>
              <a:t>The </a:t>
            </a:r>
            <a:r>
              <a:rPr lang="en-US" b="1" dirty="0"/>
              <a:t>number of actual instances of the class </a:t>
            </a:r>
            <a:r>
              <a:rPr lang="en-US" dirty="0"/>
              <a:t>in the dataset is referred to as support. </a:t>
            </a:r>
          </a:p>
          <a:p>
            <a:r>
              <a:rPr lang="en-US" dirty="0"/>
              <a:t>The 'weight' refers to the </a:t>
            </a:r>
            <a:r>
              <a:rPr lang="en-US" b="1" dirty="0"/>
              <a:t>proportion of each class's support compared to the total amount of support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561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FD928C-D303-43CB-B47D-53B055BD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2D7C00-BB0F-47D9-B330-E3B02FB08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BFCB12-F426-4EC6-BA89-783F3E06F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291DE4-43BB-413D-B930-B2F37324D7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3" y="3807427"/>
            <a:ext cx="4894262" cy="151168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D1C9EA-2766-4546-9539-B5603F7481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07175" y="3547721"/>
            <a:ext cx="4895850" cy="203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2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9F8A-5E43-46AC-BECC-71F6CC0F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62B5-8678-4F8F-927C-D44E3DBA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Machine Translation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56145-BF4A-40EA-A61C-FB72FD32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Sentiment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EDE329-13BF-4BCE-A3EA-E74D82D8FE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25944" y="3335338"/>
            <a:ext cx="4058311" cy="245586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F2F8A9-496E-B718-F6C8-8794D75E9B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86373" y="3335338"/>
            <a:ext cx="4290141" cy="2455862"/>
          </a:xfrm>
        </p:spPr>
      </p:pic>
    </p:spTree>
    <p:extLst>
      <p:ext uri="{BB962C8B-B14F-4D97-AF65-F5344CB8AC3E}">
        <p14:creationId xmlns:p14="http://schemas.microsoft.com/office/powerpoint/2010/main" val="113351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A887-F6D0-2EC6-9840-23A3CE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Comparison (Sentiment-Analysis)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7A808C-0FD4-74E5-AF13-E6B29BCEF4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55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9F8A-5E43-46AC-BECC-71F6CC0F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962B5-8678-4F8F-927C-D44E3DBA1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Previous Work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56145-BF4A-40EA-A61C-FB72FD32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This Work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3D027-C821-BC8A-61F7-C088BEB4894A}"/>
              </a:ext>
            </a:extLst>
          </p:cNvPr>
          <p:cNvSpPr/>
          <p:nvPr/>
        </p:nvSpPr>
        <p:spPr>
          <a:xfrm>
            <a:off x="2325756" y="352839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  <a:p>
            <a:pPr algn="ctr"/>
            <a:r>
              <a:rPr lang="en-US" dirty="0"/>
              <a:t>71%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2E239-9114-1290-4DBF-9939DC6C58E9}"/>
              </a:ext>
            </a:extLst>
          </p:cNvPr>
          <p:cNvSpPr/>
          <p:nvPr/>
        </p:nvSpPr>
        <p:spPr>
          <a:xfrm>
            <a:off x="3120887" y="352839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B7DC-E2DD-8DFF-8914-E7339AC5B556}"/>
              </a:ext>
            </a:extLst>
          </p:cNvPr>
          <p:cNvSpPr/>
          <p:nvPr/>
        </p:nvSpPr>
        <p:spPr>
          <a:xfrm>
            <a:off x="3916018" y="3528390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  <a:p>
            <a:pPr algn="ctr"/>
            <a:r>
              <a:rPr lang="en-US" dirty="0"/>
              <a:t>19%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5AFF2-9BE7-5C7B-674A-BB8159764493}"/>
              </a:ext>
            </a:extLst>
          </p:cNvPr>
          <p:cNvSpPr/>
          <p:nvPr/>
        </p:nvSpPr>
        <p:spPr>
          <a:xfrm>
            <a:off x="2325756" y="4204252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106</a:t>
            </a:r>
          </a:p>
          <a:p>
            <a:pPr algn="ctr"/>
            <a:r>
              <a:rPr lang="en-US" dirty="0"/>
              <a:t>37%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E6E384-9BD5-9F90-F803-2BFE4580D904}"/>
              </a:ext>
            </a:extLst>
          </p:cNvPr>
          <p:cNvSpPr/>
          <p:nvPr/>
        </p:nvSpPr>
        <p:spPr>
          <a:xfrm>
            <a:off x="3120887" y="4204252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152</a:t>
            </a:r>
          </a:p>
          <a:p>
            <a:pPr algn="ctr"/>
            <a:r>
              <a:rPr lang="en-US" dirty="0"/>
              <a:t>52%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FE8F7F-34AC-7AD4-B990-4C694C921C07}"/>
              </a:ext>
            </a:extLst>
          </p:cNvPr>
          <p:cNvSpPr/>
          <p:nvPr/>
        </p:nvSpPr>
        <p:spPr>
          <a:xfrm>
            <a:off x="3916018" y="420425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  <a:p>
            <a:pPr algn="ctr"/>
            <a:r>
              <a:rPr lang="en-US" dirty="0"/>
              <a:t>11%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E586-6127-727A-42F3-F6BEE0068B33}"/>
              </a:ext>
            </a:extLst>
          </p:cNvPr>
          <p:cNvSpPr/>
          <p:nvPr/>
        </p:nvSpPr>
        <p:spPr>
          <a:xfrm>
            <a:off x="2325756" y="4880113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  <a:p>
            <a:pPr algn="ctr"/>
            <a:r>
              <a:rPr lang="en-US" dirty="0"/>
              <a:t>24%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7ABCE3-182C-216F-0CF0-1CFC1CBFC1B0}"/>
              </a:ext>
            </a:extLst>
          </p:cNvPr>
          <p:cNvSpPr/>
          <p:nvPr/>
        </p:nvSpPr>
        <p:spPr>
          <a:xfrm>
            <a:off x="3120887" y="4880113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2EB23C-0DD4-9527-7F35-EA08A63FF33D}"/>
              </a:ext>
            </a:extLst>
          </p:cNvPr>
          <p:cNvSpPr/>
          <p:nvPr/>
        </p:nvSpPr>
        <p:spPr>
          <a:xfrm>
            <a:off x="3916018" y="4880112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267</a:t>
            </a:r>
          </a:p>
          <a:p>
            <a:pPr algn="ctr"/>
            <a:r>
              <a:rPr lang="en-US" dirty="0"/>
              <a:t>67%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F194D3-FFA8-3F0B-8232-18DE2824D884}"/>
              </a:ext>
            </a:extLst>
          </p:cNvPr>
          <p:cNvSpPr txBox="1"/>
          <p:nvPr/>
        </p:nvSpPr>
        <p:spPr>
          <a:xfrm>
            <a:off x="1679714" y="3688121"/>
            <a:ext cx="6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7BE29E-C2F7-EC7E-220C-6DFFF8A8A8A9}"/>
              </a:ext>
            </a:extLst>
          </p:cNvPr>
          <p:cNvSpPr txBox="1"/>
          <p:nvPr/>
        </p:nvSpPr>
        <p:spPr>
          <a:xfrm>
            <a:off x="1750791" y="4357515"/>
            <a:ext cx="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ACBE1-2AE6-15FE-A736-B81E51A547C4}"/>
              </a:ext>
            </a:extLst>
          </p:cNvPr>
          <p:cNvSpPr txBox="1"/>
          <p:nvPr/>
        </p:nvSpPr>
        <p:spPr>
          <a:xfrm>
            <a:off x="1679715" y="5033377"/>
            <a:ext cx="6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+VE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1C58C-A9F7-8FB5-17D5-FFA7E05375DB}"/>
              </a:ext>
            </a:extLst>
          </p:cNvPr>
          <p:cNvSpPr txBox="1"/>
          <p:nvPr/>
        </p:nvSpPr>
        <p:spPr>
          <a:xfrm rot="16200000">
            <a:off x="680455" y="4362190"/>
            <a:ext cx="134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Class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1CAFC-482E-A952-5B47-17AE72841E2E}"/>
              </a:ext>
            </a:extLst>
          </p:cNvPr>
          <p:cNvSpPr txBox="1"/>
          <p:nvPr/>
        </p:nvSpPr>
        <p:spPr>
          <a:xfrm>
            <a:off x="2410994" y="5629564"/>
            <a:ext cx="6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8869-0641-732F-2E23-13D1BB09CC51}"/>
              </a:ext>
            </a:extLst>
          </p:cNvPr>
          <p:cNvSpPr txBox="1"/>
          <p:nvPr/>
        </p:nvSpPr>
        <p:spPr>
          <a:xfrm>
            <a:off x="3241663" y="5629564"/>
            <a:ext cx="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73FAF6-0E27-6115-11D4-9C12B13DBD5F}"/>
              </a:ext>
            </a:extLst>
          </p:cNvPr>
          <p:cNvSpPr txBox="1"/>
          <p:nvPr/>
        </p:nvSpPr>
        <p:spPr>
          <a:xfrm>
            <a:off x="3990562" y="5629564"/>
            <a:ext cx="6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6B010-72A2-01D7-E118-965561026492}"/>
              </a:ext>
            </a:extLst>
          </p:cNvPr>
          <p:cNvSpPr txBox="1"/>
          <p:nvPr/>
        </p:nvSpPr>
        <p:spPr>
          <a:xfrm>
            <a:off x="2698180" y="6072486"/>
            <a:ext cx="163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F1AE48-40B9-039C-3CE1-1343D4ABE624}"/>
              </a:ext>
            </a:extLst>
          </p:cNvPr>
          <p:cNvSpPr/>
          <p:nvPr/>
        </p:nvSpPr>
        <p:spPr>
          <a:xfrm>
            <a:off x="2325756" y="3528390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  <a:p>
            <a:pPr algn="ctr"/>
            <a:r>
              <a:rPr lang="en-US" dirty="0"/>
              <a:t>71%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01BA33-9FC4-8AC6-E638-077C523F50F0}"/>
              </a:ext>
            </a:extLst>
          </p:cNvPr>
          <p:cNvSpPr/>
          <p:nvPr/>
        </p:nvSpPr>
        <p:spPr>
          <a:xfrm>
            <a:off x="3120887" y="3528390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F2BC0D-483F-A0A6-E45B-04FD7CB3170B}"/>
              </a:ext>
            </a:extLst>
          </p:cNvPr>
          <p:cNvSpPr/>
          <p:nvPr/>
        </p:nvSpPr>
        <p:spPr>
          <a:xfrm>
            <a:off x="2325756" y="420425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106</a:t>
            </a:r>
          </a:p>
          <a:p>
            <a:pPr algn="ctr"/>
            <a:r>
              <a:rPr lang="en-US" dirty="0"/>
              <a:t>37%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65ECD6-E142-D4F8-990E-28D7C1263910}"/>
              </a:ext>
            </a:extLst>
          </p:cNvPr>
          <p:cNvSpPr/>
          <p:nvPr/>
        </p:nvSpPr>
        <p:spPr>
          <a:xfrm>
            <a:off x="3120887" y="420425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152</a:t>
            </a:r>
          </a:p>
          <a:p>
            <a:pPr algn="ctr"/>
            <a:r>
              <a:rPr lang="en-US" dirty="0"/>
              <a:t>52%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BB4870-89DE-77FA-F8E1-2F2BC7219654}"/>
              </a:ext>
            </a:extLst>
          </p:cNvPr>
          <p:cNvSpPr/>
          <p:nvPr/>
        </p:nvSpPr>
        <p:spPr>
          <a:xfrm>
            <a:off x="2325756" y="4880112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  <a:p>
            <a:pPr algn="ctr"/>
            <a:r>
              <a:rPr lang="en-US" dirty="0"/>
              <a:t>24%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BD270C-C51F-7D3E-BFBF-89B34CA529D2}"/>
              </a:ext>
            </a:extLst>
          </p:cNvPr>
          <p:cNvSpPr/>
          <p:nvPr/>
        </p:nvSpPr>
        <p:spPr>
          <a:xfrm>
            <a:off x="3120887" y="4880112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2DA625-8464-D7B3-531E-47D19899D06F}"/>
              </a:ext>
            </a:extLst>
          </p:cNvPr>
          <p:cNvSpPr/>
          <p:nvPr/>
        </p:nvSpPr>
        <p:spPr>
          <a:xfrm>
            <a:off x="3916019" y="3528390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  <a:p>
            <a:pPr algn="ctr"/>
            <a:r>
              <a:rPr lang="en-US" dirty="0"/>
              <a:t>19%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5958FD-5F90-D03F-EC83-F9D489791DBD}"/>
              </a:ext>
            </a:extLst>
          </p:cNvPr>
          <p:cNvSpPr/>
          <p:nvPr/>
        </p:nvSpPr>
        <p:spPr>
          <a:xfrm>
            <a:off x="3916019" y="420425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  <a:p>
            <a:pPr algn="ctr"/>
            <a:r>
              <a:rPr lang="en-US" dirty="0"/>
              <a:t>11%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8A2F8C-E5C4-D122-4763-697B1027D465}"/>
              </a:ext>
            </a:extLst>
          </p:cNvPr>
          <p:cNvSpPr/>
          <p:nvPr/>
        </p:nvSpPr>
        <p:spPr>
          <a:xfrm>
            <a:off x="3916019" y="4880112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267</a:t>
            </a:r>
          </a:p>
          <a:p>
            <a:pPr algn="ctr"/>
            <a:r>
              <a:rPr lang="en-US" dirty="0"/>
              <a:t>67%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4637D0-D18E-9357-1B2F-832BA6C83CF5}"/>
              </a:ext>
            </a:extLst>
          </p:cNvPr>
          <p:cNvSpPr txBox="1"/>
          <p:nvPr/>
        </p:nvSpPr>
        <p:spPr>
          <a:xfrm>
            <a:off x="1679715" y="3688121"/>
            <a:ext cx="6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30A280-6923-2B56-EB48-F6AF10051D79}"/>
              </a:ext>
            </a:extLst>
          </p:cNvPr>
          <p:cNvSpPr txBox="1"/>
          <p:nvPr/>
        </p:nvSpPr>
        <p:spPr>
          <a:xfrm>
            <a:off x="1750792" y="4357515"/>
            <a:ext cx="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-VE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C8F14C-C88C-4748-BCEC-2F0406EA1276}"/>
              </a:ext>
            </a:extLst>
          </p:cNvPr>
          <p:cNvSpPr txBox="1"/>
          <p:nvPr/>
        </p:nvSpPr>
        <p:spPr>
          <a:xfrm>
            <a:off x="1679716" y="5033377"/>
            <a:ext cx="6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+VE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9964B7-DDBA-CC48-9327-BD9BF3418FED}"/>
              </a:ext>
            </a:extLst>
          </p:cNvPr>
          <p:cNvSpPr txBox="1"/>
          <p:nvPr/>
        </p:nvSpPr>
        <p:spPr>
          <a:xfrm rot="16200000">
            <a:off x="680456" y="4362190"/>
            <a:ext cx="134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Class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43FBF9-6C1F-039C-730E-87FEA3CA8857}"/>
              </a:ext>
            </a:extLst>
          </p:cNvPr>
          <p:cNvSpPr txBox="1"/>
          <p:nvPr/>
        </p:nvSpPr>
        <p:spPr>
          <a:xfrm>
            <a:off x="2410995" y="5629564"/>
            <a:ext cx="6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73C88-9647-747E-3EBC-AA0723922BCA}"/>
              </a:ext>
            </a:extLst>
          </p:cNvPr>
          <p:cNvSpPr txBox="1"/>
          <p:nvPr/>
        </p:nvSpPr>
        <p:spPr>
          <a:xfrm>
            <a:off x="3241664" y="5629564"/>
            <a:ext cx="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-VE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AE76C1-4A76-2CAC-E874-3EDF3C19222A}"/>
              </a:ext>
            </a:extLst>
          </p:cNvPr>
          <p:cNvSpPr txBox="1"/>
          <p:nvPr/>
        </p:nvSpPr>
        <p:spPr>
          <a:xfrm>
            <a:off x="3990563" y="5629564"/>
            <a:ext cx="6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+VE</a:t>
            </a:r>
            <a:endParaRPr lang="en-IN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F63124-D307-258C-5065-BF040199F19E}"/>
              </a:ext>
            </a:extLst>
          </p:cNvPr>
          <p:cNvSpPr/>
          <p:nvPr/>
        </p:nvSpPr>
        <p:spPr>
          <a:xfrm>
            <a:off x="2325757" y="3528390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  <a:p>
            <a:pPr algn="ctr"/>
            <a:r>
              <a:rPr lang="en-US" dirty="0"/>
              <a:t>71%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BE2B48-664A-F370-F515-7E177D98F8FE}"/>
              </a:ext>
            </a:extLst>
          </p:cNvPr>
          <p:cNvSpPr/>
          <p:nvPr/>
        </p:nvSpPr>
        <p:spPr>
          <a:xfrm>
            <a:off x="3120888" y="3528390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859D5-B547-82E7-E487-3C74C07F8ED7}"/>
              </a:ext>
            </a:extLst>
          </p:cNvPr>
          <p:cNvSpPr/>
          <p:nvPr/>
        </p:nvSpPr>
        <p:spPr>
          <a:xfrm>
            <a:off x="2325757" y="420425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106</a:t>
            </a:r>
          </a:p>
          <a:p>
            <a:pPr algn="ctr"/>
            <a:r>
              <a:rPr lang="en-US" dirty="0"/>
              <a:t>37%</a:t>
            </a:r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96923A-F8A4-8E8E-4B0B-77BAAFD36AD7}"/>
              </a:ext>
            </a:extLst>
          </p:cNvPr>
          <p:cNvSpPr/>
          <p:nvPr/>
        </p:nvSpPr>
        <p:spPr>
          <a:xfrm>
            <a:off x="3120888" y="4204251"/>
            <a:ext cx="795131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152</a:t>
            </a:r>
          </a:p>
          <a:p>
            <a:pPr algn="ctr"/>
            <a:r>
              <a:rPr lang="en-US" dirty="0"/>
              <a:t>52%</a:t>
            </a:r>
            <a:endParaRPr lang="en-IN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C1351A-CD69-6A5A-960C-EF6CD06A24BE}"/>
              </a:ext>
            </a:extLst>
          </p:cNvPr>
          <p:cNvSpPr/>
          <p:nvPr/>
        </p:nvSpPr>
        <p:spPr>
          <a:xfrm>
            <a:off x="2325757" y="4880112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  <a:p>
            <a:pPr algn="ctr"/>
            <a:r>
              <a:rPr lang="en-US" dirty="0"/>
              <a:t>24%</a:t>
            </a:r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C71593-860B-E65E-0FD9-87FFE09B945A}"/>
              </a:ext>
            </a:extLst>
          </p:cNvPr>
          <p:cNvSpPr/>
          <p:nvPr/>
        </p:nvSpPr>
        <p:spPr>
          <a:xfrm>
            <a:off x="3120888" y="4880112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882374-E200-BC78-49E0-E32416DD986D}"/>
              </a:ext>
            </a:extLst>
          </p:cNvPr>
          <p:cNvSpPr txBox="1"/>
          <p:nvPr/>
        </p:nvSpPr>
        <p:spPr>
          <a:xfrm rot="16200000">
            <a:off x="680455" y="4362190"/>
            <a:ext cx="134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Class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DA8AC0-B7B4-03DC-18C8-55AECBC0ACC9}"/>
              </a:ext>
            </a:extLst>
          </p:cNvPr>
          <p:cNvSpPr/>
          <p:nvPr/>
        </p:nvSpPr>
        <p:spPr>
          <a:xfrm>
            <a:off x="3916018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  <a:p>
            <a:pPr algn="ctr"/>
            <a:r>
              <a:rPr lang="en-US" dirty="0"/>
              <a:t>19%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3B7DBF-1B13-87DC-7BFB-8CC31389372D}"/>
              </a:ext>
            </a:extLst>
          </p:cNvPr>
          <p:cNvSpPr/>
          <p:nvPr/>
        </p:nvSpPr>
        <p:spPr>
          <a:xfrm>
            <a:off x="3916018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  <a:p>
            <a:pPr algn="ctr"/>
            <a:r>
              <a:rPr lang="en-US" dirty="0"/>
              <a:t>11%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EB75F0-10AD-C766-6392-4B9A791458A6}"/>
              </a:ext>
            </a:extLst>
          </p:cNvPr>
          <p:cNvSpPr/>
          <p:nvPr/>
        </p:nvSpPr>
        <p:spPr>
          <a:xfrm>
            <a:off x="2325756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  <a:p>
            <a:pPr algn="ctr"/>
            <a:r>
              <a:rPr lang="en-US" dirty="0"/>
              <a:t>71%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EA914A-D316-D83B-C319-5554F6A46BE1}"/>
              </a:ext>
            </a:extLst>
          </p:cNvPr>
          <p:cNvSpPr/>
          <p:nvPr/>
        </p:nvSpPr>
        <p:spPr>
          <a:xfrm>
            <a:off x="3120887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3A969B-632B-7282-8DA7-1F7B1C1489E4}"/>
              </a:ext>
            </a:extLst>
          </p:cNvPr>
          <p:cNvSpPr/>
          <p:nvPr/>
        </p:nvSpPr>
        <p:spPr>
          <a:xfrm>
            <a:off x="2325756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106</a:t>
            </a:r>
          </a:p>
          <a:p>
            <a:pPr algn="ctr"/>
            <a:r>
              <a:rPr lang="en-US" dirty="0"/>
              <a:t>37%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42357A-AC8B-BD6E-DCF4-D6AC1D2A5A58}"/>
              </a:ext>
            </a:extLst>
          </p:cNvPr>
          <p:cNvSpPr/>
          <p:nvPr/>
        </p:nvSpPr>
        <p:spPr>
          <a:xfrm>
            <a:off x="3120887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152</a:t>
            </a:r>
          </a:p>
          <a:p>
            <a:pPr algn="ctr"/>
            <a:r>
              <a:rPr lang="en-US" dirty="0"/>
              <a:t>52%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52AFDF-99D7-261C-5E54-DBD023380255}"/>
              </a:ext>
            </a:extLst>
          </p:cNvPr>
          <p:cNvSpPr txBox="1"/>
          <p:nvPr/>
        </p:nvSpPr>
        <p:spPr>
          <a:xfrm>
            <a:off x="1679713" y="3688121"/>
            <a:ext cx="6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0C75DA-8CC8-F4D1-A3AA-8A3609823B56}"/>
              </a:ext>
            </a:extLst>
          </p:cNvPr>
          <p:cNvSpPr txBox="1"/>
          <p:nvPr/>
        </p:nvSpPr>
        <p:spPr>
          <a:xfrm>
            <a:off x="1750790" y="4357515"/>
            <a:ext cx="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-VE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7E22A7-5DD7-C822-49D1-45A941A95730}"/>
              </a:ext>
            </a:extLst>
          </p:cNvPr>
          <p:cNvSpPr txBox="1"/>
          <p:nvPr/>
        </p:nvSpPr>
        <p:spPr>
          <a:xfrm>
            <a:off x="1679714" y="5033377"/>
            <a:ext cx="6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+VE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8B553B-975C-8300-EE55-8671496B7370}"/>
              </a:ext>
            </a:extLst>
          </p:cNvPr>
          <p:cNvSpPr txBox="1"/>
          <p:nvPr/>
        </p:nvSpPr>
        <p:spPr>
          <a:xfrm rot="16200000">
            <a:off x="680453" y="4362190"/>
            <a:ext cx="134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Class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15C791-AEC7-9652-C5C6-162CEA8A0853}"/>
              </a:ext>
            </a:extLst>
          </p:cNvPr>
          <p:cNvSpPr txBox="1"/>
          <p:nvPr/>
        </p:nvSpPr>
        <p:spPr>
          <a:xfrm>
            <a:off x="7911475" y="6072486"/>
            <a:ext cx="163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Class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C53C7A-6A62-C8FD-D54A-DFCD31B3CF59}"/>
              </a:ext>
            </a:extLst>
          </p:cNvPr>
          <p:cNvSpPr/>
          <p:nvPr/>
        </p:nvSpPr>
        <p:spPr>
          <a:xfrm>
            <a:off x="9129314" y="4880112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239</a:t>
            </a:r>
          </a:p>
          <a:p>
            <a:pPr algn="ctr"/>
            <a:r>
              <a:rPr lang="en-US" dirty="0"/>
              <a:t>60%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E63EB7-0B3A-5BC2-A8B0-6B54F132E394}"/>
              </a:ext>
            </a:extLst>
          </p:cNvPr>
          <p:cNvSpPr txBox="1"/>
          <p:nvPr/>
        </p:nvSpPr>
        <p:spPr>
          <a:xfrm>
            <a:off x="7624290" y="5629564"/>
            <a:ext cx="6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</a:t>
            </a:r>
            <a:endParaRPr lang="en-IN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2A35D9-9E2C-7198-3537-FA559B3C4973}"/>
              </a:ext>
            </a:extLst>
          </p:cNvPr>
          <p:cNvSpPr txBox="1"/>
          <p:nvPr/>
        </p:nvSpPr>
        <p:spPr>
          <a:xfrm>
            <a:off x="8454959" y="5629564"/>
            <a:ext cx="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-VE</a:t>
            </a:r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22214B-C0D7-FDFA-8A7E-A8BFF71F2716}"/>
              </a:ext>
            </a:extLst>
          </p:cNvPr>
          <p:cNvSpPr txBox="1"/>
          <p:nvPr/>
        </p:nvSpPr>
        <p:spPr>
          <a:xfrm>
            <a:off x="9203858" y="5629564"/>
            <a:ext cx="6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+VE</a:t>
            </a:r>
            <a:endParaRPr lang="en-IN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781B9F-3CE6-639B-8C2A-F2F8D0273ED0}"/>
              </a:ext>
            </a:extLst>
          </p:cNvPr>
          <p:cNvSpPr/>
          <p:nvPr/>
        </p:nvSpPr>
        <p:spPr>
          <a:xfrm>
            <a:off x="7539052" y="4880112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116</a:t>
            </a:r>
          </a:p>
          <a:p>
            <a:pPr algn="ctr"/>
            <a:r>
              <a:rPr lang="en-US" dirty="0"/>
              <a:t>29%</a:t>
            </a:r>
            <a:endParaRPr lang="en-I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A3FB58E-1D1A-89C9-4E2B-15D9D5AFDB8D}"/>
              </a:ext>
            </a:extLst>
          </p:cNvPr>
          <p:cNvSpPr/>
          <p:nvPr/>
        </p:nvSpPr>
        <p:spPr>
          <a:xfrm>
            <a:off x="8334183" y="4880112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  <a:p>
            <a:pPr algn="ctr"/>
            <a:r>
              <a:rPr lang="en-US" dirty="0"/>
              <a:t>11%</a:t>
            </a:r>
            <a:endParaRPr lang="en-IN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BFB385-3714-C9A0-350C-8C56856F1AB0}"/>
              </a:ext>
            </a:extLst>
          </p:cNvPr>
          <p:cNvSpPr/>
          <p:nvPr/>
        </p:nvSpPr>
        <p:spPr>
          <a:xfrm>
            <a:off x="9129313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79</a:t>
            </a:r>
          </a:p>
          <a:p>
            <a:pPr algn="ctr"/>
            <a:r>
              <a:rPr lang="en-US" dirty="0"/>
              <a:t>14%</a:t>
            </a:r>
            <a:endParaRPr lang="en-IN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5BC2E3-A48E-4C10-1BE2-D601C690606A}"/>
              </a:ext>
            </a:extLst>
          </p:cNvPr>
          <p:cNvSpPr/>
          <p:nvPr/>
        </p:nvSpPr>
        <p:spPr>
          <a:xfrm>
            <a:off x="9129313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394D18-C306-F3C3-62CD-4D614BD443E9}"/>
              </a:ext>
            </a:extLst>
          </p:cNvPr>
          <p:cNvSpPr/>
          <p:nvPr/>
        </p:nvSpPr>
        <p:spPr>
          <a:xfrm>
            <a:off x="7539051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425</a:t>
            </a:r>
          </a:p>
          <a:p>
            <a:pPr algn="ctr"/>
            <a:r>
              <a:rPr lang="en-US" dirty="0"/>
              <a:t>74%</a:t>
            </a:r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F903E6-7914-91FD-D8FB-EA61893C4E7A}"/>
              </a:ext>
            </a:extLst>
          </p:cNvPr>
          <p:cNvSpPr/>
          <p:nvPr/>
        </p:nvSpPr>
        <p:spPr>
          <a:xfrm>
            <a:off x="8334182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69</a:t>
            </a:r>
          </a:p>
          <a:p>
            <a:pPr algn="ctr"/>
            <a:r>
              <a:rPr lang="en-US" dirty="0"/>
              <a:t>12%</a:t>
            </a:r>
            <a:endParaRPr lang="en-IN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A65126E-DEDA-9938-8285-578EBAB18B7C}"/>
              </a:ext>
            </a:extLst>
          </p:cNvPr>
          <p:cNvSpPr/>
          <p:nvPr/>
        </p:nvSpPr>
        <p:spPr>
          <a:xfrm>
            <a:off x="7539051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113</a:t>
            </a:r>
          </a:p>
          <a:p>
            <a:pPr algn="ctr"/>
            <a:r>
              <a:rPr lang="en-US" dirty="0"/>
              <a:t>39%</a:t>
            </a:r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A662D8-1FEC-6B3C-24ED-C3E374A77A71}"/>
              </a:ext>
            </a:extLst>
          </p:cNvPr>
          <p:cNvSpPr/>
          <p:nvPr/>
        </p:nvSpPr>
        <p:spPr>
          <a:xfrm>
            <a:off x="8334182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147</a:t>
            </a:r>
          </a:p>
          <a:p>
            <a:pPr algn="ctr"/>
            <a:r>
              <a:rPr lang="en-US" dirty="0"/>
              <a:t>51%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D3305E-B3B3-9D7F-6CF0-91D9906C09A2}"/>
              </a:ext>
            </a:extLst>
          </p:cNvPr>
          <p:cNvSpPr txBox="1"/>
          <p:nvPr/>
        </p:nvSpPr>
        <p:spPr>
          <a:xfrm>
            <a:off x="6893008" y="3688121"/>
            <a:ext cx="62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5BF76C-0DE9-695C-DB85-ECC63F0487B9}"/>
              </a:ext>
            </a:extLst>
          </p:cNvPr>
          <p:cNvSpPr txBox="1"/>
          <p:nvPr/>
        </p:nvSpPr>
        <p:spPr>
          <a:xfrm>
            <a:off x="6964085" y="4357515"/>
            <a:ext cx="55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-VE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6EF85F-2AA1-B163-8A07-37FC33493B2C}"/>
              </a:ext>
            </a:extLst>
          </p:cNvPr>
          <p:cNvSpPr txBox="1"/>
          <p:nvPr/>
        </p:nvSpPr>
        <p:spPr>
          <a:xfrm>
            <a:off x="6893009" y="5033377"/>
            <a:ext cx="64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+VE</a:t>
            </a:r>
            <a:endParaRPr lang="en-IN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9146EA-D953-21F1-ED14-94177DC06C17}"/>
              </a:ext>
            </a:extLst>
          </p:cNvPr>
          <p:cNvSpPr txBox="1"/>
          <p:nvPr/>
        </p:nvSpPr>
        <p:spPr>
          <a:xfrm rot="16200000">
            <a:off x="5893748" y="4362190"/>
            <a:ext cx="134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Class</a:t>
            </a:r>
            <a:endParaRPr lang="en-I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CFFC70-1602-FD05-08E3-09CC9237859E}"/>
              </a:ext>
            </a:extLst>
          </p:cNvPr>
          <p:cNvSpPr/>
          <p:nvPr/>
        </p:nvSpPr>
        <p:spPr>
          <a:xfrm>
            <a:off x="2325756" y="4880112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94</a:t>
            </a:r>
          </a:p>
          <a:p>
            <a:pPr algn="ctr"/>
            <a:r>
              <a:rPr lang="en-US" dirty="0"/>
              <a:t>24%</a:t>
            </a:r>
            <a:endParaRPr lang="en-IN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8E1EB2-706E-F8D8-4D7F-82070657CA31}"/>
              </a:ext>
            </a:extLst>
          </p:cNvPr>
          <p:cNvSpPr/>
          <p:nvPr/>
        </p:nvSpPr>
        <p:spPr>
          <a:xfrm>
            <a:off x="3916017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</a:t>
            </a:r>
          </a:p>
          <a:p>
            <a:pPr algn="ctr"/>
            <a:r>
              <a:rPr lang="en-US" dirty="0"/>
              <a:t>19%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6A6A9D4-C7DE-501F-4A1E-AB50856BFDED}"/>
              </a:ext>
            </a:extLst>
          </p:cNvPr>
          <p:cNvSpPr/>
          <p:nvPr/>
        </p:nvSpPr>
        <p:spPr>
          <a:xfrm>
            <a:off x="3916017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  <a:p>
            <a:pPr algn="ctr"/>
            <a:r>
              <a:rPr lang="en-US" dirty="0"/>
              <a:t>11%</a:t>
            </a:r>
            <a:endParaRPr lang="en-IN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0A5C644-B8BD-8A01-6C08-F3C44A42718B}"/>
              </a:ext>
            </a:extLst>
          </p:cNvPr>
          <p:cNvSpPr/>
          <p:nvPr/>
        </p:nvSpPr>
        <p:spPr>
          <a:xfrm>
            <a:off x="2325755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404</a:t>
            </a:r>
          </a:p>
          <a:p>
            <a:pPr algn="ctr"/>
            <a:r>
              <a:rPr lang="en-US" dirty="0"/>
              <a:t>71%</a:t>
            </a:r>
            <a:endParaRPr lang="en-I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020EA1A-9D6D-400F-A502-AF249794F3E4}"/>
              </a:ext>
            </a:extLst>
          </p:cNvPr>
          <p:cNvSpPr/>
          <p:nvPr/>
        </p:nvSpPr>
        <p:spPr>
          <a:xfrm>
            <a:off x="3120886" y="3528390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58</a:t>
            </a:r>
          </a:p>
          <a:p>
            <a:pPr algn="ctr"/>
            <a:r>
              <a:rPr lang="en-US" dirty="0"/>
              <a:t>10%</a:t>
            </a:r>
            <a:endParaRPr lang="en-IN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CBCC4D-41A2-AECD-64EF-E87A253648FB}"/>
              </a:ext>
            </a:extLst>
          </p:cNvPr>
          <p:cNvSpPr/>
          <p:nvPr/>
        </p:nvSpPr>
        <p:spPr>
          <a:xfrm>
            <a:off x="2325755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106</a:t>
            </a:r>
          </a:p>
          <a:p>
            <a:pPr algn="ctr"/>
            <a:r>
              <a:rPr lang="en-US" dirty="0"/>
              <a:t>37%</a:t>
            </a:r>
            <a:endParaRPr lang="en-IN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1DA9FE-A1A1-CE78-252B-D95A1E129B88}"/>
              </a:ext>
            </a:extLst>
          </p:cNvPr>
          <p:cNvSpPr/>
          <p:nvPr/>
        </p:nvSpPr>
        <p:spPr>
          <a:xfrm>
            <a:off x="3120886" y="4204251"/>
            <a:ext cx="795131" cy="6758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152</a:t>
            </a:r>
          </a:p>
          <a:p>
            <a:pPr algn="ctr"/>
            <a:r>
              <a:rPr lang="en-US" dirty="0"/>
              <a:t>52%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60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1745-1F0C-E749-BC37-E16E12F0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Work Comparison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B3512D-8C7F-42CB-6C5C-F7F059AC9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151334"/>
              </p:ext>
            </p:extLst>
          </p:nvPr>
        </p:nvGraphicFramePr>
        <p:xfrm>
          <a:off x="1484313" y="2667000"/>
          <a:ext cx="10018710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1787643791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3269395992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2285548176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296142796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902839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Research 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for translation (# of sentences)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Translation (BLEU)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for Sentiment-Analysis(# of sentences)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Sentiment-Analysis (F1-Weighted)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2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SOTA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1,629,516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12,601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64.6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70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19,834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33.5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12,601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8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47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22C-A123-8AB6-0028-0BAEEFDE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902C-EAA3-EB7F-281A-7B0FBFC0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quality of translation to English (improve the BLEU scores)</a:t>
            </a:r>
          </a:p>
          <a:p>
            <a:r>
              <a:rPr lang="en-US" dirty="0"/>
              <a:t>Overcome the Class Imbalance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573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3AC2-863F-425A-8045-9DDD007CA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930FA-1198-44FB-A849-46426A6E1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8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E4AA-AE16-4F1F-B344-68B42E52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related to Code-Mixed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59D3-D11F-4039-A7CD-FE258A5E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platforms such as YouTube, Facebook and Twitter </a:t>
            </a:r>
            <a:r>
              <a:rPr lang="en-US" b="1" dirty="0"/>
              <a:t>do not have the ability to perform sentiment analysis</a:t>
            </a:r>
            <a:r>
              <a:rPr lang="en-US" dirty="0"/>
              <a:t> on comments, posts, tweets, etc. that are in code-mixed form.</a:t>
            </a:r>
          </a:p>
          <a:p>
            <a:r>
              <a:rPr lang="en-US" dirty="0"/>
              <a:t>They also </a:t>
            </a:r>
            <a:r>
              <a:rPr lang="en-US" b="1" dirty="0"/>
              <a:t>do not have the ability to translate </a:t>
            </a:r>
            <a:r>
              <a:rPr lang="en-US" dirty="0"/>
              <a:t>languages written in code-mixed form to English for the users to understand its meaning. </a:t>
            </a:r>
          </a:p>
          <a:p>
            <a:r>
              <a:rPr lang="en-US" dirty="0"/>
              <a:t>The </a:t>
            </a:r>
            <a:r>
              <a:rPr lang="en-US" b="1" dirty="0"/>
              <a:t>pre-trained</a:t>
            </a:r>
            <a:r>
              <a:rPr lang="en-US" dirty="0"/>
              <a:t> </a:t>
            </a:r>
            <a:r>
              <a:rPr lang="en-US" b="1" dirty="0"/>
              <a:t>models are trained on languages in their native script</a:t>
            </a:r>
            <a:r>
              <a:rPr lang="en-US" dirty="0"/>
              <a:t>, not in code-mixed form that users prefer to write online.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3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7E3C-19D8-4DCD-9BB1-25BB14BC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Translate Code-Mixed Data to English (But why English??)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1169-B2F4-4A3F-B548-0644ECFA0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of the NLP work </a:t>
            </a:r>
            <a:r>
              <a:rPr lang="en-US" dirty="0"/>
              <a:t>is done in the English Language.</a:t>
            </a:r>
          </a:p>
          <a:p>
            <a:r>
              <a:rPr lang="en-US" dirty="0"/>
              <a:t>State-of-the-art pre-trained models that are finetuned for sentiment analysis are </a:t>
            </a:r>
            <a:r>
              <a:rPr lang="en-US" b="1" dirty="0"/>
              <a:t>trained on huge datasets in the English language </a:t>
            </a:r>
            <a:r>
              <a:rPr lang="en-US" dirty="0"/>
              <a:t>when compared to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134670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E7C4-8AE5-4D38-A730-54ECD64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7FBD-4AA0-4905-906F-5AC28D67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 the accuracy </a:t>
            </a:r>
            <a:r>
              <a:rPr lang="en-US" dirty="0"/>
              <a:t>for the sentiment analysis of code-mixed data.</a:t>
            </a:r>
          </a:p>
          <a:p>
            <a:r>
              <a:rPr lang="en-US" dirty="0"/>
              <a:t>Enable any user (even the non-native speakers) on social media platforms to </a:t>
            </a:r>
            <a:r>
              <a:rPr lang="en-US" b="1" dirty="0"/>
              <a:t>understand its meaning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90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64AF-20EE-41A9-B748-41B63AB0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required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EFB4-7339-4E7F-B95D-7545E0D02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filter out </a:t>
            </a:r>
            <a:r>
              <a:rPr lang="en-US" dirty="0"/>
              <a:t>any negative </a:t>
            </a:r>
            <a:r>
              <a:rPr lang="en-IN" dirty="0"/>
              <a:t>comments, posts or tweets on social media.</a:t>
            </a:r>
          </a:p>
          <a:p>
            <a:r>
              <a:rPr lang="en-IN" dirty="0"/>
              <a:t>To enable social media users </a:t>
            </a:r>
            <a:r>
              <a:rPr lang="en-IN" b="1" dirty="0"/>
              <a:t>to report </a:t>
            </a:r>
            <a:r>
              <a:rPr lang="en-IN" dirty="0"/>
              <a:t>any </a:t>
            </a:r>
            <a:r>
              <a:rPr lang="en-US" dirty="0"/>
              <a:t>negative conversations </a:t>
            </a:r>
            <a:r>
              <a:rPr lang="en-US" b="1" dirty="0"/>
              <a:t>without relying on native speakers</a:t>
            </a:r>
            <a:r>
              <a:rPr lang="en-US" dirty="0"/>
              <a:t>.</a:t>
            </a:r>
          </a:p>
          <a:p>
            <a:r>
              <a:rPr lang="en-US" dirty="0"/>
              <a:t>Therefore, </a:t>
            </a:r>
            <a:r>
              <a:rPr lang="en-US" b="1" dirty="0"/>
              <a:t>to build automatic moderation systems </a:t>
            </a:r>
            <a:r>
              <a:rPr lang="en-US" dirty="0"/>
              <a:t>to eliminate a huge portion of the harmful content from social media sites.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6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96C2-EA11-459D-9BB7-23F00782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this Project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3672E-F913-4672-9499-96D8DA1E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 the translation quality</a:t>
            </a:r>
            <a:r>
              <a:rPr lang="en-US" dirty="0"/>
              <a:t> of code-mixed data to English and </a:t>
            </a:r>
            <a:r>
              <a:rPr lang="en-US" b="1" dirty="0"/>
              <a:t>the F1 score / accuracy</a:t>
            </a:r>
            <a:r>
              <a:rPr lang="en-US" dirty="0"/>
              <a:t> for the sentiment analysis of code-mixed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16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EABE-6D12-4B76-9A56-684C3CB9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941"/>
            <a:ext cx="10018713" cy="1752599"/>
          </a:xfrm>
        </p:spPr>
        <p:txBody>
          <a:bodyPr/>
          <a:lstStyle/>
          <a:p>
            <a:r>
              <a:rPr lang="en-US" dirty="0"/>
              <a:t>How to achieve this ? – The Steps involved in the Project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8D4D75-4447-4964-AD18-5C31CA69A0AC}"/>
              </a:ext>
            </a:extLst>
          </p:cNvPr>
          <p:cNvSpPr/>
          <p:nvPr/>
        </p:nvSpPr>
        <p:spPr>
          <a:xfrm>
            <a:off x="5643768" y="2458276"/>
            <a:ext cx="2395331" cy="113306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mBART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translates Hindi code-mixed data to English</a:t>
            </a:r>
            <a:r>
              <a:rPr lang="en-US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DD1D7C-1DB1-414A-B7A5-BFCF456850D3}"/>
              </a:ext>
            </a:extLst>
          </p:cNvPr>
          <p:cNvSpPr/>
          <p:nvPr/>
        </p:nvSpPr>
        <p:spPr>
          <a:xfrm>
            <a:off x="1633328" y="2425144"/>
            <a:ext cx="2395331" cy="21766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CSNLI library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i="1" dirty="0"/>
              <a:t>transliterates the Hindi words in Roman script to Devanagari and also performs text normalization for Hindi and English</a:t>
            </a:r>
            <a:r>
              <a:rPr lang="en-US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063F29-873F-446D-BDE9-255531CD15FE}"/>
              </a:ext>
            </a:extLst>
          </p:cNvPr>
          <p:cNvSpPr/>
          <p:nvPr/>
        </p:nvSpPr>
        <p:spPr>
          <a:xfrm>
            <a:off x="9375913" y="2459933"/>
            <a:ext cx="2395331" cy="113306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BLEU Scores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to see how good the translation is</a:t>
            </a:r>
            <a:r>
              <a:rPr lang="en-US" dirty="0"/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1D6E02-D2A3-40CF-A7CE-3A38E4C112C9}"/>
              </a:ext>
            </a:extLst>
          </p:cNvPr>
          <p:cNvSpPr/>
          <p:nvPr/>
        </p:nvSpPr>
        <p:spPr>
          <a:xfrm>
            <a:off x="9375912" y="4989441"/>
            <a:ext cx="2395331" cy="142129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BERTweet</a:t>
            </a:r>
            <a:r>
              <a:rPr lang="en-IN" dirty="0"/>
              <a:t> </a:t>
            </a:r>
            <a:endParaRPr lang="en-IN" b="1" dirty="0"/>
          </a:p>
          <a:p>
            <a:pPr algn="ctr"/>
            <a:r>
              <a:rPr lang="en-US" dirty="0"/>
              <a:t>(</a:t>
            </a:r>
            <a:r>
              <a:rPr lang="en-US" i="1" dirty="0"/>
              <a:t>pre-trained model fine-tuned for sentiment-analysis in the English language </a:t>
            </a:r>
            <a:r>
              <a:rPr lang="en-US" dirty="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74B8FF-01CF-4F8B-A918-7CBC9AC02F05}"/>
              </a:ext>
            </a:extLst>
          </p:cNvPr>
          <p:cNvSpPr/>
          <p:nvPr/>
        </p:nvSpPr>
        <p:spPr>
          <a:xfrm>
            <a:off x="4898333" y="4737649"/>
            <a:ext cx="2395331" cy="192488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F1-weighted Scores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to measure how well the pre-trained models are able to classify the data based on its sentiment</a:t>
            </a:r>
            <a:r>
              <a:rPr lang="en-US" dirty="0"/>
              <a:t>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49A2D5F-3907-4CF9-9918-461AD9E7A473}"/>
              </a:ext>
            </a:extLst>
          </p:cNvPr>
          <p:cNvSpPr/>
          <p:nvPr/>
        </p:nvSpPr>
        <p:spPr>
          <a:xfrm rot="16200000">
            <a:off x="2643015" y="948391"/>
            <a:ext cx="369333" cy="265374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9769F-EFCA-4AC0-9493-28A59A09A16E}"/>
              </a:ext>
            </a:extLst>
          </p:cNvPr>
          <p:cNvSpPr txBox="1"/>
          <p:nvPr/>
        </p:nvSpPr>
        <p:spPr>
          <a:xfrm>
            <a:off x="7717949" y="1774787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Translation</a:t>
            </a:r>
            <a:endParaRPr lang="en-IN" b="1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F71326E-282F-4753-ADE9-4687ACDC5892}"/>
              </a:ext>
            </a:extLst>
          </p:cNvPr>
          <p:cNvSpPr/>
          <p:nvPr/>
        </p:nvSpPr>
        <p:spPr>
          <a:xfrm rot="16200000">
            <a:off x="8136146" y="970029"/>
            <a:ext cx="372441" cy="732182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61E78-4A9A-4CE5-B2C5-0567F52EDC36}"/>
              </a:ext>
            </a:extLst>
          </p:cNvPr>
          <p:cNvSpPr txBox="1"/>
          <p:nvPr/>
        </p:nvSpPr>
        <p:spPr>
          <a:xfrm>
            <a:off x="7329754" y="4133176"/>
            <a:ext cx="202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Sentiment-Analysis</a:t>
            </a:r>
            <a:endParaRPr lang="en-IN" b="1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C9C7F4-E7A8-440B-BD09-78A8579E57D5}"/>
              </a:ext>
            </a:extLst>
          </p:cNvPr>
          <p:cNvSpPr/>
          <p:nvPr/>
        </p:nvSpPr>
        <p:spPr>
          <a:xfrm>
            <a:off x="4371858" y="2782491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3E6EFA-6CAB-4A91-8425-6A196DB0B966}"/>
              </a:ext>
            </a:extLst>
          </p:cNvPr>
          <p:cNvSpPr/>
          <p:nvPr/>
        </p:nvSpPr>
        <p:spPr>
          <a:xfrm>
            <a:off x="8243145" y="2786880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B27DEB5-F6C7-48F0-A8F0-6C8A704978E7}"/>
              </a:ext>
            </a:extLst>
          </p:cNvPr>
          <p:cNvSpPr/>
          <p:nvPr/>
        </p:nvSpPr>
        <p:spPr>
          <a:xfrm rot="10800000">
            <a:off x="7845585" y="5457773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D61D54E-73E7-42E5-B3BB-F0EAAFB22B61}"/>
              </a:ext>
            </a:extLst>
          </p:cNvPr>
          <p:cNvSpPr/>
          <p:nvPr/>
        </p:nvSpPr>
        <p:spPr>
          <a:xfrm>
            <a:off x="10401842" y="3828638"/>
            <a:ext cx="484632" cy="9784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22C3417-35C5-4AB7-92C2-2222CBC16D5C}"/>
              </a:ext>
            </a:extLst>
          </p:cNvPr>
          <p:cNvSpPr/>
          <p:nvPr/>
        </p:nvSpPr>
        <p:spPr>
          <a:xfrm rot="16200000">
            <a:off x="8482375" y="-831977"/>
            <a:ext cx="455232" cy="640742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82434-D38C-48C0-8F95-C2B9E9F9786D}"/>
              </a:ext>
            </a:extLst>
          </p:cNvPr>
          <p:cNvSpPr txBox="1"/>
          <p:nvPr/>
        </p:nvSpPr>
        <p:spPr>
          <a:xfrm>
            <a:off x="1212571" y="1720544"/>
            <a:ext cx="33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Transliteration &amp; Normalization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056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43AF-FA2B-4635-A64D-FA21C0D1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B012-4E80-473A-907B-14B3B0B3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Hindi – English </a:t>
            </a:r>
            <a:r>
              <a:rPr lang="en-US" dirty="0"/>
              <a:t>code-mixed data.</a:t>
            </a:r>
          </a:p>
          <a:p>
            <a:r>
              <a:rPr lang="en-US" dirty="0"/>
              <a:t>Machine Translation:</a:t>
            </a:r>
          </a:p>
          <a:p>
            <a:pPr lvl="1"/>
            <a:r>
              <a:rPr lang="en-US" b="1" dirty="0"/>
              <a:t>PHINC</a:t>
            </a:r>
            <a:r>
              <a:rPr lang="en-US" dirty="0"/>
              <a:t>: A Parallel Hinglish Social Media Code-Mixed Corpus for Machine Translation. </a:t>
            </a:r>
            <a:r>
              <a:rPr lang="en-US" b="1" dirty="0"/>
              <a:t>(~13,700 sentences)</a:t>
            </a:r>
            <a:endParaRPr lang="en-US" dirty="0"/>
          </a:p>
          <a:p>
            <a:pPr lvl="1"/>
            <a:r>
              <a:rPr lang="en-US" b="1" dirty="0"/>
              <a:t>Enabling Code-Mixed Translation</a:t>
            </a:r>
            <a:r>
              <a:rPr lang="en-US" dirty="0"/>
              <a:t>: Parallel Corpus Creation and MT Augmentation Approach. </a:t>
            </a:r>
            <a:r>
              <a:rPr lang="en-US" b="1" dirty="0"/>
              <a:t>(~6,000 sentences)</a:t>
            </a:r>
            <a:endParaRPr lang="en-US" dirty="0"/>
          </a:p>
          <a:p>
            <a:r>
              <a:rPr lang="en-US" dirty="0"/>
              <a:t>Sentiment Analysis:</a:t>
            </a:r>
          </a:p>
          <a:p>
            <a:pPr lvl="1"/>
            <a:r>
              <a:rPr lang="en-US" b="1" dirty="0"/>
              <a:t>Sentiment Analysis of Code-Mixed Indian Languages</a:t>
            </a:r>
            <a:r>
              <a:rPr lang="en-US" dirty="0"/>
              <a:t>: An Overview of SAIL Code-Mixed Shared Task @ICON-2017. </a:t>
            </a:r>
            <a:r>
              <a:rPr lang="en-US" b="1" dirty="0"/>
              <a:t>(~12,600 sentences)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19637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7662</TotalTime>
  <Words>1536</Words>
  <Application>Microsoft Office PowerPoint</Application>
  <PresentationFormat>Widescreen</PresentationFormat>
  <Paragraphs>278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Corbel</vt:lpstr>
      <vt:lpstr>Parallax</vt:lpstr>
      <vt:lpstr>Translation of Code-Mixed Data to English and its Sentiment Analysis</vt:lpstr>
      <vt:lpstr>What is Code-Mixed Data ?</vt:lpstr>
      <vt:lpstr>Problems related to Code-Mixed Data</vt:lpstr>
      <vt:lpstr>Solution – Translate Code-Mixed Data to English (But why English??)</vt:lpstr>
      <vt:lpstr>Benefits</vt:lpstr>
      <vt:lpstr>Why is this required ?</vt:lpstr>
      <vt:lpstr>What is the Goal of this Project ?</vt:lpstr>
      <vt:lpstr>How to achieve this ? – The Steps involved in the Project</vt:lpstr>
      <vt:lpstr>Datasets</vt:lpstr>
      <vt:lpstr>Transliteration &amp; Normalization (Why CSNLI Library ?)</vt:lpstr>
      <vt:lpstr>Transliteration &amp; Normalization – Process</vt:lpstr>
      <vt:lpstr>Translation (Why mBART ?)</vt:lpstr>
      <vt:lpstr>Encoder &amp; Decoder</vt:lpstr>
      <vt:lpstr>mBART - Architecture &amp; Working</vt:lpstr>
      <vt:lpstr>Translation – Process</vt:lpstr>
      <vt:lpstr>BLEU Scores</vt:lpstr>
      <vt:lpstr>SacreBleu Scores</vt:lpstr>
      <vt:lpstr>SacreBLEU Example</vt:lpstr>
      <vt:lpstr>Sentiment Analysis (Why BERTweet ?)</vt:lpstr>
      <vt:lpstr>BERTweet – Architecture (same as BERT)</vt:lpstr>
      <vt:lpstr>BERTweet – Process</vt:lpstr>
      <vt:lpstr>F1-Weighted Score</vt:lpstr>
      <vt:lpstr>Previous Work</vt:lpstr>
      <vt:lpstr>Results</vt:lpstr>
      <vt:lpstr>Graphical Comparison (Sentiment-Analysis)</vt:lpstr>
      <vt:lpstr>Confusion Matrix</vt:lpstr>
      <vt:lpstr>Research Work Comparison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of Code-Mixed Data to English and its Sentiment Analysis</dc:title>
  <dc:creator>rahul augustine</dc:creator>
  <cp:lastModifiedBy>rahul augustine</cp:lastModifiedBy>
  <cp:revision>49</cp:revision>
  <dcterms:created xsi:type="dcterms:W3CDTF">2022-04-27T08:42:38Z</dcterms:created>
  <dcterms:modified xsi:type="dcterms:W3CDTF">2022-06-02T07:23:06Z</dcterms:modified>
</cp:coreProperties>
</file>