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771fc870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771fc870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771fc870c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771fc870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71fc870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71fc870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66a03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66a03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66a032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66a032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66a032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66a032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66a032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66a032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66a032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66a032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66a032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66a032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866a032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866a032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66a0326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66a0326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66a032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66a032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66a032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66a032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49/80, B: 1/2, C: 33/80, D: Noe of the above,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66a0326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66a0326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66a0326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66a0326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66a0326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866a0326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66a0326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866a0326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66a0326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866a0326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3fb1e5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83fb1e5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771fc87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771fc87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71fc87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71fc87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71fc87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771fc87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71fc870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71fc870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71fc870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71fc870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71fc870c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71fc870c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71fc870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71fc870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3NzFmYzg3MGNfM18zMyIsImNvbnRlbnRJbnN0YW5jZUlkIjoiMXF4ZmpHb3IyclVKNGl5T0toa0ljeW5rOHUxakN6QWRyZlNWcV9QMFZIUGcvZjU3YTIzZmItMzI2ZC00Y2MwLTkyMGYtYTJjMWU3NzI1MjMxIn0=pearId=magic-pear-metadata-ident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4NjZhMDMyNjFfMF8wIiwiY29udGVudEluc3RhbmNlSWQiOiIxcXhmakdvcjJyVUo0aXlPS2hrSWN5bms4dTFqQ3pBZHJmU1ZxX1AwVkhQZy8xNGNiMzczZC1iNjc0LTRkYTgtOWIzNy1iNTViN2UxMjNjMzUifQ==pearId=magic-pear-metadata-identifi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4NjZhMDMyNjFfMF8xNyIsImNvbnRlbnRJbnN0YW5jZUlkIjoiMXF4ZmpHb3IyclVKNGl5T0toa0ljeW5rOHUxakN6QWRyZlNWcV9QMFZIUGcvNmVlMGFhMjAtNTBlYy00NWJmLWFlNjMtNDQwZTQ0OTQyNWIxIn0=pearId=magic-pear-metadata-identifi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4NjZhMDMyNjFfMF8yOSIsImNvbnRlbnRJbnN0YW5jZUlkIjoiMXF4ZmpHb3IyclVKNGl5T0toa0ljeW5rOHUxakN6QWRyZlNWcV9QMFZIUGcvZDE2MmI0YmUtYzNhOC00MTg0LWI3YjMtNzYxNWNmODhmMWU1In0=pearId=magic-pear-metadata-identifi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jQ5LzgwIiwiMS8yIiwiMzMvODAiLCJOb2Ugb2YgdGhlIGFib3ZlIl19pearId=magic-pear-shape-identifier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11bHRpcGxlQ2hvaWNlIiwic2xpZGVJZCI6ImdkODY2YTAzMjYxXzFfNSIsImNvbnRlbnRJbnN0YW5jZUlkIjoiMXF4ZmpHb3IyclVKNGl5T0toa0ljeW5rOHUxakN6QWRyZlNWcV9QMFZIUGcvMzNjM2JjYzEtMGVlOS00MjBlLWJkMDYtOTRlZDhiNDk5M2UzIn0=pearId=magic-pear-metadata-identifi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11bHRpcGxlQ2hvaWNlIiwic2xpZGVJZCI6ImdkODY2YTAzMjYxXzFfMTgiLCJjb250ZW50SW5zdGFuY2VJZCI6IjFxeGZqR29yMnJVSjRpeU9LaGtJY3luazh1MWpDekFkcmZTVnFfUDBWSFBnL2U1ZmEyNzE4LWQzYzctNDE3NC05Mjg3LTljNGUyODE2YTNkMSJ9pearId=magic-pear-metadata-identifie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4NjZhMDMyNjFfMV8yMyIsImNvbnRlbnRJbnN0YW5jZUlkIjoiMXF4ZmpHb3IyclVKNGl5T0toa0ljeW5rOHUxakN6QWRyZlNWcV9QMFZIUGcvNzNmZWQ3MDctNTUyYi00NjczLTg3ODItNDc2NTQ4MjJlYTU3In0=pearId=magic-pear-metadata-identifi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3NzFmYzg3MGNfMF80NSIsImNvbnRlbnRJbnN0YW5jZUlkIjoiMXF4ZmpHb3IyclVKNGl5T0toa0ljeW5rOHUxakN6QWRyZlNWcV9QMFZIUGcvODQyYzkyMmUtMGI1OS00YTM2LWEzZjktNGVkZTUxMDA0NTI2In0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3NzFmYzg3MGNfM182IiwiY29udGVudEluc3RhbmNlSWQiOiIxcXhmakdvcjJyVUo0aXlPS2hrSWN5bms4dTFqQ3pBZHJmU1ZxX1AwVkhQZy85OThjNzJlNC0wMjZjLTRlNmItYWY1Yy1iMWFiMmRhZWE0MzMifQ=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FxeGZqR29yMnJVSjRpeU9LaGtJY3luazh1MWpDekFkcmZTVnFfUDBWSFBnIiwiY29udGVudElkIjoiY3VzdG9tLXJlc3BvbnNlLWZyZWVSZXNwb25zZS1udW1iZXIiLCJzbGlkZUlkIjoiZ2Q3NzFmYzg3MGNfM18yMiIsImNvbnRlbnRJbnN0YW5jZUlkIjoiMXF4ZmpHb3IyclVKNGl5T0toa0ljeW5rOHUxakN6QWRyZlNWcV9QMFZIUGcvZTc1ODk4ZGMtZjlkNy00OGEzLThiN2QtOTg0MzZhM2EyMTQ1In0=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for data science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with Instructor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09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B7B7B7"/>
                </a:solidFill>
              </a:rPr>
              <a:t>I</a:t>
            </a:r>
            <a:r>
              <a:rPr lang="en" sz="1850">
                <a:solidFill>
                  <a:srgbClr val="B7B7B7"/>
                </a:solidFill>
              </a:rPr>
              <a:t>n a town, 70% of the residents are eligible for voting in an election but only 60% of the eligible residents voted in the election.  A person is randomly selected from the town.</a:t>
            </a:r>
            <a:endParaRPr sz="185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32400" y="1109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B7B7B7"/>
                </a:solidFill>
              </a:rPr>
              <a:t>What is the conditional probability that the person is eligible for the voting given that he or she did not vote?</a:t>
            </a:r>
            <a:endParaRPr sz="185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1" name="Google Shape;121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events A and B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Randomly selected </a:t>
            </a:r>
            <a:r>
              <a:rPr lang="en"/>
              <a:t>person</a:t>
            </a:r>
            <a:r>
              <a:rPr lang="en"/>
              <a:t> is eligible for voting.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Randomly selected person has voted.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P(A) =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P(B|A) = 0.6  It implies that P(B</a:t>
            </a:r>
            <a:r>
              <a:rPr baseline="30000" lang="en"/>
              <a:t>C</a:t>
            </a:r>
            <a:r>
              <a:rPr lang="en"/>
              <a:t>|A) = 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that P(B</a:t>
            </a:r>
            <a:r>
              <a:rPr baseline="30000" lang="en"/>
              <a:t>C</a:t>
            </a:r>
            <a:r>
              <a:rPr lang="en"/>
              <a:t>|A</a:t>
            </a:r>
            <a:r>
              <a:rPr baseline="30000" lang="en"/>
              <a:t>C</a:t>
            </a:r>
            <a:r>
              <a:rPr lang="en"/>
              <a:t>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find: P(A| B</a:t>
            </a:r>
            <a:r>
              <a:rPr baseline="30000" lang="en"/>
              <a:t>C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Now,</a:t>
            </a:r>
            <a:endParaRPr/>
          </a:p>
        </p:txBody>
      </p:sp>
      <p:pic>
        <p:nvPicPr>
          <p:cNvPr descr="{&quot;id&quot;:&quot;1&quot;,&quot;type&quot;:&quot;gather*&quot;,&quot;backgroundColor&quot;:&quot;#212121&quot;,&quot;backgroundColorModified&quot;:false,&quot;code&quot;:&quot;\\begin{gather*}\n{P\\left(A|B^{C}\\right)=\\,\\frac{P\\left(B^{C}|A\\right)P\\left(A\\right)}{P\\left(B^{C}|A\\right)P\\left(A\\right)+P\\left(B^{C}|A^{C}\\right)P\\left(A^{C}\\right)}\\,}\\\\\n{=\\dfrac{\\left(0.4\\right)\\left(0.7\\right)}{\\left(0.4\\right)\\left(0.7\\right)\\,+1\\left(0.3\\right)}}\\\\\n{=\\dfrac{0.28}{0.58}}\\\\\n{=0.48}\t\n\\end{gather*}&quot;,&quot;aid&quot;:null,&quot;font&quot;:{&quot;size&quot;:18,&quot;color&quot;:&quot;#ADADAD&quot;,&quot;family&quot;:&quot;Arial&quot;},&quot;ts&quot;:1620297793281,&quot;cs&quot;:&quot;1zhFd/zEn75Y2SqHTwZ1Hw==&quot;,&quot;size&quot;:{&quot;width&quot;:578,&quot;height&quot;:248}}"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75" y="1786500"/>
            <a:ext cx="5505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Q3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There are seven black and three white marbles in a box. Two marbles are removed randomly from the box.</a:t>
            </a:r>
            <a:endParaRPr sz="2200"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What is the probability that removed marbles have one white marble? </a:t>
            </a:r>
            <a:endParaRPr sz="1800"/>
          </a:p>
        </p:txBody>
      </p:sp>
      <p:pic>
        <p:nvPicPr>
          <p:cNvPr id="143" name="Google Shape;143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total 10 marbles in the box (seven black and three white). Two marbles are removed randomly.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these marbles are removed randomly, colors of the removed marbles can either be white or black or both.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ways of removing two </a:t>
            </a:r>
            <a:r>
              <a:rPr lang="en"/>
              <a:t>marbles at random = </a:t>
            </a:r>
            <a:r>
              <a:rPr baseline="30000" lang="en"/>
              <a:t>10</a:t>
            </a:r>
            <a:r>
              <a:rPr lang="en"/>
              <a:t>C</a:t>
            </a:r>
            <a:r>
              <a:rPr baseline="-25000" lang="en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ways of removing one white marble = </a:t>
            </a:r>
            <a:r>
              <a:rPr baseline="30000" lang="en"/>
              <a:t>3</a:t>
            </a:r>
            <a:r>
              <a:rPr lang="en"/>
              <a:t>C</a:t>
            </a:r>
            <a:r>
              <a:rPr baseline="-25000"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ways of removing one black marble = </a:t>
            </a:r>
            <a:r>
              <a:rPr baseline="30000" lang="en"/>
              <a:t>7</a:t>
            </a:r>
            <a:r>
              <a:rPr lang="en"/>
              <a:t>C</a:t>
            </a:r>
            <a:r>
              <a:rPr baseline="-25000" lang="en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probability of removing two marbles such that exactly one removed marble is of white color is given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/>
              <a:t>removed marbles have one white marble</a:t>
            </a:r>
            <a:r>
              <a:rPr lang="en"/>
              <a:t>) = </a:t>
            </a:r>
            <a:r>
              <a:rPr baseline="30000" lang="en"/>
              <a:t>3</a:t>
            </a: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.</a:t>
            </a:r>
            <a:r>
              <a:rPr baseline="30000" lang="en"/>
              <a:t>7</a:t>
            </a: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/</a:t>
            </a:r>
            <a:r>
              <a:rPr baseline="30000" lang="en"/>
              <a:t>10</a:t>
            </a:r>
            <a:r>
              <a:rPr lang="en"/>
              <a:t>C</a:t>
            </a:r>
            <a:r>
              <a:rPr baseline="-25000" lang="en"/>
              <a:t>2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= 3*7/45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= 0.47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2 to Q3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There are seven black and three white marbles in a box. Two marbles are removed randomly from the box. Now, a person selects one marble from the remaining eight marbles.</a:t>
            </a:r>
            <a:endParaRPr sz="1800"/>
          </a:p>
        </p:txBody>
      </p:sp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If removed marbles contain one black and one white marble, what is the probability that person selects the black marble?</a:t>
            </a:r>
            <a:endParaRPr sz="1800"/>
          </a:p>
        </p:txBody>
      </p:sp>
      <p:pic>
        <p:nvPicPr>
          <p:cNvPr id="164" name="Google Shape;164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removed </a:t>
            </a:r>
            <a:r>
              <a:rPr lang="en"/>
              <a:t>marbles contain one black and one white marble, then there will be six black and two white marbles in the 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P(person selects black marble) = 6 / 8 = 0.75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seven black and three white marbles in a box. Two marbles are removed randomly from the box. Now, a person selects one marble from the remaining eight marbles.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What is the probability that person selects the black marble?</a:t>
            </a:r>
            <a:endParaRPr sz="1800"/>
          </a:p>
        </p:txBody>
      </p:sp>
      <p:pic>
        <p:nvPicPr>
          <p:cNvPr id="179" name="Google Shape;179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Solution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events A, B, and C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removed marbles contain no black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removed marbles contain one black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= removed marbles contains two black marbles.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P(A) = </a:t>
            </a:r>
            <a:r>
              <a:rPr baseline="30000" lang="en"/>
              <a:t>3</a:t>
            </a:r>
            <a:r>
              <a:rPr lang="en"/>
              <a:t>C</a:t>
            </a:r>
            <a:r>
              <a:rPr baseline="-25000" lang="en"/>
              <a:t>2</a:t>
            </a:r>
            <a:r>
              <a:rPr lang="en"/>
              <a:t>.</a:t>
            </a:r>
            <a:r>
              <a:rPr baseline="30000" lang="en"/>
              <a:t>7</a:t>
            </a:r>
            <a:r>
              <a:rPr lang="en"/>
              <a:t>C</a:t>
            </a:r>
            <a:r>
              <a:rPr baseline="-25000" lang="en"/>
              <a:t>0</a:t>
            </a:r>
            <a:r>
              <a:rPr lang="en"/>
              <a:t>/</a:t>
            </a:r>
            <a:r>
              <a:rPr baseline="30000" lang="en"/>
              <a:t>10</a:t>
            </a:r>
            <a:r>
              <a:rPr lang="en"/>
              <a:t>C</a:t>
            </a:r>
            <a:r>
              <a:rPr baseline="-25000" lang="en"/>
              <a:t>2 </a:t>
            </a:r>
            <a:r>
              <a:rPr lang="en"/>
              <a:t>= 3/45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P(B) = </a:t>
            </a:r>
            <a:r>
              <a:rPr baseline="30000" lang="en"/>
              <a:t>3</a:t>
            </a: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.</a:t>
            </a:r>
            <a:r>
              <a:rPr baseline="30000" lang="en"/>
              <a:t>7</a:t>
            </a: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/</a:t>
            </a:r>
            <a:r>
              <a:rPr baseline="30000" lang="en"/>
              <a:t>10</a:t>
            </a:r>
            <a:r>
              <a:rPr lang="en"/>
              <a:t>C</a:t>
            </a:r>
            <a:r>
              <a:rPr baseline="-25000" lang="en"/>
              <a:t>2</a:t>
            </a:r>
            <a:r>
              <a:rPr lang="en"/>
              <a:t>= 21/45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P(C) = </a:t>
            </a:r>
            <a:r>
              <a:rPr baseline="30000" lang="en"/>
              <a:t>3</a:t>
            </a:r>
            <a:r>
              <a:rPr lang="en"/>
              <a:t>C</a:t>
            </a:r>
            <a:r>
              <a:rPr baseline="-25000" lang="en"/>
              <a:t>0</a:t>
            </a:r>
            <a:r>
              <a:rPr lang="en"/>
              <a:t>.</a:t>
            </a:r>
            <a:r>
              <a:rPr baseline="30000" lang="en"/>
              <a:t>7</a:t>
            </a:r>
            <a:r>
              <a:rPr lang="en"/>
              <a:t>C</a:t>
            </a:r>
            <a:r>
              <a:rPr baseline="-25000" lang="en"/>
              <a:t>2</a:t>
            </a:r>
            <a:r>
              <a:rPr lang="en"/>
              <a:t>/</a:t>
            </a:r>
            <a:r>
              <a:rPr baseline="30000" lang="en"/>
              <a:t>10</a:t>
            </a:r>
            <a:r>
              <a:rPr lang="en"/>
              <a:t>C</a:t>
            </a:r>
            <a:r>
              <a:rPr baseline="-25000" lang="en"/>
              <a:t>2 </a:t>
            </a:r>
            <a:r>
              <a:rPr lang="en"/>
              <a:t>= 21/45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6200" y="47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II: Week 1 Solve with Instructor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0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5"/>
              <a:buChar char="●"/>
            </a:pPr>
            <a:r>
              <a:rPr lang="en" sz="2045"/>
              <a:t>Keep a notebook and pen ready for solving problems</a:t>
            </a:r>
            <a:br>
              <a:rPr lang="en" sz="2045"/>
            </a:br>
            <a:endParaRPr sz="2385"/>
          </a:p>
          <a:p>
            <a:pPr indent="-360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How to join?</a:t>
            </a:r>
            <a:endParaRPr sz="208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Audio/screen share on zoom- click on link sent to you</a:t>
            </a:r>
            <a:endParaRPr sz="1745"/>
          </a:p>
          <a:p>
            <a:pPr indent="-33940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■"/>
            </a:pPr>
            <a:r>
              <a:rPr lang="en" sz="1745"/>
              <a:t>Doubts? Use zoom chat. Do not answer questions on zoom chat.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Join on pear deck - joinpd.com (enter code seen on top right)</a:t>
            </a:r>
            <a:endParaRPr sz="1745"/>
          </a:p>
          <a:p>
            <a:pPr indent="-33940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■"/>
            </a:pPr>
            <a:r>
              <a:rPr lang="en" sz="1745"/>
              <a:t>Answer questions only here</a:t>
            </a:r>
            <a:br>
              <a:rPr lang="en" sz="1745"/>
            </a:br>
            <a:endParaRPr sz="1745"/>
          </a:p>
          <a:p>
            <a:pPr indent="-360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For every question - 5 to 15 minutes allotted</a:t>
            </a:r>
            <a:endParaRPr sz="208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Question will be shown in a slide for solving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If you are done solving, enter your answer at joinpd.com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Presenter will provide a solution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Questions and discussion</a:t>
            </a:r>
            <a:endParaRPr sz="1745"/>
          </a:p>
        </p:txBody>
      </p:sp>
      <p:sp>
        <p:nvSpPr>
          <p:cNvPr id="62" name="Google Shape;62;p14"/>
          <p:cNvSpPr txBox="1"/>
          <p:nvPr/>
        </p:nvSpPr>
        <p:spPr>
          <a:xfrm>
            <a:off x="7261175" y="58900"/>
            <a:ext cx="18087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participate?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joinpd.com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code: see above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be the event that person selects the black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P(X|A) = 7 /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P(X|B) = 6 /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P(X|C) = 5 /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law of total probability, we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P(X) = P(X|A)P(A) + P(X|B)P(B) + P(X|C)P(C)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 ⅞ (3/45) + 6/8 (21/45) + ⅝ (21/45) = 0.7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Q4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Urn A contains 5 red and 3 blue marbles while urn B contains 6 red and 4 blue marbles. A fair die is rolled.  If the die shows up an even number,  a marble is chosen from urn A, if it</a:t>
            </a:r>
            <a:endParaRPr sz="175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shows up an odd number, a marble is chosen from urn B. </a:t>
            </a:r>
            <a:endParaRPr sz="2200">
              <a:highlight>
                <a:schemeClr val="dk1"/>
              </a:highlight>
            </a:endParaRPr>
          </a:p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If Rahul rolls the die and chooses the marble from an urn according to what he gets on the die, w</a:t>
            </a: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hat is the probability that he chooses the red marble?</a:t>
            </a:r>
            <a:endParaRPr sz="175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680950"/>
            <a:ext cx="85206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events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Die shows up an even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Die shows up an odd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Rahul gets a red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Rahul gets a blue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P(X) = 3/6 = 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P(Y) = 3/6 = 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P(R|X) = ⅝     P(B|X) = ⅜  (Since he chooses from urn A if he gets an even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P(R|Y) = 6/10 = 3/5     P(B|Y) = 4/10 = 2/5  (Since he chooses from urn B if he gets an odd number)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Continue...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law of total probability, we have,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P(R) = P(R|X)P(X) + P(R|Y)P(Y)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= ⅝(1/2)   + ⅗(1/2)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 49/80 = 0.6125</a:t>
            </a:r>
            <a:endParaRPr/>
          </a:p>
        </p:txBody>
      </p:sp>
      <p:sp>
        <p:nvSpPr>
          <p:cNvPr id="214" name="Google Shape;214;p35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Urn A contains 5 red and 3 blue marbles while urn B contains 6 red and 4 blue marbles. A fair die is rolled.  If the die shows up an even number,  a marble is chosen from urn A, if it</a:t>
            </a:r>
            <a:endParaRPr sz="175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chemeClr val="lt1"/>
                </a:highlight>
              </a:rPr>
              <a:t>Shows up an odd number, a marble is chosen from urn B. </a:t>
            </a:r>
            <a:endParaRPr/>
          </a:p>
        </p:txBody>
      </p:sp>
      <p:sp>
        <p:nvSpPr>
          <p:cNvPr id="221" name="Google Shape;22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Suppose Rahul who rolls the die gets a red color marble. What is the probability that the marble is drawn from the urn A?</a:t>
            </a:r>
            <a:endParaRPr sz="1800"/>
          </a:p>
        </p:txBody>
      </p:sp>
      <p:pic>
        <p:nvPicPr>
          <p:cNvPr id="222" name="Google Shape;222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680950"/>
            <a:ext cx="85206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events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Die shows up an even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Die shows up an odd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Rahul gets an red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Rahul gets an blue marble.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P(X) = 3/6 = 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P(Y) = 3/6 = 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P(R|X) = ⅝     P(B|X) = ⅜  (Since he chooses from urn A if he gets an even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P(R|Y) = 6/10 = 3/5     P(B|Y) = 4/10 = 2/5  (Since he chooses from urn B if he gets an odd number)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Continue...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find: P(X|R)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bayes’ theorem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P(X|R) = P(R|X)P(X) / P(R)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=  (⅝)(½ ) / (49/80)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25/49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=0.51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 flipH="1" rot="10800000">
            <a:off x="204850" y="4483575"/>
            <a:ext cx="8520600" cy="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Three friends Abhi, Vandana, and Chetan are hitting a target. They hit the target independent of each other with probabilities 0.3, 0.6 and 0.7, respectively.</a:t>
            </a:r>
            <a:endParaRPr sz="18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086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What is the probability that Abhi hits the target but Vandana and chetan does not hit th</a:t>
            </a:r>
            <a:r>
              <a:rPr lang="en" sz="1800"/>
              <a:t>e target?</a:t>
            </a:r>
            <a:endParaRPr sz="1800"/>
          </a:p>
        </p:txBody>
      </p:sp>
      <p:pic>
        <p:nvPicPr>
          <p:cNvPr id="70" name="Google Shape;70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events A, B and C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 Abhi hits the target.             ⇒ P(A) = 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= Vandana hits the target.      ⇒ P(B) = 0.6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C= Chetan hits the target.         ⇒ P(C) =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find: P(A ∩ B</a:t>
            </a:r>
            <a:r>
              <a:rPr baseline="30000" lang="en"/>
              <a:t>C</a:t>
            </a:r>
            <a:r>
              <a:rPr lang="en"/>
              <a:t>∩ C</a:t>
            </a:r>
            <a:r>
              <a:rPr baseline="30000" lang="en"/>
              <a:t>C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that: events A, B</a:t>
            </a:r>
            <a:r>
              <a:rPr baseline="30000" lang="en"/>
              <a:t>C</a:t>
            </a:r>
            <a:r>
              <a:rPr lang="en"/>
              <a:t>, and C</a:t>
            </a:r>
            <a:r>
              <a:rPr baseline="30000" lang="en"/>
              <a:t>C </a:t>
            </a:r>
            <a:r>
              <a:rPr lang="en"/>
              <a:t>are independent.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implies that P(A ∩ B</a:t>
            </a:r>
            <a:r>
              <a:rPr baseline="30000" lang="en"/>
              <a:t>C</a:t>
            </a:r>
            <a:r>
              <a:rPr lang="en"/>
              <a:t>∩ C</a:t>
            </a:r>
            <a:r>
              <a:rPr baseline="30000" lang="en"/>
              <a:t>C</a:t>
            </a:r>
            <a:r>
              <a:rPr lang="en"/>
              <a:t>)= P(A).P(B</a:t>
            </a:r>
            <a:r>
              <a:rPr baseline="30000" lang="en"/>
              <a:t>C</a:t>
            </a:r>
            <a:r>
              <a:rPr lang="en"/>
              <a:t>).P(C</a:t>
            </a:r>
            <a:r>
              <a:rPr baseline="30000" lang="en"/>
              <a:t>C</a:t>
            </a:r>
            <a:r>
              <a:rPr lang="en"/>
              <a:t>) = 0.3 (1-0.6)(1-0.7)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     = </a:t>
            </a:r>
            <a:r>
              <a:rPr b="1" lang="en"/>
              <a:t>0.036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2 to Q1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friends Abhi, Vandana, and Chetan are hitting the target. They hit the target independent of each other with probabilities 0.3, 0.6 and 0.7, respectively.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What is the probability that exactly two of them will hit the target?</a:t>
            </a:r>
            <a:endParaRPr sz="1800"/>
          </a:p>
        </p:txBody>
      </p:sp>
      <p:pic>
        <p:nvPicPr>
          <p:cNvPr id="85" name="Google Shape;85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events A, B and C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 Abhi hits the target.              ⇒ P(A) = 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B= Vandana hits the target.       ⇒ P(B) = 0.6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C= Chetan hits the target.         ⇒ P(C) =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find: P((A ∩ B ∩ C</a:t>
            </a:r>
            <a:r>
              <a:rPr baseline="30000" lang="en"/>
              <a:t>C</a:t>
            </a:r>
            <a:r>
              <a:rPr lang="en"/>
              <a:t>) ⋃ </a:t>
            </a:r>
            <a:r>
              <a:rPr lang="en"/>
              <a:t>(A ∩ B</a:t>
            </a:r>
            <a:r>
              <a:rPr baseline="30000" lang="en"/>
              <a:t>C </a:t>
            </a:r>
            <a:r>
              <a:rPr lang="en"/>
              <a:t>∩ C</a:t>
            </a:r>
            <a:r>
              <a:rPr lang="en"/>
              <a:t>) ⋃ </a:t>
            </a:r>
            <a:r>
              <a:rPr lang="en"/>
              <a:t>(A</a:t>
            </a:r>
            <a:r>
              <a:rPr baseline="30000" lang="en"/>
              <a:t>C</a:t>
            </a:r>
            <a:r>
              <a:rPr lang="en"/>
              <a:t> ∩ B ∩ C</a:t>
            </a:r>
            <a:r>
              <a:rPr lang="en"/>
              <a:t>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that events </a:t>
            </a:r>
            <a:r>
              <a:rPr lang="en"/>
              <a:t>(A ∩ B ∩ C</a:t>
            </a:r>
            <a:r>
              <a:rPr baseline="30000" lang="en"/>
              <a:t>C</a:t>
            </a:r>
            <a:r>
              <a:rPr lang="en"/>
              <a:t>), (A ∩ B</a:t>
            </a:r>
            <a:r>
              <a:rPr baseline="30000" lang="en"/>
              <a:t>C</a:t>
            </a:r>
            <a:r>
              <a:rPr lang="en"/>
              <a:t>∩ C) and (A</a:t>
            </a:r>
            <a:r>
              <a:rPr baseline="30000" lang="en"/>
              <a:t>C</a:t>
            </a:r>
            <a:r>
              <a:rPr lang="en"/>
              <a:t> ∩ B ∩ C) are pairwise disjoint.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implies that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P((A ∩ B ∩ C</a:t>
            </a:r>
            <a:r>
              <a:rPr baseline="30000" lang="en"/>
              <a:t>C</a:t>
            </a:r>
            <a:r>
              <a:rPr lang="en"/>
              <a:t>) ⋃ (A ∩ B</a:t>
            </a:r>
            <a:r>
              <a:rPr baseline="30000" lang="en"/>
              <a:t>C </a:t>
            </a:r>
            <a:r>
              <a:rPr lang="en"/>
              <a:t>∩ C) ⋃ (A</a:t>
            </a:r>
            <a:r>
              <a:rPr baseline="30000" lang="en"/>
              <a:t>C</a:t>
            </a:r>
            <a:r>
              <a:rPr lang="en"/>
              <a:t> ∩ B ∩ C)) = P(A ∩ B ∩ C</a:t>
            </a:r>
            <a:r>
              <a:rPr baseline="30000" lang="en"/>
              <a:t>C</a:t>
            </a:r>
            <a:r>
              <a:rPr lang="en"/>
              <a:t>) + P(A ∩ B</a:t>
            </a:r>
            <a:r>
              <a:rPr baseline="30000" lang="en"/>
              <a:t>C </a:t>
            </a:r>
            <a:r>
              <a:rPr lang="en"/>
              <a:t>∩ C) + P(A</a:t>
            </a:r>
            <a:r>
              <a:rPr baseline="30000" lang="en"/>
              <a:t>C</a:t>
            </a:r>
            <a:r>
              <a:rPr lang="en"/>
              <a:t> ∩ B ∩ 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= (0.3)(0.6)(0.3) + (0.3)(0.4)(0.7) + (0.7)(0.6)(0.7)  = 0.432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Three friends Abhi, Vandana, and Chetan are hitting the target. They hit the target independent of each other with probabilities 0.3, 0.6 and 0.7, respectively.</a:t>
            </a:r>
            <a:endParaRPr sz="18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What is the conditional probability that Abhi does not hit the target given that </a:t>
            </a:r>
            <a:r>
              <a:rPr lang="en" sz="1800"/>
              <a:t>exactly</a:t>
            </a:r>
            <a:r>
              <a:rPr lang="en" sz="1800"/>
              <a:t> two of them hits the target?</a:t>
            </a:r>
            <a:endParaRPr sz="1800"/>
          </a:p>
        </p:txBody>
      </p:sp>
      <p:pic>
        <p:nvPicPr>
          <p:cNvPr id="100" name="Google Shape;10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events A, B and C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 Abhi hits the target.             ⇒ P(A) = 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B= Vandana hits the target.      ⇒ P(B) = 0.6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C= Chetan hits the target.        ⇒ P(C) =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X denotes the event that exactly two of them hit the target.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previous question,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(A ∩ B ∩ C</a:t>
            </a:r>
            <a:r>
              <a:rPr baseline="30000" lang="en"/>
              <a:t>C</a:t>
            </a:r>
            <a:r>
              <a:rPr lang="en"/>
              <a:t>) ⋃ (A ∩ B</a:t>
            </a:r>
            <a:r>
              <a:rPr baseline="30000" lang="en"/>
              <a:t>C </a:t>
            </a:r>
            <a:r>
              <a:rPr lang="en"/>
              <a:t>∩ C) ⋃ (A</a:t>
            </a:r>
            <a:r>
              <a:rPr baseline="30000" lang="en"/>
              <a:t>C</a:t>
            </a:r>
            <a:r>
              <a:rPr lang="en"/>
              <a:t> ∩ B ∩ C)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P(X) = 0.432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find: P(A</a:t>
            </a:r>
            <a:r>
              <a:rPr baseline="30000" lang="en"/>
              <a:t>C </a:t>
            </a:r>
            <a:r>
              <a:rPr lang="en"/>
              <a:t>| 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P(A</a:t>
            </a:r>
            <a:r>
              <a:rPr baseline="30000" lang="en"/>
              <a:t>C </a:t>
            </a:r>
            <a:r>
              <a:rPr lang="en"/>
              <a:t>| X) = P(A</a:t>
            </a:r>
            <a:r>
              <a:rPr baseline="30000" lang="en"/>
              <a:t>C</a:t>
            </a:r>
            <a:r>
              <a:rPr lang="en"/>
              <a:t>∩ X) / P(X)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= P(A</a:t>
            </a:r>
            <a:r>
              <a:rPr baseline="30000" lang="en"/>
              <a:t>C</a:t>
            </a:r>
            <a:r>
              <a:rPr lang="en"/>
              <a:t>∩ ((A ∩ B ∩ C</a:t>
            </a:r>
            <a:r>
              <a:rPr baseline="30000" lang="en"/>
              <a:t>C</a:t>
            </a:r>
            <a:r>
              <a:rPr lang="en"/>
              <a:t>) ⋃ (A ∩ B</a:t>
            </a:r>
            <a:r>
              <a:rPr baseline="30000" lang="en"/>
              <a:t>C </a:t>
            </a:r>
            <a:r>
              <a:rPr lang="en"/>
              <a:t>∩ C) ⋃ (A</a:t>
            </a:r>
            <a:r>
              <a:rPr baseline="30000" lang="en"/>
              <a:t>C</a:t>
            </a:r>
            <a:r>
              <a:rPr lang="en"/>
              <a:t> ∩ B ∩ C))) / P(X)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= P(A</a:t>
            </a:r>
            <a:r>
              <a:rPr baseline="30000" lang="en"/>
              <a:t>C</a:t>
            </a:r>
            <a:r>
              <a:rPr lang="en"/>
              <a:t> ∩ B ∩ C) / P(X)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= (0.7)(0.6)(0.7) / 0.432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	       = 0.68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