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2404E-B289-4E85-88DF-A1066C176052}">
  <a:tblStyle styleId="{7FB2404E-B289-4E85-88DF-A1066C1760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771fc870c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771fc870c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658f52c5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658f52c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66a03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66a03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866a032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866a032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9fe3db2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9fe3db2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9fe3db2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9fe3db2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9fe3db24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9fe3db24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866a032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866a032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866a0326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866a0326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866a0326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866a0326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866a0326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866a0326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66a0326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66a0326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866a0326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866a0326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66a0326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66a0326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866a0326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866a0326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9fe3db2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9fe3db2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9fe3db2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9fe3db2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83fb1e5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83fb1e5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771fc870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771fc87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771fc870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771fc87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771fc870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771fc870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Number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771fc870c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771fc870c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771fc870c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771fc870c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771fc870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771fc870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771fc870c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771fc870c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9.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4NjZhMDMyNjFfMF8wIiwiY29udGVudEluc3RhbmNlSWQiOiIxTU5mNHBWSEsxWlE2QzMzYVE4VlF0cHpZQWc2Y3RncmI5Y1lxNThoclZsMC9jYWQ5YWI4My0xNDZlLTRkNDgtOTU0Ni02OTM0NGMwZmYxYzQifQ==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10.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5ZmUzZGIyNGFfMF8yMSIsImNvbnRlbnRJbnN0YW5jZUlkIjoiMU1OZjRwVkhLMVpRNkMzM2FROFZRdHB6WUFnNmN0Z3JiOWNZcTU4aHJWbDAvNTQ1ZmU2YjEtZDIyNC00YjFhLTgwOGMtMGYwMTJiYTc0ZDNj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0ZXh0Iiwic2xpZGVJZCI6ImdkODY2YTAzMjYxXzBfMTciLCJjb250ZW50SW5zdGFuY2VJZCI6IjFNTmY0cFZISzFaUTZDMzNhUThWUXRwellBZzZjdGdyYjljWXE1OGhyVmwwL2YxNGI1ZThkLTgzNWUtNDNmZS1iNmI0LTQ3ZjU5NzM4YjU1OSJ9pearId=magic-pear-metadata-identifie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7.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4NjZhMDMyNjFfMV81IiwiY29udGVudEluc3RhbmNlSWQiOiIxTU5mNHBWSEsxWlE2QzMzYVE4VlF0cHpZQWc2Y3RncmI5Y1lxNThoclZsMC85NTE2ZmRiNS1kYmE2LTQyN2QtOTcxMi1kNTMyYjU5ZDJmYTAifQ==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8.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4NjZhMDMyNjFfMV8yMyIsImNvbnRlbnRJbnN0YW5jZUlkIjoiMU1OZjRwVkhLMVpRNkMzM2FROFZRdHB6WUFnNmN0Z3JiOWNZcTU4aHJWbDAvZTg1ODJiYWQtNDMzNS00MjY3LTkyOTctNmVmYWJiY2Y3MzY3In0=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5ZmUzZGIyNGFfMF8wIiwiY29udGVudEluc3RhbmNlSWQiOiIxTU5mNHBWSEsxWlE2QzMzYVE4VlF0cHpZQWc2Y3RncmI5Y1lxNThoclZsMC84NWNjMGYxYi1kNTQ5LTRkMzAtOTA5OC02NWRiZWUxOTBhYTQifQ==pearId=magic-pear-metadata-identifi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0ZXh0Iiwic2xpZGVJZCI6ImdkNzcxZmM4NzBjXzBfNDUiLCJjb250ZW50SW5zdGFuY2VJZCI6IjFNTmY0cFZISzFaUTZDMzNhUThWUXRwellBZzZjdGdyYjljWXE1OGhyVmwwLzRmMGExYzlhLTUyOTgtNDU5ZC1iN2Q5LWYzNDUwNjc0YWRmNyJ9pearId=magic-pear-metadata-identifi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dontchangethislink.peardeckmagic.zone?eyJ0eXBlIjoiZnJlZVJlc3BvbnNlLW51bWJlciIsImRyYWdnYWJsZXMiOlt7ImlkIjoiZHJhZ2dhYmxlMCIsInR5cGUiOiJpY29uIiwiaWNvbiI6eyJpZCI6ImRlZmF1bHQtY2lyY2xlIn0sImNvbG9yIjoiI0Q1MUQyOCJ9XSwiZHJhZ2dhYmxlU2l6ZSI6MTIuNTUsImVtYmVkZGFibGVVcmwiOiJodHRwczovLyIsImFuc3dlcnMiOltdfQ==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udW1iZXIiLCJzbGlkZUlkIjoiZ2Q3NzFmYzg3MGNfM182IiwiY29udGVudEluc3RhbmNlSWQiOiIxTU5mNHBWSEsxWlE2QzMzYVE4VlF0cHpZQWc2Y3RncmI5Y1lxNThoclZsMC9iY2ZiODE3Mi1mNDI1LTRjM2YtYTI3ZS04NWE2Njk1NDU4ZTY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0ZXh0Iiwic2xpZGVJZCI6ImdkNzcxZmM4NzBjXzNfMjIiLCJjb250ZW50SW5zdGFuY2VJZCI6IjFNTmY0cFZISzFaUTZDMzNhUThWUXRwellBZzZjdGdyYjljWXE1OGhyVmwwL2U2MGI2NzcwLWI5NmYtNDg5MC04OTk1LWEzZmRmMGYxN2M5YyJ9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Tc4OTg4NTkyNzk4MTI0MzE3MTkiLCJwcmVzZW50YXRpb25JZCI6IjFNTmY0cFZISzFaUTZDMzNhUThWUXRwellBZzZjdGdyYjljWXE1OGhyVmwwIiwiY29udGVudElkIjoiY3VzdG9tLXJlc3BvbnNlLWZyZWVSZXNwb25zZS10ZXh0Iiwic2xpZGVJZCI6ImdkNzcxZmM4NzBjXzNfMzMiLCJjb250ZW50SW5zdGFuY2VJZCI6IjFNTmY0cFZISzFaUTZDMzNhUThWUXRwellBZzZjdGdyYjljWXE1OGhyVmwwLzM5NDZjZTE4LWM5NmYtNDk3YS04MTVlLTA5NTU3NjU3MmQyMSJ9pearId=magic-pear-metadata-identifi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Statistics for data science 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Solve with Instructor</a:t>
            </a:r>
            <a:endParaRPr/>
          </a:p>
          <a:p>
            <a:pPr indent="0" lvl="0" marL="0" rtl="0" algn="ctr">
              <a:spcBef>
                <a:spcPts val="0"/>
              </a:spcBef>
              <a:spcAft>
                <a:spcPts val="0"/>
              </a:spcAft>
              <a:buNone/>
            </a:pPr>
            <a:r>
              <a:rPr lang="en"/>
              <a:t>Week 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837"/>
              <a:t>Given that there are at most four candies in the box, so X can not take values more than 4.</a:t>
            </a:r>
            <a:endParaRPr sz="2837"/>
          </a:p>
          <a:p>
            <a:pPr indent="0" lvl="0" marL="0" rtl="0" algn="l">
              <a:spcBef>
                <a:spcPts val="1200"/>
              </a:spcBef>
              <a:spcAft>
                <a:spcPts val="0"/>
              </a:spcAft>
              <a:buNone/>
            </a:pPr>
            <a:r>
              <a:rPr lang="en" sz="2837"/>
              <a:t>We know that X can take values in {0, 1, 2, 3, 4}.</a:t>
            </a:r>
            <a:endParaRPr sz="2837"/>
          </a:p>
          <a:p>
            <a:pPr indent="0" lvl="0" marL="0" rtl="0" algn="l">
              <a:spcBef>
                <a:spcPts val="1200"/>
              </a:spcBef>
              <a:spcAft>
                <a:spcPts val="0"/>
              </a:spcAft>
              <a:buNone/>
            </a:pPr>
            <a:r>
              <a:rPr lang="en" sz="2837"/>
              <a:t>Given, P(X = 3) = P(X = 1)</a:t>
            </a:r>
            <a:endParaRPr sz="2837"/>
          </a:p>
          <a:p>
            <a:pPr indent="0" lvl="0" marL="0" rtl="0" algn="l">
              <a:spcBef>
                <a:spcPts val="1200"/>
              </a:spcBef>
              <a:spcAft>
                <a:spcPts val="0"/>
              </a:spcAft>
              <a:buNone/>
            </a:pPr>
            <a:r>
              <a:rPr lang="en" sz="2837"/>
              <a:t>           P(X = 0) = P(X = 2)</a:t>
            </a:r>
            <a:endParaRPr sz="2837"/>
          </a:p>
          <a:p>
            <a:pPr indent="0" lvl="0" marL="0" rtl="0" algn="l">
              <a:spcBef>
                <a:spcPts val="1200"/>
              </a:spcBef>
              <a:spcAft>
                <a:spcPts val="0"/>
              </a:spcAft>
              <a:buNone/>
            </a:pPr>
            <a:r>
              <a:rPr lang="en" sz="2837"/>
              <a:t>           P(X = 4) = 2 P(X = 3) = 4 P(X = 2)</a:t>
            </a:r>
            <a:endParaRPr sz="2837"/>
          </a:p>
          <a:p>
            <a:pPr indent="0" lvl="0" marL="0" rtl="0" algn="l">
              <a:spcBef>
                <a:spcPts val="1200"/>
              </a:spcBef>
              <a:spcAft>
                <a:spcPts val="0"/>
              </a:spcAft>
              <a:buNone/>
            </a:pPr>
            <a:r>
              <a:rPr lang="en" sz="2837"/>
              <a:t>Let      </a:t>
            </a:r>
            <a:r>
              <a:rPr lang="en" sz="2837"/>
              <a:t>P(X = 3) = P(X = 1) = p</a:t>
            </a:r>
            <a:endParaRPr sz="2837"/>
          </a:p>
          <a:p>
            <a:pPr indent="0" lvl="0" marL="0" rtl="0" algn="l">
              <a:spcBef>
                <a:spcPts val="1200"/>
              </a:spcBef>
              <a:spcAft>
                <a:spcPts val="0"/>
              </a:spcAft>
              <a:buNone/>
            </a:pPr>
            <a:r>
              <a:rPr lang="en" sz="2837"/>
              <a:t>and     </a:t>
            </a:r>
            <a:r>
              <a:rPr lang="en" sz="2837"/>
              <a:t>P(X = 0) = P(X = 2) = q</a:t>
            </a:r>
            <a:endParaRPr sz="2837"/>
          </a:p>
          <a:p>
            <a:pPr indent="0" lvl="0" marL="0" rtl="0" algn="l">
              <a:spcBef>
                <a:spcPts val="1200"/>
              </a:spcBef>
              <a:spcAft>
                <a:spcPts val="0"/>
              </a:spcAft>
              <a:buNone/>
            </a:pPr>
            <a:r>
              <a:rPr lang="en" sz="2837"/>
              <a:t>           P(X = 4) = 2p  = 4q</a:t>
            </a:r>
            <a:endParaRPr sz="2837"/>
          </a:p>
          <a:p>
            <a:pPr indent="0" lvl="0" marL="0" rtl="0" algn="l">
              <a:spcBef>
                <a:spcPts val="1200"/>
              </a:spcBef>
              <a:spcAft>
                <a:spcPts val="1200"/>
              </a:spcAft>
              <a:buNone/>
            </a:pPr>
            <a:r>
              <a:rPr lang="en"/>
              <a:t>                </a:t>
            </a:r>
            <a:r>
              <a:rPr lang="en" sz="2392"/>
              <a:t> This implies that p = 2q</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properties of </a:t>
            </a:r>
            <a:r>
              <a:rPr lang="en"/>
              <a:t>probability</a:t>
            </a:r>
            <a:r>
              <a:rPr lang="en"/>
              <a:t>,</a:t>
            </a:r>
            <a:endParaRPr/>
          </a:p>
          <a:p>
            <a:pPr indent="0" lvl="0" marL="0" rtl="0" algn="l">
              <a:spcBef>
                <a:spcPts val="1200"/>
              </a:spcBef>
              <a:spcAft>
                <a:spcPts val="0"/>
              </a:spcAft>
              <a:buNone/>
            </a:pPr>
            <a:r>
              <a:rPr lang="en" sz="1837"/>
              <a:t>P(X = 0) + P(X = 1) + P(X = 2) + P(X = 3) + P(X = 4) = 1</a:t>
            </a:r>
            <a:endParaRPr sz="1837"/>
          </a:p>
          <a:p>
            <a:pPr indent="0" lvl="0" marL="0" rtl="0" algn="l">
              <a:spcBef>
                <a:spcPts val="1200"/>
              </a:spcBef>
              <a:spcAft>
                <a:spcPts val="0"/>
              </a:spcAft>
              <a:buNone/>
            </a:pPr>
            <a:r>
              <a:rPr lang="en" sz="1837"/>
              <a:t>q + p + q + p + 2p  = 1            </a:t>
            </a:r>
            <a:endParaRPr sz="1837"/>
          </a:p>
          <a:p>
            <a:pPr indent="0" lvl="0" marL="0" rtl="0" algn="l">
              <a:spcBef>
                <a:spcPts val="1200"/>
              </a:spcBef>
              <a:spcAft>
                <a:spcPts val="0"/>
              </a:spcAft>
              <a:buNone/>
            </a:pPr>
            <a:r>
              <a:rPr lang="en" sz="1837"/>
              <a:t>4p + 2q = 1</a:t>
            </a:r>
            <a:endParaRPr sz="1837"/>
          </a:p>
          <a:p>
            <a:pPr indent="0" lvl="0" marL="0" rtl="0" algn="l">
              <a:spcBef>
                <a:spcPts val="1200"/>
              </a:spcBef>
              <a:spcAft>
                <a:spcPts val="0"/>
              </a:spcAft>
              <a:buNone/>
            </a:pPr>
            <a:r>
              <a:rPr lang="en" sz="1837"/>
              <a:t>5p = 1</a:t>
            </a:r>
            <a:endParaRPr sz="1837"/>
          </a:p>
          <a:p>
            <a:pPr indent="0" lvl="0" marL="0" rtl="0" algn="l">
              <a:spcBef>
                <a:spcPts val="1200"/>
              </a:spcBef>
              <a:spcAft>
                <a:spcPts val="0"/>
              </a:spcAft>
              <a:buNone/>
            </a:pPr>
            <a:r>
              <a:rPr lang="en" sz="1837"/>
              <a:t>p  = ⅕ and q = 1/10</a:t>
            </a:r>
            <a:endParaRPr sz="1837"/>
          </a:p>
          <a:p>
            <a:pPr indent="0" lvl="0" marL="0" rtl="0" algn="l">
              <a:spcBef>
                <a:spcPts val="1200"/>
              </a:spcBef>
              <a:spcAft>
                <a:spcPts val="1200"/>
              </a:spcAft>
              <a:buNone/>
            </a:pPr>
            <a:r>
              <a:t/>
            </a:r>
            <a:endParaRPr sz="1837"/>
          </a:p>
        </p:txBody>
      </p:sp>
      <p:graphicFrame>
        <p:nvGraphicFramePr>
          <p:cNvPr id="129" name="Google Shape;129;p23"/>
          <p:cNvGraphicFramePr/>
          <p:nvPr/>
        </p:nvGraphicFramePr>
        <p:xfrm>
          <a:off x="3118925" y="2683195"/>
          <a:ext cx="3000000" cy="3000000"/>
        </p:xfrm>
        <a:graphic>
          <a:graphicData uri="http://schemas.openxmlformats.org/drawingml/2006/table">
            <a:tbl>
              <a:tblPr>
                <a:noFill/>
                <a:tableStyleId>{7FB2404E-B289-4E85-88DF-A1066C176052}</a:tableStyleId>
              </a:tblPr>
              <a:tblGrid>
                <a:gridCol w="975175"/>
                <a:gridCol w="975175"/>
                <a:gridCol w="975175"/>
                <a:gridCol w="975175"/>
                <a:gridCol w="975175"/>
                <a:gridCol w="975175"/>
              </a:tblGrid>
              <a:tr h="396225">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396225">
                <a:tc>
                  <a:txBody>
                    <a:bodyPr/>
                    <a:lstStyle/>
                    <a:p>
                      <a:pPr indent="0" lvl="0" marL="0" rtl="0" algn="l">
                        <a:spcBef>
                          <a:spcPts val="0"/>
                        </a:spcBef>
                        <a:spcAft>
                          <a:spcPts val="0"/>
                        </a:spcAft>
                        <a:buNone/>
                      </a:pPr>
                      <a:r>
                        <a:rPr lang="en">
                          <a:solidFill>
                            <a:srgbClr val="FFFFFF"/>
                          </a:solidFill>
                        </a:rPr>
                        <a:t>P(X =x)</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1/10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1/10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2/5</a:t>
                      </a:r>
                      <a:endParaRPr>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Q2</a:t>
            </a:r>
            <a:endParaRPr/>
          </a:p>
        </p:txBody>
      </p:sp>
      <p:sp>
        <p:nvSpPr>
          <p:cNvPr id="135" name="Google Shape;135;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800"/>
              <a:t>A box contains at most 4 candies. The probability of 3 candies in the box is the same as the probability having one candy. The probability of having no candy in the box is the same as the probability of having 2 candies. The probability of having four candies is twice of the probability of having three candies and four times of having two candies.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Let X be the number of candies present in the box.</a:t>
            </a:r>
            <a:endParaRPr sz="1800"/>
          </a:p>
        </p:txBody>
      </p:sp>
      <p:sp>
        <p:nvSpPr>
          <p:cNvPr id="136" name="Google Shape;136;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Find P(X&lt;=2).</a:t>
            </a:r>
            <a:endParaRPr sz="1800"/>
          </a:p>
        </p:txBody>
      </p:sp>
      <p:pic>
        <p:nvPicPr>
          <p:cNvPr id="137" name="Google Shape;137;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38" name="Google Shape;138;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previous question, we know the PMF of 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P(X &lt;= 2 )  = P(X = 0) + P(X = 1) + P(X = 2) </a:t>
            </a:r>
            <a:endParaRPr/>
          </a:p>
          <a:p>
            <a:pPr indent="0" lvl="0" marL="0" rtl="0" algn="l">
              <a:spcBef>
                <a:spcPts val="1200"/>
              </a:spcBef>
              <a:spcAft>
                <a:spcPts val="0"/>
              </a:spcAft>
              <a:buNone/>
            </a:pPr>
            <a:r>
              <a:rPr lang="en"/>
              <a:t>                  = 1/10 + 1/5 + 1/10 </a:t>
            </a:r>
            <a:endParaRPr/>
          </a:p>
          <a:p>
            <a:pPr indent="0" lvl="0" marL="0" rtl="0" algn="l">
              <a:spcBef>
                <a:spcPts val="1200"/>
              </a:spcBef>
              <a:spcAft>
                <a:spcPts val="1200"/>
              </a:spcAft>
              <a:buNone/>
            </a:pPr>
            <a:r>
              <a:rPr lang="en"/>
              <a:t>                  = 4/10 = 2/5</a:t>
            </a:r>
            <a:endParaRPr/>
          </a:p>
        </p:txBody>
      </p:sp>
      <p:graphicFrame>
        <p:nvGraphicFramePr>
          <p:cNvPr id="145" name="Google Shape;145;p25"/>
          <p:cNvGraphicFramePr/>
          <p:nvPr/>
        </p:nvGraphicFramePr>
        <p:xfrm>
          <a:off x="494850" y="1832600"/>
          <a:ext cx="3000000" cy="3000000"/>
        </p:xfrm>
        <a:graphic>
          <a:graphicData uri="http://schemas.openxmlformats.org/drawingml/2006/table">
            <a:tbl>
              <a:tblPr>
                <a:noFill/>
                <a:tableStyleId>{7FB2404E-B289-4E85-88DF-A1066C176052}</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4</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P(X =x)</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1/10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1/10</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1/5</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2/5</a:t>
                      </a:r>
                      <a:endParaRPr>
                        <a:solidFill>
                          <a:srgbClr val="FFFFFF"/>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Q3</a:t>
            </a:r>
            <a:endParaRPr/>
          </a:p>
        </p:txBody>
      </p:sp>
      <p:sp>
        <p:nvSpPr>
          <p:cNvPr id="151" name="Google Shape;151;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Let X be a discrete random variable with following probability mass function.</a:t>
            </a:r>
            <a:endParaRPr sz="1500"/>
          </a:p>
          <a:p>
            <a:pPr indent="0" lvl="0" marL="0" rtl="0" algn="l">
              <a:spcBef>
                <a:spcPts val="1200"/>
              </a:spcBef>
              <a:spcAft>
                <a:spcPts val="1200"/>
              </a:spcAft>
              <a:buNone/>
            </a:pPr>
            <a:r>
              <a:t/>
            </a:r>
            <a:endParaRPr/>
          </a:p>
        </p:txBody>
      </p:sp>
      <p:sp>
        <p:nvSpPr>
          <p:cNvPr id="152" name="Google Shape;152;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t>Find P(X&lt;2). </a:t>
            </a:r>
            <a:endParaRPr sz="1350"/>
          </a:p>
          <a:p>
            <a:pPr indent="0" lvl="0" marL="0" rtl="0" algn="l">
              <a:spcBef>
                <a:spcPts val="0"/>
              </a:spcBef>
              <a:spcAft>
                <a:spcPts val="0"/>
              </a:spcAft>
              <a:buNone/>
            </a:pPr>
            <a:r>
              <a:t/>
            </a:r>
            <a:endParaRPr sz="1350"/>
          </a:p>
          <a:p>
            <a:pPr indent="0" lvl="0" marL="0" rtl="0" algn="l">
              <a:spcBef>
                <a:spcPts val="0"/>
              </a:spcBef>
              <a:spcAft>
                <a:spcPts val="0"/>
              </a:spcAft>
              <a:buNone/>
            </a:pPr>
            <a:r>
              <a:rPr lang="en" sz="1350"/>
              <a:t>Enter your answer correct to 2 decimal accuracy.</a:t>
            </a:r>
            <a:endParaRPr sz="1350"/>
          </a:p>
        </p:txBody>
      </p:sp>
      <p:graphicFrame>
        <p:nvGraphicFramePr>
          <p:cNvPr id="153" name="Google Shape;153;p26"/>
          <p:cNvGraphicFramePr/>
          <p:nvPr/>
        </p:nvGraphicFramePr>
        <p:xfrm>
          <a:off x="342025" y="2273245"/>
          <a:ext cx="3000000" cy="3000000"/>
        </p:xfrm>
        <a:graphic>
          <a:graphicData uri="http://schemas.openxmlformats.org/drawingml/2006/table">
            <a:tbl>
              <a:tblPr>
                <a:noFill/>
                <a:tableStyleId>{7FB2404E-B289-4E85-88DF-A1066C176052}</a:tableStyleId>
              </a:tblPr>
              <a:tblGrid>
                <a:gridCol w="787850"/>
                <a:gridCol w="787850"/>
                <a:gridCol w="787850"/>
                <a:gridCol w="787850"/>
                <a:gridCol w="787850"/>
              </a:tblGrid>
              <a:tr h="445975">
                <a:tc>
                  <a:txBody>
                    <a:bodyPr/>
                    <a:lstStyle/>
                    <a:p>
                      <a:pPr indent="0" lvl="0" marL="0" rtl="0" algn="l">
                        <a:spcBef>
                          <a:spcPts val="0"/>
                        </a:spcBef>
                        <a:spcAft>
                          <a:spcPts val="0"/>
                        </a:spcAft>
                        <a:buNone/>
                      </a:pPr>
                      <a:r>
                        <a:rPr lang="en">
                          <a:solidFill>
                            <a:srgbClr val="FFFFFF"/>
                          </a:solidFill>
                        </a:rPr>
                        <a:t>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r>
              <a:tr h="445975">
                <a:tc>
                  <a:txBody>
                    <a:bodyPr/>
                    <a:lstStyle/>
                    <a:p>
                      <a:pPr indent="0" lvl="0" marL="0" rtl="0" algn="l">
                        <a:spcBef>
                          <a:spcPts val="0"/>
                        </a:spcBef>
                        <a:spcAft>
                          <a:spcPts val="0"/>
                        </a:spcAft>
                        <a:buNone/>
                      </a:pPr>
                      <a:r>
                        <a:rPr lang="en">
                          <a:solidFill>
                            <a:srgbClr val="FFFFFF"/>
                          </a:solidFill>
                        </a:rPr>
                        <a:t>P(X=x)</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2k</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k^2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a:t>
                      </a:r>
                      <a:r>
                        <a:rPr lang="en">
                          <a:solidFill>
                            <a:srgbClr val="FFFFFF"/>
                          </a:solidFill>
                        </a:rPr>
                        <a:t>k^2</a:t>
                      </a:r>
                      <a:endParaRPr>
                        <a:solidFill>
                          <a:srgbClr val="FFFFFF"/>
                        </a:solidFill>
                      </a:endParaRPr>
                    </a:p>
                  </a:txBody>
                  <a:tcPr marT="91425" marB="91425" marR="91425" marL="91425"/>
                </a:tc>
              </a:tr>
            </a:tbl>
          </a:graphicData>
        </a:graphic>
      </p:graphicFrame>
      <p:pic>
        <p:nvPicPr>
          <p:cNvPr id="154" name="Google Shape;154;p2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55" name="Google Shape;155;p2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know from </a:t>
            </a:r>
            <a:r>
              <a:rPr lang="en"/>
              <a:t>properties</a:t>
            </a:r>
            <a:r>
              <a:rPr lang="en"/>
              <a:t> of probability,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P(X = 0) + </a:t>
            </a:r>
            <a:r>
              <a:rPr lang="en"/>
              <a:t>P(X = 1) + P(X = 2) + P(X = 3) = 1</a:t>
            </a:r>
            <a:endParaRPr/>
          </a:p>
          <a:p>
            <a:pPr indent="0" lvl="0" marL="0" rtl="0" algn="l">
              <a:spcBef>
                <a:spcPts val="1200"/>
              </a:spcBef>
              <a:spcAft>
                <a:spcPts val="0"/>
              </a:spcAft>
              <a:buNone/>
            </a:pPr>
            <a:r>
              <a:rPr lang="en"/>
              <a:t>k + 2k + k^2 + 3k^2 =1</a:t>
            </a:r>
            <a:endParaRPr/>
          </a:p>
          <a:p>
            <a:pPr indent="0" lvl="0" marL="0" rtl="0" algn="l">
              <a:spcBef>
                <a:spcPts val="1200"/>
              </a:spcBef>
              <a:spcAft>
                <a:spcPts val="0"/>
              </a:spcAft>
              <a:buNone/>
            </a:pPr>
            <a:r>
              <a:rPr lang="en"/>
              <a:t>4k^2 + 3k - 1 = 0</a:t>
            </a:r>
            <a:endParaRPr/>
          </a:p>
          <a:p>
            <a:pPr indent="0" lvl="0" marL="0" rtl="0" algn="l">
              <a:spcBef>
                <a:spcPts val="1200"/>
              </a:spcBef>
              <a:spcAft>
                <a:spcPts val="0"/>
              </a:spcAft>
              <a:buNone/>
            </a:pPr>
            <a:r>
              <a:rPr lang="en"/>
              <a:t>(4k - 1) (k + 1) = 0</a:t>
            </a:r>
            <a:endParaRPr/>
          </a:p>
          <a:p>
            <a:pPr indent="0" lvl="0" marL="0" rtl="0" algn="l">
              <a:spcBef>
                <a:spcPts val="1200"/>
              </a:spcBef>
              <a:spcAft>
                <a:spcPts val="1200"/>
              </a:spcAft>
              <a:buNone/>
            </a:pPr>
            <a:r>
              <a:rPr lang="en"/>
              <a:t>This implies that either k = ¼ or k = -1, but k can not take negative values so k = ¼.</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need to find P(X &lt; 2).that is</a:t>
            </a:r>
            <a:endParaRPr/>
          </a:p>
          <a:p>
            <a:pPr indent="0" lvl="0" marL="0" rtl="0" algn="ctr">
              <a:spcBef>
                <a:spcPts val="1200"/>
              </a:spcBef>
              <a:spcAft>
                <a:spcPts val="0"/>
              </a:spcAft>
              <a:buNone/>
            </a:pPr>
            <a:r>
              <a:rPr lang="en"/>
              <a:t>P(X &lt; 2) = </a:t>
            </a:r>
            <a:r>
              <a:rPr lang="en"/>
              <a:t>P(X = 0) + P(X = 1) </a:t>
            </a:r>
            <a:endParaRPr/>
          </a:p>
          <a:p>
            <a:pPr indent="0" lvl="0" marL="0" rtl="0" algn="ctr">
              <a:spcBef>
                <a:spcPts val="1200"/>
              </a:spcBef>
              <a:spcAft>
                <a:spcPts val="0"/>
              </a:spcAft>
              <a:buNone/>
            </a:pPr>
            <a:r>
              <a:rPr lang="en"/>
              <a:t>  =</a:t>
            </a:r>
            <a:r>
              <a:rPr lang="en"/>
              <a:t> k + 2k = 3k</a:t>
            </a:r>
            <a:endParaRPr/>
          </a:p>
          <a:p>
            <a:pPr indent="0" lvl="0" marL="0" rtl="0" algn="l">
              <a:spcBef>
                <a:spcPts val="1200"/>
              </a:spcBef>
              <a:spcAft>
                <a:spcPts val="0"/>
              </a:spcAft>
              <a:buNone/>
            </a:pPr>
            <a:r>
              <a:rPr lang="en"/>
              <a:t>                                                         = 3 * ¼ </a:t>
            </a:r>
            <a:endParaRPr/>
          </a:p>
          <a:p>
            <a:pPr indent="0" lvl="0" marL="0" rtl="0" algn="l">
              <a:spcBef>
                <a:spcPts val="1200"/>
              </a:spcBef>
              <a:spcAft>
                <a:spcPts val="0"/>
              </a:spcAft>
              <a:buNone/>
            </a:pPr>
            <a:r>
              <a:rPr lang="en"/>
              <a:t>                                                         = 0.75</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Prelude 1 to Q4</a:t>
            </a:r>
            <a:endParaRPr/>
          </a:p>
        </p:txBody>
      </p:sp>
      <p:sp>
        <p:nvSpPr>
          <p:cNvPr id="173" name="Google Shape;17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t>Suppose that in the end semester paper of Statistics, there are 15 multiple choice questions (only one option is correct for each question). Each question has 4 possible options. You know the correct answer to 10 questions, but you have no idea about the other 5 questions and choose the answers randomly and independently. </a:t>
            </a:r>
            <a:endParaRPr sz="1800"/>
          </a:p>
          <a:p>
            <a:pPr indent="0" lvl="0" marL="0" rtl="0" algn="l">
              <a:spcBef>
                <a:spcPts val="1200"/>
              </a:spcBef>
              <a:spcAft>
                <a:spcPts val="1200"/>
              </a:spcAft>
              <a:buNone/>
            </a:pPr>
            <a:r>
              <a:rPr lang="en" sz="1800"/>
              <a:t>Your score X of the exam is the total number of correct answers.</a:t>
            </a:r>
            <a:endParaRPr sz="1800"/>
          </a:p>
        </p:txBody>
      </p:sp>
      <p:sp>
        <p:nvSpPr>
          <p:cNvPr id="174" name="Google Shape;17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Find the range of X.</a:t>
            </a:r>
            <a:endParaRPr sz="1800"/>
          </a:p>
        </p:txBody>
      </p:sp>
      <p:pic>
        <p:nvPicPr>
          <p:cNvPr id="175" name="Google Shape;175;p2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76" name="Google Shape;176;p2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number of questions = 15 </a:t>
            </a:r>
            <a:r>
              <a:rPr lang="en"/>
              <a:t>and you know the correct answer of 10 questions.</a:t>
            </a:r>
            <a:endParaRPr/>
          </a:p>
          <a:p>
            <a:pPr indent="0" lvl="0" marL="0" rtl="0" algn="l">
              <a:spcBef>
                <a:spcPts val="1200"/>
              </a:spcBef>
              <a:spcAft>
                <a:spcPts val="0"/>
              </a:spcAft>
              <a:buNone/>
            </a:pPr>
            <a:r>
              <a:rPr lang="en"/>
              <a:t>We need to find the range of X and X is the total number of correct answers.</a:t>
            </a:r>
            <a:endParaRPr/>
          </a:p>
          <a:p>
            <a:pPr indent="0" lvl="0" marL="0" rtl="0" algn="l">
              <a:spcBef>
                <a:spcPts val="1200"/>
              </a:spcBef>
              <a:spcAft>
                <a:spcPts val="0"/>
              </a:spcAft>
              <a:buNone/>
            </a:pPr>
            <a:r>
              <a:rPr lang="en"/>
              <a:t>Since, you do not know the answer of others questions so you will randomly guess the answer. In that case you can get all correct or some correct answers.</a:t>
            </a:r>
            <a:endParaRPr/>
          </a:p>
          <a:p>
            <a:pPr indent="0" lvl="0" marL="0" rtl="0" algn="l">
              <a:spcBef>
                <a:spcPts val="1200"/>
              </a:spcBef>
              <a:spcAft>
                <a:spcPts val="1200"/>
              </a:spcAft>
              <a:buNone/>
            </a:pPr>
            <a:r>
              <a:rPr lang="en"/>
              <a:t>This implies that X will take values in {10, 11, 12, 13, 14, 15}.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Q4</a:t>
            </a:r>
            <a:endParaRPr/>
          </a:p>
        </p:txBody>
      </p:sp>
      <p:sp>
        <p:nvSpPr>
          <p:cNvPr id="188" name="Google Shape;188;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Suppose that in the end semester paper of Statistics, there are 15 multiple choice questions (only one option is correct for each question). Each question has 4 possible options. You know the correct answer to 8 questions, but you have no idea about the other 10 questions and choose the answers randomly and independently. </a:t>
            </a:r>
            <a:endParaRPr sz="1600"/>
          </a:p>
          <a:p>
            <a:pPr indent="0" lvl="0" marL="0" rtl="0" algn="l">
              <a:spcBef>
                <a:spcPts val="1200"/>
              </a:spcBef>
              <a:spcAft>
                <a:spcPts val="1200"/>
              </a:spcAft>
              <a:buNone/>
            </a:pPr>
            <a:r>
              <a:rPr lang="en" sz="1600"/>
              <a:t>Your score X of the exam is the total number of correct answers.</a:t>
            </a:r>
            <a:endParaRPr sz="1600"/>
          </a:p>
        </p:txBody>
      </p:sp>
      <p:sp>
        <p:nvSpPr>
          <p:cNvPr id="189" name="Google Shape;189;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50">
                <a:solidFill>
                  <a:srgbClr val="999999"/>
                </a:solidFill>
                <a:highlight>
                  <a:schemeClr val="lt1"/>
                </a:highlight>
              </a:rPr>
              <a:t>Find P(X &gt;= 12).</a:t>
            </a:r>
            <a:endParaRPr sz="1750">
              <a:solidFill>
                <a:srgbClr val="999999"/>
              </a:solidFill>
              <a:highlight>
                <a:schemeClr val="lt1"/>
              </a:highlight>
            </a:endParaRPr>
          </a:p>
          <a:p>
            <a:pPr indent="0" lvl="0" marL="0" rtl="0" algn="l">
              <a:lnSpc>
                <a:spcPct val="100000"/>
              </a:lnSpc>
              <a:spcBef>
                <a:spcPts val="0"/>
              </a:spcBef>
              <a:spcAft>
                <a:spcPts val="0"/>
              </a:spcAft>
              <a:buNone/>
            </a:pPr>
            <a:r>
              <a:t/>
            </a:r>
            <a:endParaRPr sz="1750">
              <a:solidFill>
                <a:srgbClr val="999999"/>
              </a:solidFill>
              <a:highlight>
                <a:schemeClr val="lt1"/>
              </a:highlight>
            </a:endParaRPr>
          </a:p>
          <a:p>
            <a:pPr indent="0" lvl="0" marL="0" rtl="0" algn="l">
              <a:lnSpc>
                <a:spcPct val="100000"/>
              </a:lnSpc>
              <a:spcBef>
                <a:spcPts val="0"/>
              </a:spcBef>
              <a:spcAft>
                <a:spcPts val="0"/>
              </a:spcAft>
              <a:buNone/>
            </a:pPr>
            <a:r>
              <a:rPr lang="en" sz="1750">
                <a:solidFill>
                  <a:srgbClr val="999999"/>
                </a:solidFill>
                <a:highlight>
                  <a:schemeClr val="lt1"/>
                </a:highlight>
              </a:rPr>
              <a:t>Enter your answer correct to 2 decimal accuracy..</a:t>
            </a:r>
            <a:endParaRPr sz="1750">
              <a:solidFill>
                <a:srgbClr val="999999"/>
              </a:solidFill>
              <a:highlight>
                <a:schemeClr val="lt1"/>
              </a:highlight>
            </a:endParaRPr>
          </a:p>
          <a:p>
            <a:pPr indent="0" lvl="0" marL="0" rtl="0" algn="l">
              <a:spcBef>
                <a:spcPts val="0"/>
              </a:spcBef>
              <a:spcAft>
                <a:spcPts val="1200"/>
              </a:spcAft>
              <a:buNone/>
            </a:pPr>
            <a:r>
              <a:t/>
            </a:r>
            <a:endParaRPr/>
          </a:p>
        </p:txBody>
      </p:sp>
      <p:pic>
        <p:nvPicPr>
          <p:cNvPr id="190" name="Google Shape;190;p3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91" name="Google Shape;191;p3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76200" y="476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Statistics II: Week 2 Solve with Instructor</a:t>
            </a:r>
            <a:endParaRPr/>
          </a:p>
        </p:txBody>
      </p:sp>
      <p:sp>
        <p:nvSpPr>
          <p:cNvPr id="61" name="Google Shape;61;p14"/>
          <p:cNvSpPr txBox="1"/>
          <p:nvPr>
            <p:ph idx="1" type="body"/>
          </p:nvPr>
        </p:nvSpPr>
        <p:spPr>
          <a:xfrm>
            <a:off x="311700" y="1152475"/>
            <a:ext cx="8520600" cy="3692700"/>
          </a:xfrm>
          <a:prstGeom prst="rect">
            <a:avLst/>
          </a:prstGeom>
        </p:spPr>
        <p:txBody>
          <a:bodyPr anchorCtr="0" anchor="t" bIns="91425" lIns="91425" spcFirstLastPara="1" rIns="91425" wrap="square" tIns="91425">
            <a:noAutofit/>
          </a:bodyPr>
          <a:lstStyle/>
          <a:p>
            <a:pPr indent="-380047" lvl="0" marL="457200" rtl="0" algn="l">
              <a:lnSpc>
                <a:spcPct val="95000"/>
              </a:lnSpc>
              <a:spcBef>
                <a:spcPts val="0"/>
              </a:spcBef>
              <a:spcAft>
                <a:spcPts val="0"/>
              </a:spcAft>
              <a:buSzPts val="2385"/>
              <a:buChar char="●"/>
            </a:pPr>
            <a:r>
              <a:rPr lang="en" sz="2045"/>
              <a:t>Keep a notebook and pen ready for solving problems</a:t>
            </a:r>
            <a:br>
              <a:rPr lang="en" sz="2045"/>
            </a:br>
            <a:endParaRPr sz="2385"/>
          </a:p>
          <a:p>
            <a:pPr indent="-360997" lvl="0" marL="457200" rtl="0" algn="l">
              <a:lnSpc>
                <a:spcPct val="95000"/>
              </a:lnSpc>
              <a:spcBef>
                <a:spcPts val="0"/>
              </a:spcBef>
              <a:spcAft>
                <a:spcPts val="0"/>
              </a:spcAft>
              <a:buSzPts val="2085"/>
              <a:buChar char="●"/>
            </a:pPr>
            <a:r>
              <a:rPr lang="en" sz="2085"/>
              <a:t>How to join?</a:t>
            </a:r>
            <a:endParaRPr sz="2085"/>
          </a:p>
          <a:p>
            <a:pPr indent="-339407" lvl="1" marL="914400" rtl="0" algn="l">
              <a:lnSpc>
                <a:spcPct val="95000"/>
              </a:lnSpc>
              <a:spcBef>
                <a:spcPts val="0"/>
              </a:spcBef>
              <a:spcAft>
                <a:spcPts val="0"/>
              </a:spcAft>
              <a:buSzPts val="1745"/>
              <a:buChar char="○"/>
            </a:pPr>
            <a:r>
              <a:rPr lang="en" sz="1745"/>
              <a:t>Audio/screen share on zoom- click on link sent to you</a:t>
            </a:r>
            <a:endParaRPr sz="1745"/>
          </a:p>
          <a:p>
            <a:pPr indent="-339407" lvl="2" marL="1371600" rtl="0" algn="l">
              <a:lnSpc>
                <a:spcPct val="95000"/>
              </a:lnSpc>
              <a:spcBef>
                <a:spcPts val="0"/>
              </a:spcBef>
              <a:spcAft>
                <a:spcPts val="0"/>
              </a:spcAft>
              <a:buSzPts val="1745"/>
              <a:buChar char="■"/>
            </a:pPr>
            <a:r>
              <a:rPr lang="en" sz="1745"/>
              <a:t>Doubts? Use zoom chat. Do not answer questions on zoom chat.</a:t>
            </a:r>
            <a:endParaRPr sz="1745"/>
          </a:p>
          <a:p>
            <a:pPr indent="-339407" lvl="1" marL="914400" rtl="0" algn="l">
              <a:lnSpc>
                <a:spcPct val="95000"/>
              </a:lnSpc>
              <a:spcBef>
                <a:spcPts val="0"/>
              </a:spcBef>
              <a:spcAft>
                <a:spcPts val="0"/>
              </a:spcAft>
              <a:buSzPts val="1745"/>
              <a:buChar char="○"/>
            </a:pPr>
            <a:r>
              <a:rPr lang="en" sz="1745"/>
              <a:t>Join on pear deck - joinpd.com (enter code seen on top right)</a:t>
            </a:r>
            <a:endParaRPr sz="1745"/>
          </a:p>
          <a:p>
            <a:pPr indent="-339407" lvl="2" marL="1371600" rtl="0" algn="l">
              <a:lnSpc>
                <a:spcPct val="95000"/>
              </a:lnSpc>
              <a:spcBef>
                <a:spcPts val="0"/>
              </a:spcBef>
              <a:spcAft>
                <a:spcPts val="0"/>
              </a:spcAft>
              <a:buSzPts val="1745"/>
              <a:buChar char="■"/>
            </a:pPr>
            <a:r>
              <a:rPr lang="en" sz="1745"/>
              <a:t>Answer questions only here</a:t>
            </a:r>
            <a:br>
              <a:rPr lang="en" sz="1745"/>
            </a:br>
            <a:endParaRPr sz="1745"/>
          </a:p>
          <a:p>
            <a:pPr indent="-360997" lvl="0" marL="457200" rtl="0" algn="l">
              <a:lnSpc>
                <a:spcPct val="95000"/>
              </a:lnSpc>
              <a:spcBef>
                <a:spcPts val="0"/>
              </a:spcBef>
              <a:spcAft>
                <a:spcPts val="0"/>
              </a:spcAft>
              <a:buSzPts val="2085"/>
              <a:buChar char="●"/>
            </a:pPr>
            <a:r>
              <a:rPr lang="en" sz="2085"/>
              <a:t>For every question - 5 to 15 minutes allotted</a:t>
            </a:r>
            <a:endParaRPr sz="2085"/>
          </a:p>
          <a:p>
            <a:pPr indent="-339407" lvl="1" marL="914400" rtl="0" algn="l">
              <a:lnSpc>
                <a:spcPct val="95000"/>
              </a:lnSpc>
              <a:spcBef>
                <a:spcPts val="0"/>
              </a:spcBef>
              <a:spcAft>
                <a:spcPts val="0"/>
              </a:spcAft>
              <a:buSzPts val="1745"/>
              <a:buChar char="○"/>
            </a:pPr>
            <a:r>
              <a:rPr lang="en" sz="1745"/>
              <a:t>Question will be shown in a slide for solving</a:t>
            </a:r>
            <a:endParaRPr sz="1745"/>
          </a:p>
          <a:p>
            <a:pPr indent="-339407" lvl="1" marL="914400" rtl="0" algn="l">
              <a:lnSpc>
                <a:spcPct val="95000"/>
              </a:lnSpc>
              <a:spcBef>
                <a:spcPts val="0"/>
              </a:spcBef>
              <a:spcAft>
                <a:spcPts val="0"/>
              </a:spcAft>
              <a:buSzPts val="1745"/>
              <a:buChar char="○"/>
            </a:pPr>
            <a:r>
              <a:rPr lang="en" sz="1745"/>
              <a:t>If you are done solving, enter your answer at joinpd.com</a:t>
            </a:r>
            <a:endParaRPr sz="1745"/>
          </a:p>
          <a:p>
            <a:pPr indent="-339407" lvl="1" marL="914400" rtl="0" algn="l">
              <a:lnSpc>
                <a:spcPct val="95000"/>
              </a:lnSpc>
              <a:spcBef>
                <a:spcPts val="0"/>
              </a:spcBef>
              <a:spcAft>
                <a:spcPts val="0"/>
              </a:spcAft>
              <a:buSzPts val="1745"/>
              <a:buChar char="○"/>
            </a:pPr>
            <a:r>
              <a:rPr lang="en" sz="1745"/>
              <a:t>Presenter will provide a solution</a:t>
            </a:r>
            <a:endParaRPr sz="1745"/>
          </a:p>
          <a:p>
            <a:pPr indent="-339407" lvl="1" marL="914400" rtl="0" algn="l">
              <a:lnSpc>
                <a:spcPct val="95000"/>
              </a:lnSpc>
              <a:spcBef>
                <a:spcPts val="0"/>
              </a:spcBef>
              <a:spcAft>
                <a:spcPts val="0"/>
              </a:spcAft>
              <a:buSzPts val="1745"/>
              <a:buChar char="○"/>
            </a:pPr>
            <a:r>
              <a:rPr lang="en" sz="1745"/>
              <a:t>Questions and discussion</a:t>
            </a:r>
            <a:endParaRPr sz="1745"/>
          </a:p>
        </p:txBody>
      </p:sp>
      <p:sp>
        <p:nvSpPr>
          <p:cNvPr id="62" name="Google Shape;62;p14"/>
          <p:cNvSpPr txBox="1"/>
          <p:nvPr/>
        </p:nvSpPr>
        <p:spPr>
          <a:xfrm>
            <a:off x="7261175" y="58900"/>
            <a:ext cx="1808700" cy="831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rPr>
              <a:t>How to participate? </a:t>
            </a:r>
            <a:br>
              <a:rPr lang="en">
                <a:solidFill>
                  <a:srgbClr val="FFFFFF"/>
                </a:solidFill>
              </a:rPr>
            </a:br>
            <a:r>
              <a:rPr lang="en">
                <a:solidFill>
                  <a:srgbClr val="FFFFFF"/>
                </a:solidFill>
              </a:rPr>
              <a:t>joinpd.com </a:t>
            </a:r>
            <a:br>
              <a:rPr lang="en">
                <a:solidFill>
                  <a:srgbClr val="FFFFFF"/>
                </a:solidFill>
              </a:rPr>
            </a:br>
            <a:r>
              <a:rPr lang="en">
                <a:solidFill>
                  <a:srgbClr val="FFFFFF"/>
                </a:solidFill>
              </a:rPr>
              <a:t>code: see above</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10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97" name="Google Shape;197;p32"/>
          <p:cNvSpPr txBox="1"/>
          <p:nvPr>
            <p:ph idx="1" type="body"/>
          </p:nvPr>
        </p:nvSpPr>
        <p:spPr>
          <a:xfrm>
            <a:off x="311700" y="680950"/>
            <a:ext cx="8520600" cy="42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number of questions = 15 and you know the answer to 10 questions.</a:t>
            </a:r>
            <a:endParaRPr/>
          </a:p>
          <a:p>
            <a:pPr indent="0" lvl="0" marL="0" rtl="0" algn="l">
              <a:spcBef>
                <a:spcPts val="1200"/>
              </a:spcBef>
              <a:spcAft>
                <a:spcPts val="0"/>
              </a:spcAft>
              <a:buNone/>
            </a:pPr>
            <a:r>
              <a:rPr lang="en"/>
              <a:t>We need to find the probability that the score will be greater than or equal to 12, i.e., the number of correct answers should be either 12 or 13 or 14 or 15.</a:t>
            </a:r>
            <a:endParaRPr/>
          </a:p>
          <a:p>
            <a:pPr indent="0" lvl="0" marL="0" rtl="0" algn="l">
              <a:spcBef>
                <a:spcPts val="1200"/>
              </a:spcBef>
              <a:spcAft>
                <a:spcPts val="0"/>
              </a:spcAft>
              <a:buNone/>
            </a:pPr>
            <a:r>
              <a:rPr lang="en"/>
              <a:t>Since, </a:t>
            </a:r>
            <a:r>
              <a:rPr lang="en"/>
              <a:t>you know the answer of 10 questions then </a:t>
            </a:r>
            <a:r>
              <a:rPr lang="en"/>
              <a:t>you should be having either 2 or 3 or 4 or 5 questions to have score </a:t>
            </a:r>
            <a:r>
              <a:rPr lang="en"/>
              <a:t>greater than or</a:t>
            </a:r>
            <a:r>
              <a:rPr lang="en"/>
              <a:t> equal to 12.</a:t>
            </a:r>
            <a:endParaRPr/>
          </a:p>
          <a:p>
            <a:pPr indent="0" lvl="0" marL="0" rtl="0" algn="l">
              <a:spcBef>
                <a:spcPts val="1200"/>
              </a:spcBef>
              <a:spcAft>
                <a:spcPts val="0"/>
              </a:spcAft>
              <a:buNone/>
            </a:pPr>
            <a:r>
              <a:rPr lang="en"/>
              <a:t>Let Y denote the number of correct answers to the questions above 10.</a:t>
            </a:r>
            <a:endParaRPr/>
          </a:p>
          <a:p>
            <a:pPr indent="0" lvl="0" marL="0" rtl="0" algn="l">
              <a:spcBef>
                <a:spcPts val="1200"/>
              </a:spcBef>
              <a:spcAft>
                <a:spcPts val="0"/>
              </a:spcAft>
              <a:buNone/>
            </a:pPr>
            <a:r>
              <a:rPr lang="en"/>
              <a:t>Therefore</a:t>
            </a:r>
            <a:r>
              <a:rPr lang="en"/>
              <a:t> Y will take values in {0, 1, 2, 3, 4, 5}</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know, each question has four options and only one option is correct and each question is independent of each other.</a:t>
            </a:r>
            <a:endParaRPr/>
          </a:p>
          <a:p>
            <a:pPr indent="0" lvl="0" marL="0" rtl="0" algn="l">
              <a:spcBef>
                <a:spcPts val="1200"/>
              </a:spcBef>
              <a:spcAft>
                <a:spcPts val="0"/>
              </a:spcAft>
              <a:buNone/>
            </a:pPr>
            <a:r>
              <a:rPr lang="en"/>
              <a:t>Y will follow binomial distribution with n = 5 and p = ¼.</a:t>
            </a:r>
            <a:endParaRPr/>
          </a:p>
          <a:p>
            <a:pPr indent="0" lvl="0" marL="0" rtl="0" algn="l">
              <a:spcBef>
                <a:spcPts val="1200"/>
              </a:spcBef>
              <a:spcAft>
                <a:spcPts val="0"/>
              </a:spcAft>
              <a:buNone/>
            </a:pPr>
            <a:r>
              <a:rPr lang="en"/>
              <a:t>Therefore,  P(X &gt;= 12) = P(X = 12) + P(X = 13) + P(X = 14) + P(X = 15)</a:t>
            </a:r>
            <a:endParaRPr/>
          </a:p>
          <a:p>
            <a:pPr indent="0" lvl="0" marL="0" rtl="0" algn="l">
              <a:spcBef>
                <a:spcPts val="1200"/>
              </a:spcBef>
              <a:spcAft>
                <a:spcPts val="0"/>
              </a:spcAft>
              <a:buNone/>
            </a:pPr>
            <a:r>
              <a:rPr lang="en"/>
              <a:t>                                     = 1 - [P(X = 10) + P(X = 11)] or 1 - [P(Y = 0) + P(Y = 1)]</a:t>
            </a:r>
            <a:endParaRPr/>
          </a:p>
          <a:p>
            <a:pPr indent="0" lvl="0" marL="0" rtl="0" algn="l">
              <a:spcBef>
                <a:spcPts val="1200"/>
              </a:spcBef>
              <a:spcAft>
                <a:spcPts val="0"/>
              </a:spcAft>
              <a:buNone/>
            </a:pPr>
            <a:r>
              <a:rPr lang="en"/>
              <a:t>                                     = 1 - [5C0 (¼)^0 (¾)^5 + 5C1 (¼)^1 (¾)^4]</a:t>
            </a:r>
            <a:endParaRPr/>
          </a:p>
          <a:p>
            <a:pPr indent="0" lvl="0" marL="0" rtl="0" algn="l">
              <a:spcBef>
                <a:spcPts val="1200"/>
              </a:spcBef>
              <a:spcAft>
                <a:spcPts val="0"/>
              </a:spcAft>
              <a:buNone/>
            </a:pPr>
            <a:r>
              <a:rPr lang="en"/>
              <a:t>                                     = 1 - 0.6328</a:t>
            </a:r>
            <a:endParaRPr/>
          </a:p>
          <a:p>
            <a:pPr indent="0" lvl="0" marL="0" rtl="0" algn="l">
              <a:spcBef>
                <a:spcPts val="1200"/>
              </a:spcBef>
              <a:spcAft>
                <a:spcPts val="0"/>
              </a:spcAft>
              <a:buNone/>
            </a:pPr>
            <a:r>
              <a:rPr lang="en"/>
              <a:t>                                     = 0.3671</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Q5</a:t>
            </a:r>
            <a:endParaRPr/>
          </a:p>
        </p:txBody>
      </p:sp>
      <p:sp>
        <p:nvSpPr>
          <p:cNvPr id="209" name="Google Shape;209;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50">
                <a:solidFill>
                  <a:srgbClr val="999999"/>
                </a:solidFill>
                <a:highlight>
                  <a:schemeClr val="lt1"/>
                </a:highlight>
              </a:rPr>
              <a:t>A shopkeeper sells mobile phones. The demand for mobile phone follows a Poisson distribution with mean 4 per week. The shopkeeper has 5 mobile phones in his shop at the beginning of the week. </a:t>
            </a:r>
            <a:endParaRPr/>
          </a:p>
        </p:txBody>
      </p:sp>
      <p:sp>
        <p:nvSpPr>
          <p:cNvPr id="210" name="Google Shape;210;p3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50">
                <a:solidFill>
                  <a:srgbClr val="999999"/>
                </a:solidFill>
                <a:highlight>
                  <a:schemeClr val="lt1"/>
                </a:highlight>
              </a:rPr>
              <a:t>Find the probability that this will not be enough to satisfy the demand for mobile phones in that week. </a:t>
            </a:r>
            <a:endParaRPr/>
          </a:p>
          <a:p>
            <a:pPr indent="0" lvl="0" marL="0" rtl="0" algn="l">
              <a:spcBef>
                <a:spcPts val="0"/>
              </a:spcBef>
              <a:spcAft>
                <a:spcPts val="1200"/>
              </a:spcAft>
              <a:buNone/>
            </a:pPr>
            <a:r>
              <a:t/>
            </a:r>
            <a:endParaRPr sz="1800"/>
          </a:p>
        </p:txBody>
      </p:sp>
      <p:pic>
        <p:nvPicPr>
          <p:cNvPr id="211" name="Google Shape;211;p3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12" name="Google Shape;212;p3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0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18" name="Google Shape;218;p35"/>
          <p:cNvSpPr txBox="1"/>
          <p:nvPr>
            <p:ph idx="1" type="body"/>
          </p:nvPr>
        </p:nvSpPr>
        <p:spPr>
          <a:xfrm>
            <a:off x="311700" y="680950"/>
            <a:ext cx="8520600" cy="42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The shopkeeper has 5 mobile phones at the start of the week.</a:t>
            </a:r>
            <a:endParaRPr/>
          </a:p>
          <a:p>
            <a:pPr indent="0" lvl="0" marL="0" rtl="0" algn="l">
              <a:spcBef>
                <a:spcPts val="1200"/>
              </a:spcBef>
              <a:spcAft>
                <a:spcPts val="0"/>
              </a:spcAft>
              <a:buNone/>
            </a:pPr>
            <a:r>
              <a:rPr lang="en"/>
              <a:t>Let X be the demand of </a:t>
            </a:r>
            <a:r>
              <a:rPr lang="en"/>
              <a:t>number</a:t>
            </a:r>
            <a:r>
              <a:rPr lang="en"/>
              <a:t> of mobile phones in a week.</a:t>
            </a:r>
            <a:endParaRPr/>
          </a:p>
          <a:p>
            <a:pPr indent="0" lvl="0" marL="0" rtl="0" algn="l">
              <a:spcBef>
                <a:spcPts val="1200"/>
              </a:spcBef>
              <a:spcAft>
                <a:spcPts val="0"/>
              </a:spcAft>
              <a:buNone/>
            </a:pPr>
            <a:r>
              <a:rPr lang="en" sz="1750">
                <a:solidFill>
                  <a:srgbClr val="999999"/>
                </a:solidFill>
                <a:highlight>
                  <a:schemeClr val="lt1"/>
                </a:highlight>
              </a:rPr>
              <a:t>The demand for mobile phone follows a Poisson distribution with mean of 4 per week, that is </a:t>
            </a:r>
            <a:r>
              <a:rPr lang="en"/>
              <a:t> lambda = 4.</a:t>
            </a:r>
            <a:endParaRPr/>
          </a:p>
          <a:p>
            <a:pPr indent="0" lvl="0" marL="0" rtl="0" algn="l">
              <a:spcBef>
                <a:spcPts val="1200"/>
              </a:spcBef>
              <a:spcAft>
                <a:spcPts val="0"/>
              </a:spcAft>
              <a:buNone/>
            </a:pPr>
            <a:r>
              <a:rPr lang="en"/>
              <a:t> We need to find the probability that demand of the mobile phones is not going to satisfy by 5 mobile phones in that week, that is P(X&gt;5).</a:t>
            </a:r>
            <a:endParaRPr/>
          </a:p>
          <a:p>
            <a:pPr indent="0" lvl="0" marL="0" rtl="0" algn="l">
              <a:spcBef>
                <a:spcPts val="1200"/>
              </a:spcBef>
              <a:spcAft>
                <a:spcPts val="0"/>
              </a:spcAft>
              <a:buNone/>
            </a:pPr>
            <a:r>
              <a:rPr lang="en"/>
              <a:t>Therefore, P(X&gt;5) = 1 - P(X&lt;= 5)</a:t>
            </a:r>
            <a:endParaRPr/>
          </a:p>
          <a:p>
            <a:pPr indent="0" lvl="0" marL="0" rtl="0" algn="l">
              <a:spcBef>
                <a:spcPts val="1200"/>
              </a:spcBef>
              <a:spcAft>
                <a:spcPts val="0"/>
              </a:spcAft>
              <a:buNone/>
            </a:pPr>
            <a:r>
              <a:rPr lang="en"/>
              <a:t>                              = 1 - [P(X=0) + </a:t>
            </a:r>
            <a:r>
              <a:rPr lang="en"/>
              <a:t>P(X=1) + P(X=2) + P(X=3) + P(X=4) + P(X=5)]</a:t>
            </a:r>
            <a:endParaRPr/>
          </a:p>
          <a:p>
            <a:pPr indent="0" lvl="0" marL="0" rtl="0" algn="l">
              <a:spcBef>
                <a:spcPts val="1200"/>
              </a:spcBef>
              <a:spcAft>
                <a:spcPts val="1200"/>
              </a:spcAft>
              <a:buNone/>
            </a:pPr>
            <a:r>
              <a:rPr lang="en"/>
              <a:t>                              = 0.2148</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Q.6</a:t>
            </a:r>
            <a:endParaRPr/>
          </a:p>
        </p:txBody>
      </p:sp>
      <p:sp>
        <p:nvSpPr>
          <p:cNvPr id="224" name="Google Shape;224;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Suppose the probability that any given person will believe a tale about the existence of parallel universe is 0.7. </a:t>
            </a:r>
            <a:endParaRPr sz="1800"/>
          </a:p>
        </p:txBody>
      </p:sp>
      <p:sp>
        <p:nvSpPr>
          <p:cNvPr id="225" name="Google Shape;225;p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What is the probability that the seventh person to hear this tale about existence of parallel universe is the fifth one to believe it?</a:t>
            </a:r>
            <a:endParaRPr sz="1800"/>
          </a:p>
          <a:p>
            <a:pPr indent="0" lvl="0" marL="0" rtl="0" algn="l">
              <a:spcBef>
                <a:spcPts val="1200"/>
              </a:spcBef>
              <a:spcAft>
                <a:spcPts val="1200"/>
              </a:spcAft>
              <a:buNone/>
            </a:pPr>
            <a:r>
              <a:t/>
            </a:r>
            <a:endParaRPr/>
          </a:p>
        </p:txBody>
      </p:sp>
      <p:pic>
        <p:nvPicPr>
          <p:cNvPr id="226" name="Google Shape;226;p36">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227" name="Google Shape;227;p36">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33" name="Google Shape;233;p37"/>
          <p:cNvSpPr txBox="1"/>
          <p:nvPr>
            <p:ph idx="1" type="body"/>
          </p:nvPr>
        </p:nvSpPr>
        <p:spPr>
          <a:xfrm>
            <a:off x="311700" y="1152475"/>
            <a:ext cx="8520600" cy="3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Given that the probability that any given person will believe a tale about the existence of parallel universe is 0.7 (this is the probability of success).</a:t>
            </a:r>
            <a:endParaRPr sz="1600"/>
          </a:p>
          <a:p>
            <a:pPr indent="0" lvl="0" marL="0" rtl="0" algn="l">
              <a:spcBef>
                <a:spcPts val="1200"/>
              </a:spcBef>
              <a:spcAft>
                <a:spcPts val="0"/>
              </a:spcAft>
              <a:buNone/>
            </a:pPr>
            <a:r>
              <a:rPr lang="en" sz="1600"/>
              <a:t>We need to find the probability that the seventh person to hear this tale about existence of parallel universe is the fifth one to believe it.</a:t>
            </a:r>
            <a:endParaRPr sz="1600"/>
          </a:p>
          <a:p>
            <a:pPr indent="0" lvl="0" marL="0" rtl="0" algn="l">
              <a:spcBef>
                <a:spcPts val="1200"/>
              </a:spcBef>
              <a:spcAft>
                <a:spcPts val="0"/>
              </a:spcAft>
              <a:buNone/>
            </a:pPr>
            <a:r>
              <a:rPr lang="en" sz="1600"/>
              <a:t>So, if we want that the seventh trial to be the fifth success, in 6 trials we should have 4 successes.</a:t>
            </a:r>
            <a:endParaRPr sz="1600"/>
          </a:p>
          <a:p>
            <a:pPr indent="0" lvl="0" marL="0" rtl="0" algn="l">
              <a:spcBef>
                <a:spcPts val="1200"/>
              </a:spcBef>
              <a:spcAft>
                <a:spcPts val="0"/>
              </a:spcAft>
              <a:buNone/>
            </a:pPr>
            <a:r>
              <a:rPr lang="en" sz="1600"/>
              <a:t>Probability of getting 4 success out of 6 will be 6C4 (0.7)^4 (0.3)^2.</a:t>
            </a:r>
            <a:endParaRPr sz="1600"/>
          </a:p>
          <a:p>
            <a:pPr indent="0" lvl="0" marL="0" rtl="0" algn="l">
              <a:spcBef>
                <a:spcPts val="1200"/>
              </a:spcBef>
              <a:spcAft>
                <a:spcPts val="0"/>
              </a:spcAft>
              <a:buNone/>
            </a:pPr>
            <a:r>
              <a:rPr lang="en" sz="1600"/>
              <a:t>So the probability of fifth success in seventh trial = 6C4 * (0.7)^4 * (0.3)^2 * 0.7</a:t>
            </a:r>
            <a:endParaRPr sz="1600"/>
          </a:p>
          <a:p>
            <a:pPr indent="0" lvl="0" marL="0" rtl="0" algn="l">
              <a:spcBef>
                <a:spcPts val="1200"/>
              </a:spcBef>
              <a:spcAft>
                <a:spcPts val="1200"/>
              </a:spcAft>
              <a:buNone/>
            </a:pPr>
            <a:r>
              <a:rPr lang="en" sz="1600"/>
              <a:t>                                                                              = 6C4 * (0.7)^5 * (0.3)^2 = 0.227</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39" name="Google Shape;239;p38"/>
          <p:cNvSpPr txBox="1"/>
          <p:nvPr>
            <p:ph idx="1" type="body"/>
          </p:nvPr>
        </p:nvSpPr>
        <p:spPr>
          <a:xfrm flipH="1" rot="10800000">
            <a:off x="204850" y="4483575"/>
            <a:ext cx="8520600" cy="14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Prelude 1 to Q1</a:t>
            </a:r>
            <a:endParaRPr/>
          </a:p>
        </p:txBody>
      </p:sp>
      <p:sp>
        <p:nvSpPr>
          <p:cNvPr id="68" name="Google Shape;68;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Suppose that 5 bulbs are chosen randomly from a lot containing 20 bulbs, of which 17 are good and 3 are defective. Let Y denote  the number of defective bulbs chosen.</a:t>
            </a:r>
            <a:endParaRPr sz="1800"/>
          </a:p>
        </p:txBody>
      </p:sp>
      <p:sp>
        <p:nvSpPr>
          <p:cNvPr id="69" name="Google Shape;69;p15"/>
          <p:cNvSpPr txBox="1"/>
          <p:nvPr>
            <p:ph idx="2" type="body"/>
          </p:nvPr>
        </p:nvSpPr>
        <p:spPr>
          <a:xfrm>
            <a:off x="49086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Find the possible values taken by Y.</a:t>
            </a:r>
            <a:endParaRPr sz="1800"/>
          </a:p>
        </p:txBody>
      </p:sp>
      <p:pic>
        <p:nvPicPr>
          <p:cNvPr id="70" name="Google Shape;70;p1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71" name="Google Shape;71;p1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lot contains 17 good and 3 defective bulbs of which 5 bulbs are chosen randomly.</a:t>
            </a:r>
            <a:endParaRPr/>
          </a:p>
          <a:p>
            <a:pPr indent="0" lvl="0" marL="0" rtl="0" algn="l">
              <a:spcBef>
                <a:spcPts val="1200"/>
              </a:spcBef>
              <a:spcAft>
                <a:spcPts val="0"/>
              </a:spcAft>
              <a:buNone/>
            </a:pPr>
            <a:r>
              <a:rPr lang="en"/>
              <a:t>Y denote the number of defective bulbs selected from the randomly chosen 5 bulbs from the lot.</a:t>
            </a:r>
            <a:endParaRPr/>
          </a:p>
          <a:p>
            <a:pPr indent="0" lvl="0" marL="0" rtl="0" algn="l">
              <a:spcBef>
                <a:spcPts val="1200"/>
              </a:spcBef>
              <a:spcAft>
                <a:spcPts val="0"/>
              </a:spcAft>
              <a:buNone/>
            </a:pPr>
            <a:r>
              <a:rPr lang="en"/>
              <a:t>Given that the total number of defective bulbs = 3.</a:t>
            </a:r>
            <a:endParaRPr/>
          </a:p>
          <a:p>
            <a:pPr indent="0" lvl="0" marL="0" rtl="0" algn="l">
              <a:spcBef>
                <a:spcPts val="1200"/>
              </a:spcBef>
              <a:spcAft>
                <a:spcPts val="0"/>
              </a:spcAft>
              <a:buNone/>
            </a:pPr>
            <a:r>
              <a:rPr lang="en"/>
              <a:t>Therefore, the number of defective bulbs can be either 0 or 1 or 2 or 3.</a:t>
            </a:r>
            <a:endParaRPr/>
          </a:p>
          <a:p>
            <a:pPr indent="0" lvl="0" marL="0" rtl="0" algn="l">
              <a:spcBef>
                <a:spcPts val="1200"/>
              </a:spcBef>
              <a:spcAft>
                <a:spcPts val="0"/>
              </a:spcAft>
              <a:buNone/>
            </a:pPr>
            <a:r>
              <a:rPr lang="en"/>
              <a:t>Hence, Y will take values in {0, 1, 2, 3}.</a:t>
            </a:r>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Q1</a:t>
            </a:r>
            <a:endParaRPr/>
          </a:p>
        </p:txBody>
      </p:sp>
      <p:sp>
        <p:nvSpPr>
          <p:cNvPr id="83" name="Google Shape;83;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Suppose that 5 bulbs are chosen randomly from a lot containing 20 bulbs, of which 17 are good and 3 are defective. Let Y denote  the number of defective bulbs chosen.</a:t>
            </a:r>
            <a:endParaRPr sz="1800"/>
          </a:p>
          <a:p>
            <a:pPr indent="0" lvl="0" marL="0" rtl="0" algn="l">
              <a:spcBef>
                <a:spcPts val="0"/>
              </a:spcBef>
              <a:spcAft>
                <a:spcPts val="0"/>
              </a:spcAft>
              <a:buNone/>
            </a:pPr>
            <a:r>
              <a:t/>
            </a:r>
            <a:endParaRPr sz="1800"/>
          </a:p>
          <a:p>
            <a:pPr indent="0" lvl="0" marL="0" rtl="0" algn="l">
              <a:spcBef>
                <a:spcPts val="1200"/>
              </a:spcBef>
              <a:spcAft>
                <a:spcPts val="1200"/>
              </a:spcAft>
              <a:buNone/>
            </a:pPr>
            <a:r>
              <a:t/>
            </a:r>
            <a:endParaRPr/>
          </a:p>
        </p:txBody>
      </p:sp>
      <p:sp>
        <p:nvSpPr>
          <p:cNvPr id="84" name="Google Shape;84;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Find the average of all the values in the range of the random variable.</a:t>
            </a:r>
            <a:endParaRPr sz="1800"/>
          </a:p>
        </p:txBody>
      </p:sp>
      <p:pic>
        <p:nvPicPr>
          <p:cNvPr id="85" name="Google Shape;85;p1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86" name="Google Shape;86;p1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previous example, we know Y can take values in {0, 1, 2, 3}. This is the range of Y.</a:t>
            </a:r>
            <a:endParaRPr/>
          </a:p>
          <a:p>
            <a:pPr indent="0" lvl="0" marL="0" rtl="0" algn="l">
              <a:spcBef>
                <a:spcPts val="1200"/>
              </a:spcBef>
              <a:spcAft>
                <a:spcPts val="0"/>
              </a:spcAft>
              <a:buNone/>
            </a:pPr>
            <a:r>
              <a:rPr lang="en"/>
              <a:t>The average of the range of the values taken by Y is given by,</a:t>
            </a:r>
            <a:endParaRPr/>
          </a:p>
          <a:p>
            <a:pPr indent="0" lvl="0" marL="0" rtl="0" algn="l">
              <a:spcBef>
                <a:spcPts val="1200"/>
              </a:spcBef>
              <a:spcAft>
                <a:spcPts val="0"/>
              </a:spcAft>
              <a:buNone/>
            </a:pPr>
            <a:r>
              <a:rPr lang="en"/>
              <a:t>                        (0 + 1 + 2 + 3) / 4 = 1.5</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Prelude 1 to </a:t>
            </a:r>
            <a:r>
              <a:rPr lang="en"/>
              <a:t>Q2</a:t>
            </a:r>
            <a:endParaRPr/>
          </a:p>
        </p:txBody>
      </p:sp>
      <p:sp>
        <p:nvSpPr>
          <p:cNvPr id="98" name="Google Shape;98;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 box contains at most 4 candies. </a:t>
            </a:r>
            <a:endParaRPr sz="1800"/>
          </a:p>
          <a:p>
            <a:pPr indent="0" lvl="0" marL="0" rtl="0" algn="l">
              <a:spcBef>
                <a:spcPts val="1200"/>
              </a:spcBef>
              <a:spcAft>
                <a:spcPts val="1200"/>
              </a:spcAft>
              <a:buNone/>
            </a:pPr>
            <a:r>
              <a:rPr lang="en" sz="1800"/>
              <a:t>Let X be the number of candies present in the box.</a:t>
            </a:r>
            <a:endParaRPr sz="1800"/>
          </a:p>
        </p:txBody>
      </p:sp>
      <p:sp>
        <p:nvSpPr>
          <p:cNvPr id="99" name="Google Shape;99;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Find the range of the random variable X.</a:t>
            </a:r>
            <a:endParaRPr sz="1800"/>
          </a:p>
        </p:txBody>
      </p:sp>
      <p:pic>
        <p:nvPicPr>
          <p:cNvPr id="100" name="Google Shape;100;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01" name="Google Shape;101;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that there are at most four candies in the box, so X cannot take values more than 4.</a:t>
            </a:r>
            <a:endParaRPr/>
          </a:p>
          <a:p>
            <a:pPr indent="0" lvl="0" marL="0" rtl="0" algn="l">
              <a:spcBef>
                <a:spcPts val="1200"/>
              </a:spcBef>
              <a:spcAft>
                <a:spcPts val="0"/>
              </a:spcAft>
              <a:buNone/>
            </a:pPr>
            <a:r>
              <a:rPr lang="en"/>
              <a:t>Therefore, there can be either 0 candies or 1 candy or 2 candies or 3 candies or 4 candies present in the box.</a:t>
            </a:r>
            <a:endParaRPr/>
          </a:p>
          <a:p>
            <a:pPr indent="0" lvl="0" marL="0" rtl="0" algn="l">
              <a:spcBef>
                <a:spcPts val="1200"/>
              </a:spcBef>
              <a:spcAft>
                <a:spcPts val="0"/>
              </a:spcAft>
              <a:buNone/>
            </a:pPr>
            <a:r>
              <a:rPr lang="en"/>
              <a:t>So, X can take values in {0, 1, 2, 3,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Prelude 2 to Q2</a:t>
            </a:r>
            <a:endParaRPr/>
          </a:p>
        </p:txBody>
      </p:sp>
      <p:sp>
        <p:nvSpPr>
          <p:cNvPr id="113" name="Google Shape;113;p21"/>
          <p:cNvSpPr txBox="1"/>
          <p:nvPr>
            <p:ph idx="1" type="body"/>
          </p:nvPr>
        </p:nvSpPr>
        <p:spPr>
          <a:xfrm>
            <a:off x="311700" y="1109700"/>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800"/>
              <a:t>A box contains at most 4 candies. The probability of 3 candies in the box is the same as the probability having one candy. The probability of having no candy in the box is the same as the probability of having 2 candies. The probability of having four candies is twice of the probability of having three candies and four times of having two candies.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Let X be the number of candies present in the box.</a:t>
            </a:r>
            <a:endParaRPr/>
          </a:p>
        </p:txBody>
      </p:sp>
      <p:sp>
        <p:nvSpPr>
          <p:cNvPr id="114" name="Google Shape;114;p21"/>
          <p:cNvSpPr txBox="1"/>
          <p:nvPr>
            <p:ph idx="2" type="body"/>
          </p:nvPr>
        </p:nvSpPr>
        <p:spPr>
          <a:xfrm>
            <a:off x="4832400" y="1109700"/>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50">
                <a:solidFill>
                  <a:srgbClr val="B7B7B7"/>
                </a:solidFill>
              </a:rPr>
              <a:t>Find the PMF of X.</a:t>
            </a:r>
            <a:endParaRPr sz="1850">
              <a:solidFill>
                <a:srgbClr val="B7B7B7"/>
              </a:solidFill>
            </a:endParaRPr>
          </a:p>
          <a:p>
            <a:pPr indent="0" lvl="0" marL="0" rtl="0" algn="l">
              <a:spcBef>
                <a:spcPts val="0"/>
              </a:spcBef>
              <a:spcAft>
                <a:spcPts val="1200"/>
              </a:spcAft>
              <a:buNone/>
            </a:pPr>
            <a:r>
              <a:t/>
            </a:r>
            <a:endParaRPr sz="1600"/>
          </a:p>
        </p:txBody>
      </p:sp>
      <p:pic>
        <p:nvPicPr>
          <p:cNvPr id="115" name="Google Shape;115;p2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116" name="Google Shape;116;p2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