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4442F1-052A-4958-968D-25256FACEE42}">
  <a:tblStyle styleId="{C04442F1-052A-4958-968D-25256FACEE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c1691a8e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dc1691a8e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c1691a8e6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c1691a8e6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c1691a8e6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c1691a8e6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Number Slide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c1691a8e6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c1691a8e6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c1691a8e6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c1691a8e6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Multiple Choice Slide. Your current options are: A: 20exp(-4) * (1-3exp(-2))^3, B: 2exp(-4) * (1-3exp(-2))^3, C: exp(-4) * (1-3exp(-2))^3, D: 2exp(-4) * (1-3exp(-2)),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c1691a8e6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c1691a8e6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c1691a8e6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c1691a8e6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c1691a8e6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c1691a8e6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Multiple Choice Slide. Your current options are: A: 20exp(-4) * (1-3exp(-2))^3, B: 60exp(-4) * (1-3exp(-2))^3, C: 40exp(-4) * (1-3exp(-2))^3, D: 100exp(-4) * (1-3exp(-2))^3,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c1691a8e6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c1691a8e6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c1691a8e6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c1691a8e6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Number Slide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c1691a8e6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c1691a8e6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c1691a8e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dc1691a8e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c1691a8e6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c1691a8e6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Number Slide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c1691a8e6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c1691a8e6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c1691a8e6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c1691a8e6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Number Slide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c1691a8e6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c1691a8e6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c1691a8e6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dc1691a8e6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Multiple Choice Slide. Your current options are: A: 3/ 4^x, B: 3/ 4^{x+1}, C: 9 / 4^x, D: 16 / 4^{x+1},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c1691a8e6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c1691a8e6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c5e310e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c5e310e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c1691a8e6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c1691a8e6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Number Slide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c1691a8e6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c1691a8e6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c1691a8e6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c1691a8e6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Number Slide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c1691a8e6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c1691a8e6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c1691a8e6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c1691a8e6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Number Slide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c1691a8e6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c1691a8e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c1691a8e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c1691a8e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This is a Pear Deck Number Slide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🍐 To edit the type of question, go back to the "Ask Students a Question" in the Pear Deck sidebar.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ontchangethislink.peardeckmagic.zone?eyJ0eXBlIjoiZ29vZ2xlLXNsaWRlcy1hZGRvbi1yZXNwb25zZS1mb290ZXIiLCJsYXN0RWRpdGVkQnkiOiIxMTQ5ODk4NTM5OTQ1NDk3MDc0MjIiLCJwcmVzZW50YXRpb25JZCI6IjE5NUNYUXR0b282MTlfWi16N1dVTVY5TERPUGttWW10VEY3a21vanpSYjlvIiwiY29udGVudElkIjoiY3VzdG9tLXJlc3BvbnNlLWZyZWVSZXNwb25zZS1udW1iZXIiLCJzbGlkZUlkIjoiZ2RjMTY5MWE4ZTZfMF8zNTUiLCJjb250ZW50SW5zdGFuY2VJZCI6IjE5NUNYUXR0b282MTlfWi16N1dVTVY5TERPUGttWW10VEY3a21vanpSYjlvLzQ3ZjQyYTA5LWY5ZWUtNDkxOC1iOTcwLWNmODI0ZjgzMjBhYSJ9pearId=magic-pear-metadata-identifier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ontchangethislink.peardeckmagic.zone?eyJ0eXBlIjoiZnJlZVJlc3BvbnNlLW51bWJlciIsImRyYWdnYWJsZXMiOlt7ImlkIjoiZHJhZ2dhYmxlMCIsInR5cGUiOiJpY29uIiwiaWNvbiI6eyJpZCI6ImRlZmF1bHQtY2lyY2xlIn0sImNvbG9yIjoiI0Q1MUQyOCJ9XSwiZHJhZ2dhYmxlU2l6ZSI6MTIuNTUsImVtYmVkZGFibGVVcmwiOiJodHRwczovLyIsImFuc3dlcnMiOltdfQ==pearId=magic-pear-shape-identifier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://dontchangethislink.peardeckmagic.zone?eyJ0eXBlIjoiZ29vZ2xlLXNsaWRlcy1hZGRvbi1yZXNwb25zZS1mb290ZXIiLCJsYXN0RWRpdGVkQnkiOiIxMTQ5ODk4NTM5OTQ1NDk3MDc0MjIiLCJwcmVzZW50YXRpb25JZCI6IjE5NUNYUXR0b282MTlfWi16N1dVTVY5TERPUGttWW10VEY3a21vanpSYjlvIiwiY29udGVudElkIjoiY3VzdG9tLXJlc3BvbnNlLWZyZWVSZXNwb25zZS1udW1iZXIiLCJzbGlkZUlkIjoiZ2RjMTY5MWE4ZTZfMF8zNjciLCJjb250ZW50SW5zdGFuY2VJZCI6IjE5NUNYUXR0b282MTlfWi16N1dVTVY5TERPUGttWW10VEY3a21vanpSYjlvL2IwNmExYmRlLTQwNDAtNDJiYi1hYzE1LTAyYTEzMWM5ODhlMiJ9pearId=magic-pear-metadata-identifie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jIwZXhwKC00KSAqICgxLTNleHAoLTIpKV4zIiwiMmV4cCgtNCkgKiAoMS0zZXhwKC0yKSleMyIsImV4cCgtNCkgKiAoMS0zZXhwKC0yKSleMyIsIjJleHAoLTQpICogKDEtM2V4cCgtMikpIl19pearId=magic-pear-shape-identifier" TargetMode="External"/><Relationship Id="rId4" Type="http://schemas.openxmlformats.org/officeDocument/2006/relationships/image" Target="../media/image10.png"/><Relationship Id="rId5" Type="http://schemas.openxmlformats.org/officeDocument/2006/relationships/hyperlink" Target="http://dontchangethislink.peardeckmagic.zone?eyJ0eXBlIjoiZ29vZ2xlLXNsaWRlcy1hZGRvbi1yZXNwb25zZS1mb290ZXIiLCJsYXN0RWRpdGVkQnkiOiIxMTQ5ODk4NTM5OTQ1NDk3MDc0MjIiLCJwcmVzZW50YXRpb25JZCI6IjE5NUNYUXR0b282MTlfWi16N1dVTVY5TERPUGttWW10VEY3a21vanpSYjlvIiwiY29udGVudElkIjoiY3VzdG9tLXJlc3BvbnNlLW11bHRpcGxlQ2hvaWNlIiwic2xpZGVJZCI6ImdkYzE2OTFhOGU2XzBfMzc5IiwiY29udGVudEluc3RhbmNlSWQiOiIxOTVDWFF0dG9vNjE5X1otejdXVU1WOUxET1BrbVltdFRGN2ttb2p6UmI5by81NDVlNzU4Yi05MGY1LTQxM2ItODJiMS1mY2JiNTMzN2U5MjIifQ==pearId=magic-pear-metadata-identifier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ontchangethislink.peardeckmagic.zone?eyJ0eXBlIjoiZ29vZ2xlLXNsaWRlcy1hZGRvbi1yZXNwb25zZS1mb290ZXIiLCJsYXN0RWRpdGVkQnkiOiIxMTQ5ODk4NTM5OTQ1NDk3MDc0MjIiLCJwcmVzZW50YXRpb25JZCI6IjE5NUNYUXR0b282MTlfWi16N1dVTVY5TERPUGttWW10VEY3a21vanpSYjlvIiwiY29udGVudElkIjoiY3VzdG9tLXJlc3BvbnNlLW11bHRpcGxlQ2hvaWNlIiwic2xpZGVJZCI6ImdkYzE2OTFhOGU2XzBfMzg2IiwiY29udGVudEluc3RhbmNlSWQiOiIxOTVDWFF0dG9vNjE5X1otejdXVU1WOUxET1BrbVltdFRGN2ttb2p6UmI5by81ZjdlMTY4Ni03ZjRiLTQ5YWQtYTlkNS01M2QwYzgyNzJkZmMifQ==pearId=magic-pear-metadata-identifier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jIwZXhwKC00KSAqICgxLTNleHAoLTIpKV4zIiwiNjBleHAoLTQpICogKDEtM2V4cCgtMikpXjMiLCI0MGV4cCgtNCkgKiAoMS0zZXhwKC0yKSleMyIsIjEwMGV4cCgtNCkgKiAoMS0zZXhwKC0yKSleMyJdfQ==pearId=magic-pear-shape-identifier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://dontchangethislink.peardeckmagic.zone?eyJ0eXBlIjoiZ29vZ2xlLXNsaWRlcy1hZGRvbi1yZXNwb25zZS1mb290ZXIiLCJsYXN0RWRpdGVkQnkiOiIxMTQ5ODk4NTM5OTQ1NDk3MDc0MjIiLCJwcmVzZW50YXRpb25JZCI6IjE5NUNYUXR0b282MTlfWi16N1dVTVY5TERPUGttWW10VEY3a21vanpSYjlvIiwiY29udGVudElkIjoiY3VzdG9tLXJlc3BvbnNlLW11bHRpcGxlQ2hvaWNlIiwic2xpZGVJZCI6ImdkYzE2OTFhOGU2XzBfMzk3IiwiY29udGVudEluc3RhbmNlSWQiOiIxOTVDWFF0dG9vNjE5X1otejdXVU1WOUxET1BrbVltdFRGN2ttb2p6UmI5by85OTE1NjIwNC04YzE1LTQxNDItOTBmNi01YjliZGY1YzFhZjkifQ==pearId=magic-pear-metadata-identifier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ontchangethislink.peardeckmagic.zone?eyJ0eXBlIjoiZnJlZVJlc3BvbnNlLW51bWJlciIsImRyYWdnYWJsZXMiOlt7ImlkIjoiZHJhZ2dhYmxlMCIsInR5cGUiOiJpY29uIiwiaWNvbiI6eyJpZCI6ImRlZmF1bHQtY2lyY2xlIn0sImNvbG9yIjoiI0Q1MUQyOCJ9XSwiZHJhZ2dhYmxlU2l6ZSI6MTIuNTUsImVtYmVkZGFibGVVcmwiOiJodHRwczovLyIsImFuc3dlcnMiOltdfQ==pearId=magic-pear-shape-identifier" TargetMode="External"/><Relationship Id="rId4" Type="http://schemas.openxmlformats.org/officeDocument/2006/relationships/image" Target="../media/image11.png"/><Relationship Id="rId5" Type="http://schemas.openxmlformats.org/officeDocument/2006/relationships/hyperlink" Target="http://dontchangethislink.peardeckmagic.zone?eyJ0eXBlIjoiZ29vZ2xlLXNsaWRlcy1hZGRvbi1yZXNwb25zZS1mb290ZXIiLCJsYXN0RWRpdGVkQnkiOiIxMTQ5ODk4NTM5OTQ1NDk3MDc0MjIiLCJwcmVzZW50YXRpb25JZCI6IjE5NUNYUXR0b282MTlfWi16N1dVTVY5TERPUGttWW10VEY3a21vanpSYjlvIiwiY29udGVudElkIjoiY3VzdG9tLXJlc3BvbnNlLWZyZWVSZXNwb25zZS1udW1iZXIiLCJzbGlkZUlkIjoiZ2RjMTY5MWE4ZTZfMF80MDkiLCJjb250ZW50SW5zdGFuY2VJZCI6IjE5NUNYUXR0b282MTlfWi16N1dVTVY5TERPUGttWW10VEY3a21vanpSYjlvL2JlYzljMzEyLTU5MTgtNDM4ZS04NjMwLTliN2Y1OWRlNGViZiJ9pearId=magic-pear-metadata-identifier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ontchangethislink.peardeckmagic.zone?eyJ0eXBlIjoiZnJlZVJlc3BvbnNlLW51bWJlciIsImRyYWdnYWJsZXMiOlt7ImlkIjoiZHJhZ2dhYmxlMCIsInR5cGUiOiJpY29uIiwiaWNvbiI6eyJpZCI6ImRlZmF1bHQtY2lyY2xlIn0sImNvbG9yIjoiI0Q1MUQyOCJ9XSwiZHJhZ2dhYmxlU2l6ZSI6MTIuNTUsImVtYmVkZGFibGVVcmwiOiJodHRwczovLyIsImFuc3dlcnMiOltdfQ==pearId=magic-pear-shape-identifier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://dontchangethislink.peardeckmagic.zone?eyJ0eXBlIjoiZ29vZ2xlLXNsaWRlcy1hZGRvbi1yZXNwb25zZS1mb290ZXIiLCJsYXN0RWRpdGVkQnkiOiIxMTQ5ODk4NTM5OTQ1NDk3MDc0MjIiLCJwcmVzZW50YXRpb25JZCI6IjE5NUNYUXR0b282MTlfWi16N1dVTVY5TERPUGttWW10VEY3a21vanpSYjlvIiwiY29udGVudElkIjoiY3VzdG9tLXJlc3BvbnNlLWZyZWVSZXNwb25zZS1udW1iZXIiLCJzbGlkZUlkIjoiZ2RjMTY5MWE4ZTZfMF80MjQiLCJjb250ZW50SW5zdGFuY2VJZCI6IjE5NUNYUXR0b282MTlfWi16N1dVTVY5TERPUGttWW10VEY3a21vanpSYjlvLzk1ZjY0OGQ0LWQ3NjItNGEzMS04MjNjLWM0NTNkOWNlNjNhYiJ9pearId=magic-pear-metadata-identifier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ontchangethislink.peardeckmagic.zone?eyJ0eXBlIjoiZnJlZVJlc3BvbnNlLW51bWJlciIsImRyYWdnYWJsZXMiOlt7ImlkIjoiZHJhZ2dhYmxlMCIsInR5cGUiOiJpY29uIiwiaWNvbiI6eyJpZCI6ImRlZmF1bHQtY2lyY2xlIn0sImNvbG9yIjoiI0Q1MUQyOCJ9XSwiZHJhZ2dhYmxlU2l6ZSI6MTIuNTUsImVtYmVkZGFibGVVcmwiOiJodHRwczovLyIsImFuc3dlcnMiOltdfQ==pearId=magic-pear-shape-identifier" TargetMode="External"/><Relationship Id="rId4" Type="http://schemas.openxmlformats.org/officeDocument/2006/relationships/image" Target="../media/image9.png"/><Relationship Id="rId5" Type="http://schemas.openxmlformats.org/officeDocument/2006/relationships/hyperlink" Target="http://dontchangethislink.peardeckmagic.zone?eyJ0eXBlIjoiZ29vZ2xlLXNsaWRlcy1hZGRvbi1yZXNwb25zZS1mb290ZXIiLCJsYXN0RWRpdGVkQnkiOiIxMTQ5ODk4NTM5OTQ1NDk3MDc0MjIiLCJwcmVzZW50YXRpb25JZCI6IjE5NUNYUXR0b282MTlfWi16N1dVTVY5TERPUGttWW10VEY3a21vanpSYjlvIiwiY29udGVudElkIjoiY3VzdG9tLXJlc3BvbnNlLWZyZWVSZXNwb25zZS1udW1iZXIiLCJzbGlkZUlkIjoiZ2RjMTY5MWE4ZTZfMF80MzYiLCJjb250ZW50SW5zdGFuY2VJZCI6IjE5NUNYUXR0b282MTlfWi16N1dVTVY5TERPUGttWW10VEY3a21vanpSYjlvL2IzMTU0MDM2LTRiODktNDlhYS05NzJjLTU4MTNkODE4NDU1OCJ9pearId=magic-pear-metadata-identifier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jMvIDReeCIsIjMvIDRee3grMX0iLCI5IC8gNF54IiwiMTYgLyA0Xnt4KzF9Il19pearId=magic-pear-shape-identifier" TargetMode="External"/><Relationship Id="rId5" Type="http://schemas.openxmlformats.org/officeDocument/2006/relationships/image" Target="../media/image12.png"/><Relationship Id="rId6" Type="http://schemas.openxmlformats.org/officeDocument/2006/relationships/hyperlink" Target="http://dontchangethislink.peardeckmagic.zone?eyJ0eXBlIjoiZ29vZ2xlLXNsaWRlcy1hZGRvbi1yZXNwb25zZS1mb290ZXIiLCJsYXN0RWRpdGVkQnkiOiIxMTQ5ODk4NTM5OTQ1NDk3MDc0MjIiLCJwcmVzZW50YXRpb25JZCI6IjE5NUNYUXR0b282MTlfWi16N1dVTVY5TERPUGttWW10VEY3a21vanpSYjlvIiwiY29udGVudElkIjoiY3VzdG9tLXJlc3BvbnNlLW11bHRpcGxlQ2hvaWNlIiwic2xpZGVJZCI6ImdkYzE2OTFhOGU2XzBfNDUwIiwiY29udGVudEluc3RhbmNlSWQiOiIxOTVDWFF0dG9vNjE5X1otejdXVU1WOUxET1BrbVltdFRGN2ttb2p6UmI5by8zNTFkOGEzNS05YTQwLTRmYjctODNjNS00ODY0YTZhY2UyNDkifQ==pearId=magic-pear-metadata-identifier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ontchangethislink.peardeckmagic.zone?eyJ0eXBlIjoiZnJlZVJlc3BvbnNlLW51bWJlciIsImRyYWdnYWJsZXMiOlt7ImlkIjoiZHJhZ2dhYmxlMCIsInR5cGUiOiJpY29uIiwiaWNvbiI6eyJpZCI6ImRlZmF1bHQtY2lyY2xlIn0sImNvbG9yIjoiI0Q1MUQyOCJ9XSwiZHJhZ2dhYmxlU2l6ZSI6MTIuNTUsImVtYmVkZGFibGVVcmwiOiJodHRwczovLyIsImFuc3dlcnMiOltdfQ==pearId=magic-pear-shape-identifier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://dontchangethislink.peardeckmagic.zone?eyJ0eXBlIjoiZ29vZ2xlLXNsaWRlcy1hZGRvbi1yZXNwb25zZS1mb290ZXIiLCJsYXN0RWRpdGVkQnkiOiIxMTQ5ODk4NTM5OTQ1NDk3MDc0MjIiLCJwcmVzZW50YXRpb25JZCI6IjE5NUNYUXR0b282MTlfWi16N1dVTVY5TERPUGttWW10VEY3a21vanpSYjlvIiwiY29udGVudElkIjoiY3VzdG9tLXJlc3BvbnNlLWZyZWVSZXNwb25zZS1udW1iZXIiLCJzbGlkZUlkIjoiZ2RjMTY5MWE4ZTZfMF8zMTgiLCJjb250ZW50SW5zdGFuY2VJZCI6IjE5NUNYUXR0b282MTlfWi16N1dVTVY5TERPUGttWW10VEY3a21vanpSYjlvLzg3MzQ2MzBjLWUwNjUtNGJlMy04YjMxLWQ1MDFmNmE0ZDc3OCJ9pearId=magic-pear-metadata-identifi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ontchangethislink.peardeckmagic.zone?eyJ0eXBlIjoiZnJlZVJlc3BvbnNlLW51bWJlciIsImRyYWdnYWJsZXMiOlt7ImlkIjoiZHJhZ2dhYmxlMCIsInR5cGUiOiJpY29uIiwiaWNvbiI6eyJpZCI6ImRlZmF1bHQtY2lyY2xlIn0sImNvbG9yIjoiI0Q1MUQyOCJ9XSwiZHJhZ2dhYmxlU2l6ZSI6MTIuNTUsImVtYmVkZGFibGVVcmwiOiJodHRwczovLyIsImFuc3dlcnMiOltdfQ==pearId=magic-pear-shape-identifier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://dontchangethislink.peardeckmagic.zone?eyJ0eXBlIjoiZ29vZ2xlLXNsaWRlcy1hZGRvbi1yZXNwb25zZS1mb290ZXIiLCJsYXN0RWRpdGVkQnkiOiIxMTQ5ODk4NTM5OTQ1NDk3MDc0MjIiLCJwcmVzZW50YXRpb25JZCI6IjE5NUNYUXR0b282MTlfWi16N1dVTVY5TERPUGttWW10VEY3a21vanpSYjlvIiwiY29udGVudElkIjoiY3VzdG9tLXJlc3BvbnNlLWZyZWVSZXNwb25zZS1udW1iZXIiLCJzbGlkZUlkIjoiZ2RjMTY5MWE4ZTZfMF8zMzEiLCJjb250ZW50SW5zdGFuY2VJZCI6IjE5NUNYUXR0b282MTlfWi16N1dVTVY5TERPUGttWW10VEY3a21vanpSYjlvL2NlMzFlNTQwLTliMmItNDI2MC04MThiLThhNDE4MjdiNmY1NCJ9pearId=magic-pear-metadata-identifi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ontchangethislink.peardeckmagic.zone?eyJ0eXBlIjoiZnJlZVJlc3BvbnNlLW51bWJlciIsImRyYWdnYWJsZXMiOlt7ImlkIjoiZHJhZ2dhYmxlMCIsInR5cGUiOiJpY29uIiwiaWNvbiI6eyJpZCI6ImRlZmF1bHQtY2lyY2xlIn0sImNvbG9yIjoiI0Q1MUQyOCJ9XSwiZHJhZ2dhYmxlU2l6ZSI6MTIuNTUsImVtYmVkZGFibGVVcmwiOiJodHRwczovLyIsImFuc3dlcnMiOltdfQ==pearId=magic-pear-shape-identifier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ontchangethislink.peardeckmagic.zone?eyJ0eXBlIjoiZ29vZ2xlLXNsaWRlcy1hZGRvbi1yZXNwb25zZS1mb290ZXIiLCJsYXN0RWRpdGVkQnkiOiIxMTQ5ODk4NTM5OTQ1NDk3MDc0MjIiLCJwcmVzZW50YXRpb25JZCI6IjE5NUNYUXR0b282MTlfWi16N1dVTVY5TERPUGttWW10VEY3a21vanpSYjlvIiwiY29udGVudElkIjoiY3VzdG9tLXJlc3BvbnNlLWZyZWVSZXNwb25zZS1udW1iZXIiLCJzbGlkZUlkIjoiZ2RjMTY5MWE4ZTZfMF8zNDMiLCJjb250ZW50SW5zdGFuY2VJZCI6IjE5NUNYUXR0b282MTlfWi16N1dVTVY5TERPUGttWW10VEY3a21vanpSYjlvL2NiZWI2OGRiLTJmYjQtNDExOC1iNmQxLTA4OTdmNDQwMDkzOSJ9pearId=magic-pear-metadata-identifie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ontchangethislink.peardeckmagic.zone?eyJ0eXBlIjoiZnJlZVJlc3BvbnNlLW51bWJlciIsImRyYWdnYWJsZXMiOlt7ImlkIjoiZHJhZ2dhYmxlMCIsInR5cGUiOiJpY29uIiwiaWNvbiI6eyJpZCI6ImRlZmF1bHQtY2lyY2xlIn0sImNvbG9yIjoiI0Q1MUQyOCJ9XSwiZHJhZ2dhYmxlU2l6ZSI6MTIuNTUsImVtYmVkZGFibGVVcmwiOiJodHRwczovLyIsImFuc3dlcnMiOltdfQ==pearId=magic-pear-shape-identifier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dontchangethislink.peardeckmagic.zone?eyJ0eXBlIjoiZ29vZ2xlLXNsaWRlcy1hZGRvbi1yZXNwb25zZS1mb290ZXIiLCJsYXN0RWRpdGVkQnkiOiIxMTQ5ODk4NTM5OTQ1NDk3MDc0MjIiLCJwcmVzZW50YXRpb25JZCI6IjE5NUNYUXR0b282MTlfWi16N1dVTVY5TERPUGttWW10VEY3a21vanpSYjlvIiwiY29udGVudElkIjoiY3VzdG9tLXJlc3BvbnNlLWZyZWVSZXNwb25zZS1udW1iZXIiLCJzbGlkZUlkIjoiZ2RjMTY5MWE4ZTZfMF8zNjEiLCJjb250ZW50SW5zdGFuY2VJZCI6IjE5NUNYUXR0b282MTlfWi16N1dVTVY5TERPUGttWW10VEY3a21vanpSYjlvL2Y3ZjBjZTI1LWU2M2EtNGUyNC1hZjZiLWM1ODFmOTRiNTk3OSJ9pearId=magic-pear-metadata-identifi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Statistics for data science II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Solve with Instructor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Week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know that f</a:t>
            </a:r>
            <a:r>
              <a:rPr baseline="-25000" lang="en" sz="2000"/>
              <a:t>XY</a:t>
            </a:r>
            <a:r>
              <a:rPr lang="en" sz="2000"/>
              <a:t> (x,y)= f</a:t>
            </a:r>
            <a:r>
              <a:rPr baseline="-25000" lang="en" sz="2000"/>
              <a:t>X|Y=y</a:t>
            </a:r>
            <a:r>
              <a:rPr lang="en" sz="2000"/>
              <a:t>(x).f</a:t>
            </a:r>
            <a:r>
              <a:rPr baseline="-25000" lang="en" sz="2000"/>
              <a:t>Y</a:t>
            </a:r>
            <a:r>
              <a:rPr lang="en" sz="2000"/>
              <a:t>(y)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Therefore,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</a:t>
            </a:r>
            <a:r>
              <a:rPr baseline="-25000" lang="en" sz="2000"/>
              <a:t>XY</a:t>
            </a:r>
            <a:r>
              <a:rPr lang="en" sz="2000"/>
              <a:t> (4,2)= f</a:t>
            </a:r>
            <a:r>
              <a:rPr baseline="-25000" lang="en" sz="2000"/>
              <a:t>X|Y=2</a:t>
            </a:r>
            <a:r>
              <a:rPr lang="en" sz="2000"/>
              <a:t>(4).f</a:t>
            </a:r>
            <a:r>
              <a:rPr baseline="-25000" lang="en" sz="2000"/>
              <a:t>Y</a:t>
            </a:r>
            <a:r>
              <a:rPr lang="en" sz="2000"/>
              <a:t>(2)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On putting the values from the prelude 2 and 3, we have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</a:t>
            </a:r>
            <a:r>
              <a:rPr baseline="-25000" lang="en" sz="2000"/>
              <a:t>XY</a:t>
            </a:r>
            <a:r>
              <a:rPr lang="en" sz="2000"/>
              <a:t> (4,2)=  </a:t>
            </a:r>
            <a:r>
              <a:rPr baseline="30000" lang="en" sz="2000"/>
              <a:t>7</a:t>
            </a:r>
            <a:r>
              <a:rPr lang="en" sz="2000"/>
              <a:t>C</a:t>
            </a:r>
            <a:r>
              <a:rPr baseline="-25000" lang="en" sz="2000"/>
              <a:t>2</a:t>
            </a:r>
            <a:r>
              <a:rPr lang="en" sz="2000"/>
              <a:t>(½)</a:t>
            </a:r>
            <a:r>
              <a:rPr baseline="30000" lang="en" sz="2000"/>
              <a:t>7 </a:t>
            </a:r>
            <a:r>
              <a:rPr lang="en" sz="2000"/>
              <a:t>(½)</a:t>
            </a:r>
            <a:r>
              <a:rPr baseline="30000" lang="en" sz="2000"/>
              <a:t>3</a:t>
            </a:r>
            <a:r>
              <a:rPr lang="en" sz="2000"/>
              <a:t> = </a:t>
            </a:r>
            <a:r>
              <a:rPr baseline="30000" lang="en" sz="2000"/>
              <a:t>7</a:t>
            </a:r>
            <a:r>
              <a:rPr lang="en" sz="2000"/>
              <a:t>C</a:t>
            </a:r>
            <a:r>
              <a:rPr baseline="-25000" lang="en" sz="2000"/>
              <a:t>2</a:t>
            </a:r>
            <a:r>
              <a:rPr lang="en" sz="2000"/>
              <a:t>(½)</a:t>
            </a:r>
            <a:r>
              <a:rPr baseline="30000" lang="en" sz="2000"/>
              <a:t>10</a:t>
            </a:r>
            <a:r>
              <a:rPr lang="en" sz="2000"/>
              <a:t> = 0.02</a:t>
            </a:r>
            <a:endParaRPr sz="2000"/>
          </a:p>
        </p:txBody>
      </p:sp>
      <p:sp>
        <p:nvSpPr>
          <p:cNvPr id="168" name="Google Shape;168;p34">
            <a:hlinkClick r:id="rId3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</a:t>
            </a:r>
            <a:endParaRPr/>
          </a:p>
        </p:txBody>
      </p:sp>
      <p:sp>
        <p:nvSpPr>
          <p:cNvPr id="174" name="Google Shape;174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fair coin is tossed ten times. Let X be the number of heads and Y be the number of heads before the first tail (If there is no tail in all the ten outcomes, then Y = 10).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000000"/>
              </a:solidFill>
              <a:highlight>
                <a:srgbClr val="E4E8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Find the value of f</a:t>
            </a:r>
            <a:r>
              <a:rPr baseline="-25000" lang="en" sz="2000"/>
              <a:t>Y|X=4</a:t>
            </a:r>
            <a:r>
              <a:rPr lang="en" sz="2000"/>
              <a:t>(2)</a:t>
            </a:r>
            <a:r>
              <a:rPr lang="en" sz="2000"/>
              <a:t>.</a:t>
            </a:r>
            <a:endParaRPr sz="2000"/>
          </a:p>
        </p:txBody>
      </p:sp>
      <p:pic>
        <p:nvPicPr>
          <p:cNvPr id="176" name="Google Shape;176;p3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5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know that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</a:t>
            </a:r>
            <a:r>
              <a:rPr baseline="-25000" lang="en" sz="2000"/>
              <a:t>Y|X=x</a:t>
            </a:r>
            <a:r>
              <a:rPr lang="en" sz="2000"/>
              <a:t>(y) = (f</a:t>
            </a:r>
            <a:r>
              <a:rPr baseline="-25000" lang="en" sz="2000"/>
              <a:t>XY</a:t>
            </a:r>
            <a:r>
              <a:rPr lang="en" sz="2000"/>
              <a:t>(x, y)) / f</a:t>
            </a:r>
            <a:r>
              <a:rPr baseline="-25000" lang="en" sz="2000"/>
              <a:t>X</a:t>
            </a:r>
            <a:r>
              <a:rPr lang="en" sz="2000"/>
              <a:t>(x)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Therefore,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</a:t>
            </a:r>
            <a:r>
              <a:rPr baseline="-25000" lang="en" sz="2000"/>
              <a:t>Y|X=4</a:t>
            </a:r>
            <a:r>
              <a:rPr lang="en" sz="2000"/>
              <a:t>(2) = (f</a:t>
            </a:r>
            <a:r>
              <a:rPr baseline="-25000" lang="en" sz="2000"/>
              <a:t>XY</a:t>
            </a:r>
            <a:r>
              <a:rPr lang="en" sz="2000"/>
              <a:t>(4, 2)) / f</a:t>
            </a:r>
            <a:r>
              <a:rPr baseline="-25000" lang="en" sz="2000"/>
              <a:t>X</a:t>
            </a:r>
            <a:r>
              <a:rPr lang="en" sz="2000"/>
              <a:t>(4)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On putting the values from prelude 1 and 4, we have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</a:t>
            </a:r>
            <a:r>
              <a:rPr baseline="-25000" lang="en" sz="2000"/>
              <a:t>Y|X=4</a:t>
            </a:r>
            <a:r>
              <a:rPr lang="en" sz="2000"/>
              <a:t>(2) = </a:t>
            </a:r>
            <a:r>
              <a:rPr baseline="30000" lang="en" sz="2000"/>
              <a:t>7</a:t>
            </a:r>
            <a:r>
              <a:rPr lang="en" sz="2000"/>
              <a:t>C</a:t>
            </a:r>
            <a:r>
              <a:rPr baseline="-25000" lang="en" sz="2000"/>
              <a:t>2</a:t>
            </a:r>
            <a:r>
              <a:rPr lang="en" sz="2000"/>
              <a:t>(½)</a:t>
            </a:r>
            <a:r>
              <a:rPr baseline="30000" lang="en" sz="2000"/>
              <a:t>10</a:t>
            </a:r>
            <a:r>
              <a:rPr lang="en" sz="2000"/>
              <a:t> / </a:t>
            </a:r>
            <a:r>
              <a:rPr baseline="30000" lang="en" sz="2000"/>
              <a:t>10</a:t>
            </a:r>
            <a:r>
              <a:rPr lang="en" sz="2000"/>
              <a:t>C</a:t>
            </a:r>
            <a:r>
              <a:rPr baseline="-25000" lang="en" sz="2000"/>
              <a:t>4</a:t>
            </a:r>
            <a:r>
              <a:rPr lang="en" sz="2000"/>
              <a:t>(½)</a:t>
            </a:r>
            <a:r>
              <a:rPr baseline="30000" lang="en" sz="2000"/>
              <a:t>4</a:t>
            </a:r>
            <a:r>
              <a:rPr lang="en" sz="2000"/>
              <a:t>(½)</a:t>
            </a:r>
            <a:r>
              <a:rPr baseline="30000" lang="en" sz="2000"/>
              <a:t>6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	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	=</a:t>
            </a:r>
            <a:r>
              <a:rPr baseline="30000" lang="en" sz="2000"/>
              <a:t>7</a:t>
            </a:r>
            <a:r>
              <a:rPr lang="en" sz="2000"/>
              <a:t>C</a:t>
            </a:r>
            <a:r>
              <a:rPr baseline="-25000" lang="en" sz="2000"/>
              <a:t>2</a:t>
            </a:r>
            <a:r>
              <a:rPr lang="en" sz="2000"/>
              <a:t> / </a:t>
            </a:r>
            <a:r>
              <a:rPr baseline="30000" lang="en" sz="2000"/>
              <a:t>10</a:t>
            </a:r>
            <a:r>
              <a:rPr lang="en" sz="2000"/>
              <a:t>C</a:t>
            </a:r>
            <a:r>
              <a:rPr baseline="-25000" lang="en" sz="2000"/>
              <a:t>4</a:t>
            </a:r>
            <a:r>
              <a:rPr lang="en" sz="2000"/>
              <a:t> = 0.1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Prelude 1 to Q2</a:t>
            </a:r>
            <a:endParaRPr/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Let X</a:t>
            </a:r>
            <a:r>
              <a:rPr baseline="-25000" lang="en" sz="2000"/>
              <a:t>1</a:t>
            </a:r>
            <a:r>
              <a:rPr lang="en" sz="2000"/>
              <a:t>, X</a:t>
            </a:r>
            <a:r>
              <a:rPr baseline="-25000" lang="en" sz="2000"/>
              <a:t>2</a:t>
            </a:r>
            <a:r>
              <a:rPr lang="en" sz="2000"/>
              <a:t>, X</a:t>
            </a:r>
            <a:r>
              <a:rPr baseline="-25000" lang="en" sz="2000"/>
              <a:t>3</a:t>
            </a:r>
            <a:r>
              <a:rPr lang="en" sz="2000"/>
              <a:t>, X</a:t>
            </a:r>
            <a:r>
              <a:rPr baseline="-25000" lang="en" sz="2000"/>
              <a:t>4</a:t>
            </a:r>
            <a:r>
              <a:rPr lang="en" sz="2000"/>
              <a:t>, and X</a:t>
            </a:r>
            <a:r>
              <a:rPr baseline="-25000" lang="en" sz="2000"/>
              <a:t>5</a:t>
            </a:r>
            <a:r>
              <a:rPr lang="en" sz="2000"/>
              <a:t> be five independent and identically distributed Poisson random variables with λ= 2. </a:t>
            </a:r>
            <a:endParaRPr sz="2000"/>
          </a:p>
        </p:txBody>
      </p:sp>
      <p:sp>
        <p:nvSpPr>
          <p:cNvPr id="190" name="Google Shape;190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highlight>
                  <a:schemeClr val="lt1"/>
                </a:highlight>
              </a:rPr>
              <a:t>Find the probability that only X</a:t>
            </a:r>
            <a:r>
              <a:rPr baseline="-25000" lang="en" sz="2050">
                <a:highlight>
                  <a:schemeClr val="lt1"/>
                </a:highlight>
              </a:rPr>
              <a:t>1 </a:t>
            </a:r>
            <a:r>
              <a:rPr lang="en" sz="2050">
                <a:highlight>
                  <a:schemeClr val="lt1"/>
                </a:highlight>
              </a:rPr>
              <a:t>takes the value 0, X</a:t>
            </a:r>
            <a:r>
              <a:rPr baseline="-25000" lang="en" sz="2050">
                <a:highlight>
                  <a:schemeClr val="lt1"/>
                </a:highlight>
              </a:rPr>
              <a:t>2 </a:t>
            </a:r>
            <a:r>
              <a:rPr lang="en" sz="2050">
                <a:highlight>
                  <a:schemeClr val="lt1"/>
                </a:highlight>
              </a:rPr>
              <a:t>takes the value 1 and none of the other random </a:t>
            </a:r>
            <a:r>
              <a:rPr lang="en" sz="2050">
                <a:highlight>
                  <a:schemeClr val="lt1"/>
                </a:highlight>
              </a:rPr>
              <a:t>variables</a:t>
            </a:r>
            <a:r>
              <a:rPr lang="en" sz="2050">
                <a:highlight>
                  <a:schemeClr val="lt1"/>
                </a:highlight>
              </a:rPr>
              <a:t> takes value 0 and 1.</a:t>
            </a:r>
            <a:endParaRPr sz="20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highlight>
                <a:schemeClr val="dk1"/>
              </a:highlight>
            </a:endParaRPr>
          </a:p>
        </p:txBody>
      </p:sp>
      <p:pic>
        <p:nvPicPr>
          <p:cNvPr id="191" name="Google Shape;191;p3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7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type="title"/>
          </p:nvPr>
        </p:nvSpPr>
        <p:spPr>
          <a:xfrm>
            <a:off x="311700" y="78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198" name="Google Shape;198;p38"/>
          <p:cNvSpPr txBox="1"/>
          <p:nvPr>
            <p:ph idx="1" type="body"/>
          </p:nvPr>
        </p:nvSpPr>
        <p:spPr>
          <a:xfrm>
            <a:off x="387900" y="717350"/>
            <a:ext cx="8520600" cy="4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Since, </a:t>
            </a:r>
            <a:r>
              <a:rPr lang="en" sz="2000"/>
              <a:t>X</a:t>
            </a:r>
            <a:r>
              <a:rPr baseline="-25000" lang="en" sz="2000"/>
              <a:t>1</a:t>
            </a:r>
            <a:r>
              <a:rPr lang="en" sz="2000"/>
              <a:t>, X</a:t>
            </a:r>
            <a:r>
              <a:rPr baseline="-25000" lang="en" sz="2000"/>
              <a:t>2</a:t>
            </a:r>
            <a:r>
              <a:rPr lang="en" sz="2000"/>
              <a:t>, X</a:t>
            </a:r>
            <a:r>
              <a:rPr baseline="-25000" lang="en" sz="2000"/>
              <a:t>3</a:t>
            </a:r>
            <a:r>
              <a:rPr lang="en" sz="2000"/>
              <a:t>, X</a:t>
            </a:r>
            <a:r>
              <a:rPr baseline="-25000" lang="en" sz="2000"/>
              <a:t>4</a:t>
            </a:r>
            <a:r>
              <a:rPr lang="en" sz="2000"/>
              <a:t>, and X</a:t>
            </a:r>
            <a:r>
              <a:rPr baseline="-25000" lang="en" sz="2000"/>
              <a:t>5</a:t>
            </a:r>
            <a:r>
              <a:rPr lang="en" sz="2000"/>
              <a:t> are independent and identically distributed Poisson random variables, we have,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P(X</a:t>
            </a:r>
            <a:r>
              <a:rPr baseline="-25000" lang="en" sz="2000"/>
              <a:t>1</a:t>
            </a:r>
            <a:r>
              <a:rPr lang="en" sz="2000"/>
              <a:t>= 0, X</a:t>
            </a:r>
            <a:r>
              <a:rPr baseline="-25000" lang="en" sz="2000"/>
              <a:t>2</a:t>
            </a:r>
            <a:r>
              <a:rPr lang="en" sz="2000"/>
              <a:t>=1, X</a:t>
            </a:r>
            <a:r>
              <a:rPr baseline="-25000" lang="en" sz="2000"/>
              <a:t>3</a:t>
            </a:r>
            <a:r>
              <a:rPr lang="en" sz="2000"/>
              <a:t>≠ {0, 1}, X</a:t>
            </a:r>
            <a:r>
              <a:rPr baseline="-25000" lang="en" sz="2000"/>
              <a:t>4</a:t>
            </a:r>
            <a:r>
              <a:rPr lang="en" sz="2000"/>
              <a:t>≠ {0, 1},  X</a:t>
            </a:r>
            <a:r>
              <a:rPr baseline="-25000" lang="en" sz="2000"/>
              <a:t>5</a:t>
            </a:r>
            <a:r>
              <a:rPr lang="en" sz="2000"/>
              <a:t>≠ {0, 1})</a:t>
            </a:r>
            <a:r>
              <a:rPr lang="en" sz="2000"/>
              <a:t> =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			</a:t>
            </a:r>
            <a:r>
              <a:rPr lang="en" sz="2000"/>
              <a:t>P(X</a:t>
            </a:r>
            <a:r>
              <a:rPr baseline="-25000" lang="en" sz="2000"/>
              <a:t>1</a:t>
            </a:r>
            <a:r>
              <a:rPr lang="en" sz="2000"/>
              <a:t>= 0).P(X</a:t>
            </a:r>
            <a:r>
              <a:rPr baseline="-25000" lang="en" sz="2000"/>
              <a:t>2</a:t>
            </a:r>
            <a:r>
              <a:rPr lang="en" sz="2000"/>
              <a:t>=1).P(X</a:t>
            </a:r>
            <a:r>
              <a:rPr baseline="-25000" lang="en" sz="2000"/>
              <a:t>3</a:t>
            </a:r>
            <a:r>
              <a:rPr lang="en" sz="2000"/>
              <a:t>≠ {0, 1}).P(X</a:t>
            </a:r>
            <a:r>
              <a:rPr baseline="-25000" lang="en" sz="2000"/>
              <a:t>4</a:t>
            </a:r>
            <a:r>
              <a:rPr lang="en" sz="2000"/>
              <a:t>≠ {0, 1}).P( X</a:t>
            </a:r>
            <a:r>
              <a:rPr baseline="-25000" lang="en" sz="2000"/>
              <a:t>5</a:t>
            </a:r>
            <a:r>
              <a:rPr lang="en" sz="2000"/>
              <a:t>≠ {0, 1})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															……..(1)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Now,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P(X</a:t>
            </a:r>
            <a:r>
              <a:rPr baseline="-25000" lang="en" sz="2000"/>
              <a:t>1</a:t>
            </a:r>
            <a:r>
              <a:rPr lang="en" sz="2000"/>
              <a:t>= 0) = e</a:t>
            </a:r>
            <a:r>
              <a:rPr baseline="30000" lang="en" sz="2000"/>
              <a:t>-2</a:t>
            </a:r>
            <a:r>
              <a:rPr lang="en" sz="2000"/>
              <a:t>2</a:t>
            </a:r>
            <a:r>
              <a:rPr baseline="30000" lang="en" sz="2000"/>
              <a:t>0</a:t>
            </a:r>
            <a:r>
              <a:rPr lang="en" sz="2000"/>
              <a:t> /0! = e</a:t>
            </a:r>
            <a:r>
              <a:rPr baseline="30000" lang="en" sz="2000"/>
              <a:t>-2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P(X</a:t>
            </a:r>
            <a:r>
              <a:rPr baseline="-25000" lang="en" sz="2000"/>
              <a:t>2</a:t>
            </a:r>
            <a:r>
              <a:rPr lang="en" sz="2000"/>
              <a:t>= 1) = e</a:t>
            </a:r>
            <a:r>
              <a:rPr baseline="30000" lang="en" sz="2000"/>
              <a:t>-2</a:t>
            </a:r>
            <a:r>
              <a:rPr lang="en" sz="2000"/>
              <a:t>2</a:t>
            </a:r>
            <a:r>
              <a:rPr baseline="30000" lang="en" sz="2000"/>
              <a:t>1</a:t>
            </a:r>
            <a:r>
              <a:rPr lang="en" sz="2000"/>
              <a:t>/1! = 2e</a:t>
            </a:r>
            <a:r>
              <a:rPr baseline="30000" lang="en" sz="2000"/>
              <a:t>-2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P(X</a:t>
            </a:r>
            <a:r>
              <a:rPr baseline="-25000" lang="en" sz="2000"/>
              <a:t>3</a:t>
            </a:r>
            <a:r>
              <a:rPr lang="en" sz="2000"/>
              <a:t>≠ {0, 1}) = 1- P(X</a:t>
            </a:r>
            <a:r>
              <a:rPr baseline="-25000" lang="en" sz="2000"/>
              <a:t>3</a:t>
            </a:r>
            <a:r>
              <a:rPr lang="en" sz="2000"/>
              <a:t>= {0, 1}) = 1-[P(X</a:t>
            </a:r>
            <a:r>
              <a:rPr baseline="-25000" lang="en" sz="2000"/>
              <a:t>3</a:t>
            </a:r>
            <a:r>
              <a:rPr lang="en" sz="2000"/>
              <a:t>=0)+P(X</a:t>
            </a:r>
            <a:r>
              <a:rPr baseline="-25000" lang="en" sz="2000"/>
              <a:t>3</a:t>
            </a:r>
            <a:r>
              <a:rPr lang="en" sz="2000"/>
              <a:t>=1)]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							= 1- [e</a:t>
            </a:r>
            <a:r>
              <a:rPr baseline="30000" lang="en" sz="2000"/>
              <a:t>-2</a:t>
            </a:r>
            <a:r>
              <a:rPr lang="en" sz="2000"/>
              <a:t> + 2e</a:t>
            </a:r>
            <a:r>
              <a:rPr baseline="30000" lang="en" sz="2000"/>
              <a:t>-2</a:t>
            </a:r>
            <a:r>
              <a:rPr lang="en" sz="2000"/>
              <a:t>] = 1- 3e</a:t>
            </a:r>
            <a:r>
              <a:rPr baseline="30000" lang="en" sz="2000"/>
              <a:t>-2</a:t>
            </a:r>
            <a:endParaRPr sz="2000"/>
          </a:p>
        </p:txBody>
      </p:sp>
      <p:sp>
        <p:nvSpPr>
          <p:cNvPr id="199" name="Google Shape;199;p38">
            <a:hlinkClick r:id="rId3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</a:t>
            </a:r>
            <a:endParaRPr/>
          </a:p>
        </p:txBody>
      </p:sp>
      <p:sp>
        <p:nvSpPr>
          <p:cNvPr id="205" name="Google Shape;205;p3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Similarly,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P(X</a:t>
            </a:r>
            <a:r>
              <a:rPr baseline="-25000" lang="en" sz="2000"/>
              <a:t>4</a:t>
            </a:r>
            <a:r>
              <a:rPr lang="en" sz="2000"/>
              <a:t>≠ {0, 1}) = 1- P(X</a:t>
            </a:r>
            <a:r>
              <a:rPr baseline="-25000" lang="en" sz="2000"/>
              <a:t>4</a:t>
            </a:r>
            <a:r>
              <a:rPr lang="en" sz="2000"/>
              <a:t>= {0, 1}) = 1-[P(X</a:t>
            </a:r>
            <a:r>
              <a:rPr baseline="-25000" lang="en" sz="2000"/>
              <a:t>4</a:t>
            </a:r>
            <a:r>
              <a:rPr lang="en" sz="2000"/>
              <a:t>=0)+P(X</a:t>
            </a:r>
            <a:r>
              <a:rPr baseline="-25000" lang="en" sz="2000"/>
              <a:t>4</a:t>
            </a:r>
            <a:r>
              <a:rPr lang="en" sz="2000"/>
              <a:t>=1)]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							= 1- [e</a:t>
            </a:r>
            <a:r>
              <a:rPr baseline="30000" lang="en" sz="2000"/>
              <a:t>-2</a:t>
            </a:r>
            <a:r>
              <a:rPr lang="en" sz="2000"/>
              <a:t> + 2e</a:t>
            </a:r>
            <a:r>
              <a:rPr baseline="30000" lang="en" sz="2000"/>
              <a:t>-2</a:t>
            </a:r>
            <a:r>
              <a:rPr lang="en" sz="2000"/>
              <a:t>] = 1- 3e</a:t>
            </a:r>
            <a:r>
              <a:rPr baseline="30000" lang="en" sz="2000"/>
              <a:t>-2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P(X</a:t>
            </a:r>
            <a:r>
              <a:rPr baseline="-25000" lang="en" sz="2000"/>
              <a:t>5</a:t>
            </a:r>
            <a:r>
              <a:rPr lang="en" sz="2000"/>
              <a:t>≠ {0, 1}) = 1- P(X</a:t>
            </a:r>
            <a:r>
              <a:rPr baseline="-25000" lang="en" sz="2000"/>
              <a:t>5</a:t>
            </a:r>
            <a:r>
              <a:rPr lang="en" sz="2000"/>
              <a:t>= {0, 1}) = 1-[P(X</a:t>
            </a:r>
            <a:r>
              <a:rPr baseline="-25000" lang="en" sz="2000"/>
              <a:t>5</a:t>
            </a:r>
            <a:r>
              <a:rPr lang="en" sz="2000"/>
              <a:t>=0)+P(X</a:t>
            </a:r>
            <a:r>
              <a:rPr baseline="-25000" lang="en" sz="2000"/>
              <a:t>5</a:t>
            </a:r>
            <a:r>
              <a:rPr lang="en" sz="2000"/>
              <a:t>=1)]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							= 1- [e</a:t>
            </a:r>
            <a:r>
              <a:rPr baseline="30000" lang="en" sz="2000"/>
              <a:t>-2</a:t>
            </a:r>
            <a:r>
              <a:rPr lang="en" sz="2000"/>
              <a:t> + 2e</a:t>
            </a:r>
            <a:r>
              <a:rPr baseline="30000" lang="en" sz="2000"/>
              <a:t>-2</a:t>
            </a:r>
            <a:r>
              <a:rPr lang="en" sz="2000"/>
              <a:t>] = 1- 3e</a:t>
            </a:r>
            <a:r>
              <a:rPr baseline="30000" lang="en" sz="2000"/>
              <a:t>-2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Putting the values in the equation (1),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P(X</a:t>
            </a:r>
            <a:r>
              <a:rPr baseline="-25000" lang="en" sz="2000"/>
              <a:t>1</a:t>
            </a:r>
            <a:r>
              <a:rPr lang="en" sz="2000"/>
              <a:t>= 0, X</a:t>
            </a:r>
            <a:r>
              <a:rPr baseline="-25000" lang="en" sz="2000"/>
              <a:t>2</a:t>
            </a:r>
            <a:r>
              <a:rPr lang="en" sz="2000"/>
              <a:t>=1, X</a:t>
            </a:r>
            <a:r>
              <a:rPr baseline="-25000" lang="en" sz="2000"/>
              <a:t>3</a:t>
            </a:r>
            <a:r>
              <a:rPr lang="en" sz="2000"/>
              <a:t>≠ {0, 1}, X</a:t>
            </a:r>
            <a:r>
              <a:rPr baseline="-25000" lang="en" sz="2000"/>
              <a:t>4</a:t>
            </a:r>
            <a:r>
              <a:rPr lang="en" sz="2000"/>
              <a:t>≠ {0, 1},  X</a:t>
            </a:r>
            <a:r>
              <a:rPr baseline="-25000" lang="en" sz="2000"/>
              <a:t>5</a:t>
            </a:r>
            <a:r>
              <a:rPr lang="en" sz="2000"/>
              <a:t>≠ {0, 1}) =   (e</a:t>
            </a:r>
            <a:r>
              <a:rPr baseline="30000" lang="en" sz="2000"/>
              <a:t>-2</a:t>
            </a:r>
            <a:r>
              <a:rPr lang="en" sz="2000"/>
              <a:t>)(2e</a:t>
            </a:r>
            <a:r>
              <a:rPr baseline="30000" lang="en" sz="2000"/>
              <a:t>-2</a:t>
            </a:r>
            <a:r>
              <a:rPr lang="en" sz="2000"/>
              <a:t>)(1- 3e</a:t>
            </a:r>
            <a:r>
              <a:rPr baseline="30000" lang="en" sz="2000"/>
              <a:t>-2</a:t>
            </a:r>
            <a:r>
              <a:rPr lang="en" sz="2000"/>
              <a:t>)</a:t>
            </a:r>
            <a:r>
              <a:rPr baseline="30000" lang="en" sz="2000"/>
              <a:t>3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											= 2e</a:t>
            </a:r>
            <a:r>
              <a:rPr baseline="30000" lang="en" sz="2000"/>
              <a:t>-4</a:t>
            </a:r>
            <a:r>
              <a:rPr lang="en" sz="2000"/>
              <a:t>(1- 3e</a:t>
            </a:r>
            <a:r>
              <a:rPr baseline="30000" lang="en" sz="2000"/>
              <a:t>-2</a:t>
            </a:r>
            <a:r>
              <a:rPr lang="en" sz="2000"/>
              <a:t>)</a:t>
            </a:r>
            <a:r>
              <a:rPr baseline="30000" lang="en" sz="2000"/>
              <a:t>3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</a:t>
            </a:r>
            <a:endParaRPr/>
          </a:p>
        </p:txBody>
      </p:sp>
      <p:sp>
        <p:nvSpPr>
          <p:cNvPr id="211" name="Google Shape;211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Let X</a:t>
            </a:r>
            <a:r>
              <a:rPr baseline="-25000" lang="en" sz="2000"/>
              <a:t>1</a:t>
            </a:r>
            <a:r>
              <a:rPr lang="en" sz="2000"/>
              <a:t>, X</a:t>
            </a:r>
            <a:r>
              <a:rPr baseline="-25000" lang="en" sz="2000"/>
              <a:t>2</a:t>
            </a:r>
            <a:r>
              <a:rPr lang="en" sz="2000"/>
              <a:t>, X</a:t>
            </a:r>
            <a:r>
              <a:rPr baseline="-25000" lang="en" sz="2000"/>
              <a:t>3</a:t>
            </a:r>
            <a:r>
              <a:rPr lang="en" sz="2000"/>
              <a:t>, X</a:t>
            </a:r>
            <a:r>
              <a:rPr baseline="-25000" lang="en" sz="2000"/>
              <a:t>4</a:t>
            </a:r>
            <a:r>
              <a:rPr lang="en" sz="2000"/>
              <a:t>, and X</a:t>
            </a:r>
            <a:r>
              <a:rPr baseline="-25000" lang="en" sz="2000"/>
              <a:t>5</a:t>
            </a:r>
            <a:r>
              <a:rPr lang="en" sz="2000"/>
              <a:t> be five independent and identically distributed Poisson random variables with λ= 2. </a:t>
            </a:r>
            <a:endParaRPr sz="2000"/>
          </a:p>
        </p:txBody>
      </p:sp>
      <p:sp>
        <p:nvSpPr>
          <p:cNvPr id="212" name="Google Shape;212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highlight>
                  <a:schemeClr val="lt1"/>
                </a:highlight>
              </a:rPr>
              <a:t>What is the probability that exactly one of the X</a:t>
            </a:r>
            <a:r>
              <a:rPr baseline="-25000" lang="en" sz="2050">
                <a:highlight>
                  <a:schemeClr val="lt1"/>
                </a:highlight>
              </a:rPr>
              <a:t>i</a:t>
            </a:r>
            <a:r>
              <a:rPr lang="en" sz="2050">
                <a:highlight>
                  <a:schemeClr val="lt1"/>
                </a:highlight>
              </a:rPr>
              <a:t> equals 0 and </a:t>
            </a:r>
            <a:r>
              <a:rPr lang="en" sz="2050">
                <a:highlight>
                  <a:schemeClr val="lt1"/>
                </a:highlight>
              </a:rPr>
              <a:t>one of the X</a:t>
            </a:r>
            <a:r>
              <a:rPr baseline="-25000" lang="en" sz="2050">
                <a:highlight>
                  <a:schemeClr val="lt1"/>
                </a:highlight>
              </a:rPr>
              <a:t>i</a:t>
            </a:r>
            <a:r>
              <a:rPr lang="en" sz="2050">
                <a:highlight>
                  <a:schemeClr val="lt1"/>
                </a:highlight>
              </a:rPr>
              <a:t> equals 1?</a:t>
            </a:r>
            <a:endParaRPr sz="2050">
              <a:highlight>
                <a:schemeClr val="dk1"/>
              </a:highlight>
            </a:endParaRPr>
          </a:p>
        </p:txBody>
      </p:sp>
      <p:pic>
        <p:nvPicPr>
          <p:cNvPr id="213" name="Google Shape;213;p4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0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Notice that in the prelude to this question, </a:t>
            </a:r>
            <a:r>
              <a:rPr lang="en" sz="2050">
                <a:highlight>
                  <a:schemeClr val="lt1"/>
                </a:highlight>
              </a:rPr>
              <a:t>exactly one of the X</a:t>
            </a:r>
            <a:r>
              <a:rPr baseline="-25000" lang="en" sz="2050">
                <a:highlight>
                  <a:schemeClr val="lt1"/>
                </a:highlight>
              </a:rPr>
              <a:t>i</a:t>
            </a:r>
            <a:r>
              <a:rPr lang="en" sz="2050">
                <a:highlight>
                  <a:schemeClr val="lt1"/>
                </a:highlight>
              </a:rPr>
              <a:t> equals 0 and one of the X</a:t>
            </a:r>
            <a:r>
              <a:rPr baseline="-25000" lang="en" sz="2050">
                <a:highlight>
                  <a:schemeClr val="lt1"/>
                </a:highlight>
              </a:rPr>
              <a:t>i</a:t>
            </a:r>
            <a:r>
              <a:rPr lang="en" sz="2050">
                <a:highlight>
                  <a:schemeClr val="lt1"/>
                </a:highlight>
              </a:rPr>
              <a:t> equals 1. </a:t>
            </a:r>
            <a:endParaRPr sz="20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highlight>
                  <a:schemeClr val="lt1"/>
                </a:highlight>
              </a:rPr>
              <a:t>So, number of ways of choosing pairs of X</a:t>
            </a:r>
            <a:r>
              <a:rPr baseline="-25000" lang="en" sz="2050">
                <a:highlight>
                  <a:schemeClr val="lt1"/>
                </a:highlight>
              </a:rPr>
              <a:t>i </a:t>
            </a:r>
            <a:r>
              <a:rPr lang="en" sz="2050">
                <a:highlight>
                  <a:schemeClr val="lt1"/>
                </a:highlight>
              </a:rPr>
              <a:t>which takes the values 0 and 1 will be </a:t>
            </a:r>
            <a:r>
              <a:rPr baseline="30000" lang="en" sz="2050">
                <a:highlight>
                  <a:schemeClr val="lt1"/>
                </a:highlight>
              </a:rPr>
              <a:t>5</a:t>
            </a:r>
            <a:r>
              <a:rPr lang="en" sz="2050">
                <a:highlight>
                  <a:schemeClr val="lt1"/>
                </a:highlight>
              </a:rPr>
              <a:t>P</a:t>
            </a:r>
            <a:r>
              <a:rPr baseline="-25000" lang="en" sz="2050">
                <a:highlight>
                  <a:schemeClr val="lt1"/>
                </a:highlight>
              </a:rPr>
              <a:t>2</a:t>
            </a:r>
            <a:r>
              <a:rPr lang="en" sz="2050">
                <a:highlight>
                  <a:schemeClr val="lt1"/>
                </a:highlight>
              </a:rPr>
              <a:t>= 20</a:t>
            </a:r>
            <a:endParaRPr sz="20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highlight>
                  <a:schemeClr val="lt1"/>
                </a:highlight>
              </a:rPr>
              <a:t>P(exactly one of the X</a:t>
            </a:r>
            <a:r>
              <a:rPr baseline="-25000" lang="en" sz="2050">
                <a:highlight>
                  <a:schemeClr val="lt1"/>
                </a:highlight>
              </a:rPr>
              <a:t>i</a:t>
            </a:r>
            <a:r>
              <a:rPr lang="en" sz="2050">
                <a:highlight>
                  <a:schemeClr val="lt1"/>
                </a:highlight>
              </a:rPr>
              <a:t> equals 0 and one of the X</a:t>
            </a:r>
            <a:r>
              <a:rPr baseline="-25000" lang="en" sz="2050">
                <a:highlight>
                  <a:schemeClr val="lt1"/>
                </a:highlight>
              </a:rPr>
              <a:t>i</a:t>
            </a:r>
            <a:r>
              <a:rPr lang="en" sz="2050">
                <a:highlight>
                  <a:schemeClr val="lt1"/>
                </a:highlight>
              </a:rPr>
              <a:t> equals 1)</a:t>
            </a:r>
            <a:endParaRPr sz="20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highlight>
                  <a:schemeClr val="lt1"/>
                </a:highlight>
              </a:rPr>
              <a:t>												= 20(</a:t>
            </a:r>
            <a:r>
              <a:rPr lang="en" sz="2000"/>
              <a:t>2e</a:t>
            </a:r>
            <a:r>
              <a:rPr baseline="30000" lang="en" sz="2000"/>
              <a:t>-4</a:t>
            </a:r>
            <a:r>
              <a:rPr lang="en" sz="2000"/>
              <a:t>(1- 3e</a:t>
            </a:r>
            <a:r>
              <a:rPr baseline="30000" lang="en" sz="2000"/>
              <a:t>-2</a:t>
            </a:r>
            <a:r>
              <a:rPr lang="en" sz="2000"/>
              <a:t>)</a:t>
            </a:r>
            <a:r>
              <a:rPr baseline="30000" lang="en" sz="2000"/>
              <a:t>3</a:t>
            </a:r>
            <a:r>
              <a:rPr lang="en" sz="2050">
                <a:highlight>
                  <a:schemeClr val="lt1"/>
                </a:highlight>
              </a:rPr>
              <a:t>)</a:t>
            </a:r>
            <a:endParaRPr sz="20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highlight>
                  <a:schemeClr val="lt1"/>
                </a:highlight>
              </a:rPr>
              <a:t>												=  40</a:t>
            </a:r>
            <a:r>
              <a:rPr lang="en" sz="2000"/>
              <a:t>e</a:t>
            </a:r>
            <a:r>
              <a:rPr baseline="30000" lang="en" sz="2000"/>
              <a:t>-4</a:t>
            </a:r>
            <a:r>
              <a:rPr lang="en" sz="2000"/>
              <a:t>(1- 3e</a:t>
            </a:r>
            <a:r>
              <a:rPr baseline="30000" lang="en" sz="2000"/>
              <a:t>-2</a:t>
            </a:r>
            <a:r>
              <a:rPr lang="en" sz="2000"/>
              <a:t>)</a:t>
            </a:r>
            <a:r>
              <a:rPr baseline="30000" lang="en" sz="2000"/>
              <a:t>3</a:t>
            </a:r>
            <a:endParaRPr sz="205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Prelude 1 to Q3</a:t>
            </a:r>
            <a:endParaRPr/>
          </a:p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/>
              <a:t> joint distribution of two random variables X and Y is given 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value of a.</a:t>
            </a:r>
            <a:endParaRPr/>
          </a:p>
        </p:txBody>
      </p:sp>
      <p:graphicFrame>
        <p:nvGraphicFramePr>
          <p:cNvPr id="227" name="Google Shape;227;p42"/>
          <p:cNvGraphicFramePr/>
          <p:nvPr/>
        </p:nvGraphicFramePr>
        <p:xfrm>
          <a:off x="2197825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{C04442F1-052A-4958-968D-25256FACEE42}</a:tableStyleId>
              </a:tblPr>
              <a:tblGrid>
                <a:gridCol w="992100"/>
                <a:gridCol w="1214175"/>
                <a:gridCol w="1269850"/>
                <a:gridCol w="991300"/>
              </a:tblGrid>
              <a:tr h="65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      X  Y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8" name="Google Shape;228;p42"/>
          <p:cNvCxnSpPr/>
          <p:nvPr/>
        </p:nvCxnSpPr>
        <p:spPr>
          <a:xfrm>
            <a:off x="2197825" y="1999400"/>
            <a:ext cx="992100" cy="65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9" name="Google Shape;229;p4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2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236" name="Google Shape;23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know that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baseline="-25000" lang="en"/>
              <a:t>XY</a:t>
            </a:r>
            <a:r>
              <a:rPr lang="en"/>
              <a:t>(0, 1) + </a:t>
            </a:r>
            <a:r>
              <a:rPr lang="en"/>
              <a:t>f</a:t>
            </a:r>
            <a:r>
              <a:rPr baseline="-25000" lang="en"/>
              <a:t>XY</a:t>
            </a:r>
            <a:r>
              <a:rPr lang="en"/>
              <a:t>(0, 2) +f</a:t>
            </a:r>
            <a:r>
              <a:rPr baseline="-25000" lang="en"/>
              <a:t>XY</a:t>
            </a:r>
            <a:r>
              <a:rPr lang="en"/>
              <a:t>(1, 1) +f</a:t>
            </a:r>
            <a:r>
              <a:rPr baseline="-25000" lang="en"/>
              <a:t>XY</a:t>
            </a:r>
            <a:r>
              <a:rPr lang="en"/>
              <a:t>(1, 2) +f</a:t>
            </a:r>
            <a:r>
              <a:rPr baseline="-25000" lang="en"/>
              <a:t>XY</a:t>
            </a:r>
            <a:r>
              <a:rPr lang="en"/>
              <a:t>(2, 1) +f</a:t>
            </a:r>
            <a:r>
              <a:rPr baseline="-25000" lang="en"/>
              <a:t>XY</a:t>
            </a:r>
            <a:r>
              <a:rPr lang="en"/>
              <a:t>(2, 2)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⇒ 0.1 + a +0.15 +0.1 + 0.25 + 0.2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⇒ a= 0.2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76200" y="476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Statistics II: Week 3 Solve with Instructor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8520600" cy="3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004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85"/>
              <a:buChar char="●"/>
            </a:pPr>
            <a:r>
              <a:rPr lang="en" sz="2045"/>
              <a:t>Keep a notebook and pen ready for solving problems</a:t>
            </a:r>
            <a:br>
              <a:rPr lang="en" sz="2045"/>
            </a:br>
            <a:endParaRPr sz="2385"/>
          </a:p>
          <a:p>
            <a:pPr indent="-36099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85"/>
              <a:buChar char="●"/>
            </a:pPr>
            <a:r>
              <a:rPr lang="en" sz="2085"/>
              <a:t>How to join?</a:t>
            </a:r>
            <a:endParaRPr sz="2085"/>
          </a:p>
          <a:p>
            <a:pPr indent="-33940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45"/>
              <a:buChar char="○"/>
            </a:pPr>
            <a:r>
              <a:rPr lang="en" sz="1745"/>
              <a:t>Audio/screen share on zoom- click on link sent to you</a:t>
            </a:r>
            <a:endParaRPr sz="1745"/>
          </a:p>
          <a:p>
            <a:pPr indent="-33940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45"/>
              <a:buChar char="■"/>
            </a:pPr>
            <a:r>
              <a:rPr lang="en" sz="1745"/>
              <a:t>Doubts? Use zoom chat. Do not answer questions on zoom chat.</a:t>
            </a:r>
            <a:endParaRPr sz="1745"/>
          </a:p>
          <a:p>
            <a:pPr indent="-33940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45"/>
              <a:buChar char="○"/>
            </a:pPr>
            <a:r>
              <a:rPr lang="en" sz="1745"/>
              <a:t>Join on pear deck - joinpd.com (enter code seen on top right)</a:t>
            </a:r>
            <a:endParaRPr sz="1745"/>
          </a:p>
          <a:p>
            <a:pPr indent="-33940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45"/>
              <a:buChar char="■"/>
            </a:pPr>
            <a:r>
              <a:rPr lang="en" sz="1745"/>
              <a:t>Answer questions only here</a:t>
            </a:r>
            <a:br>
              <a:rPr lang="en" sz="1745"/>
            </a:br>
            <a:endParaRPr sz="1745"/>
          </a:p>
          <a:p>
            <a:pPr indent="-36099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85"/>
              <a:buChar char="●"/>
            </a:pPr>
            <a:r>
              <a:rPr lang="en" sz="2085"/>
              <a:t>For every question - 5 to 15 minutes allotted</a:t>
            </a:r>
            <a:endParaRPr sz="2085"/>
          </a:p>
          <a:p>
            <a:pPr indent="-33940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45"/>
              <a:buChar char="○"/>
            </a:pPr>
            <a:r>
              <a:rPr lang="en" sz="1745"/>
              <a:t>Question will be shown in a slide for solving</a:t>
            </a:r>
            <a:endParaRPr sz="1745"/>
          </a:p>
          <a:p>
            <a:pPr indent="-33940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45"/>
              <a:buChar char="○"/>
            </a:pPr>
            <a:r>
              <a:rPr lang="en" sz="1745"/>
              <a:t>If you are done solving, enter your answer at joinpd.com</a:t>
            </a:r>
            <a:endParaRPr sz="1745"/>
          </a:p>
          <a:p>
            <a:pPr indent="-33940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45"/>
              <a:buChar char="○"/>
            </a:pPr>
            <a:r>
              <a:rPr lang="en" sz="1745"/>
              <a:t>Presenter will provide a solution</a:t>
            </a:r>
            <a:endParaRPr sz="1745"/>
          </a:p>
          <a:p>
            <a:pPr indent="-33940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45"/>
              <a:buChar char="○"/>
            </a:pPr>
            <a:r>
              <a:rPr lang="en" sz="1745"/>
              <a:t>Questions and discussion</a:t>
            </a:r>
            <a:endParaRPr sz="1745"/>
          </a:p>
        </p:txBody>
      </p:sp>
      <p:sp>
        <p:nvSpPr>
          <p:cNvPr id="107" name="Google Shape;107;p26"/>
          <p:cNvSpPr txBox="1"/>
          <p:nvPr/>
        </p:nvSpPr>
        <p:spPr>
          <a:xfrm>
            <a:off x="7261175" y="58900"/>
            <a:ext cx="1808700" cy="831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to participate? </a:t>
            </a:r>
            <a:b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joinpd.com </a:t>
            </a:r>
            <a:b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code: see above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</a:t>
            </a:r>
            <a:endParaRPr/>
          </a:p>
        </p:txBody>
      </p:sp>
      <p:sp>
        <p:nvSpPr>
          <p:cNvPr id="242" name="Google Shape;24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joint distribution of two random variables X and Y is given 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value of f</a:t>
            </a:r>
            <a:r>
              <a:rPr baseline="-25000" lang="en"/>
              <a:t>Y|X=0</a:t>
            </a:r>
            <a:r>
              <a:rPr lang="en"/>
              <a:t>(2).</a:t>
            </a:r>
            <a:endParaRPr/>
          </a:p>
        </p:txBody>
      </p:sp>
      <p:graphicFrame>
        <p:nvGraphicFramePr>
          <p:cNvPr id="243" name="Google Shape;243;p44"/>
          <p:cNvGraphicFramePr/>
          <p:nvPr/>
        </p:nvGraphicFramePr>
        <p:xfrm>
          <a:off x="2197825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{C04442F1-052A-4958-968D-25256FACEE42}</a:tableStyleId>
              </a:tblPr>
              <a:tblGrid>
                <a:gridCol w="992100"/>
                <a:gridCol w="1214175"/>
                <a:gridCol w="1269850"/>
                <a:gridCol w="991300"/>
              </a:tblGrid>
              <a:tr h="65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      X  Y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4" name="Google Shape;244;p44"/>
          <p:cNvCxnSpPr/>
          <p:nvPr/>
        </p:nvCxnSpPr>
        <p:spPr>
          <a:xfrm>
            <a:off x="2197825" y="1999400"/>
            <a:ext cx="992100" cy="65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5" name="Google Shape;245;p4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4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252" name="Google Shape;25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know that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</a:t>
            </a:r>
            <a:r>
              <a:rPr baseline="-25000" lang="en" sz="2000"/>
              <a:t>Y|X=x</a:t>
            </a:r>
            <a:r>
              <a:rPr lang="en" sz="2000"/>
              <a:t>(y) = f</a:t>
            </a:r>
            <a:r>
              <a:rPr baseline="-25000" lang="en" sz="2000"/>
              <a:t>XY</a:t>
            </a:r>
            <a:r>
              <a:rPr lang="en" sz="2000"/>
              <a:t>(x, y) / f</a:t>
            </a:r>
            <a:r>
              <a:rPr baseline="-25000" lang="en" sz="2000"/>
              <a:t>X</a:t>
            </a:r>
            <a:r>
              <a:rPr lang="en" sz="2000"/>
              <a:t>(x)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⇒ </a:t>
            </a:r>
            <a:r>
              <a:rPr lang="en" sz="2000"/>
              <a:t>f</a:t>
            </a:r>
            <a:r>
              <a:rPr baseline="-25000" lang="en" sz="2000"/>
              <a:t>Y|X=0</a:t>
            </a:r>
            <a:r>
              <a:rPr lang="en" sz="2000"/>
              <a:t>(2) = f</a:t>
            </a:r>
            <a:r>
              <a:rPr baseline="-25000" lang="en" sz="2000"/>
              <a:t>XY</a:t>
            </a:r>
            <a:r>
              <a:rPr lang="en" sz="2000"/>
              <a:t>(0, 2) / f</a:t>
            </a:r>
            <a:r>
              <a:rPr baseline="-25000" lang="en" sz="2000"/>
              <a:t>X</a:t>
            </a:r>
            <a:r>
              <a:rPr lang="en" sz="2000"/>
              <a:t>(0)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		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	  = f</a:t>
            </a:r>
            <a:r>
              <a:rPr baseline="-25000" lang="en" sz="2000"/>
              <a:t>XY</a:t>
            </a:r>
            <a:r>
              <a:rPr lang="en" sz="2000"/>
              <a:t>(0, 2) / (f</a:t>
            </a:r>
            <a:r>
              <a:rPr baseline="-25000" lang="en" sz="2000"/>
              <a:t>XY</a:t>
            </a:r>
            <a:r>
              <a:rPr lang="en" sz="2000"/>
              <a:t>(0, 1)+f</a:t>
            </a:r>
            <a:r>
              <a:rPr baseline="-25000" lang="en" sz="2000"/>
              <a:t>XY</a:t>
            </a:r>
            <a:r>
              <a:rPr lang="en" sz="2000"/>
              <a:t>(0, 2))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	  = 0.2 / 0.3 = 0.67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</a:t>
            </a:r>
            <a:endParaRPr/>
          </a:p>
        </p:txBody>
      </p:sp>
      <p:sp>
        <p:nvSpPr>
          <p:cNvPr id="258" name="Google Shape;258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Two fair dice are thrown simultaneously. Let X be the outcome on the first die and Y be the sum of the outcomes on both the dice.</a:t>
            </a:r>
            <a:endParaRPr sz="2000"/>
          </a:p>
        </p:txBody>
      </p:sp>
      <p:sp>
        <p:nvSpPr>
          <p:cNvPr id="259" name="Google Shape;259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Find the value of P(Y-X &gt;3).</a:t>
            </a:r>
            <a:endParaRPr sz="2050"/>
          </a:p>
        </p:txBody>
      </p:sp>
      <p:pic>
        <p:nvPicPr>
          <p:cNvPr id="260" name="Google Shape;260;p4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6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267" name="Google Shape;26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 denotes the outcome on the first die and Y denotes the sum of the outcomes on both the dice.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Therefore, Y-X will denote the outcome on the second die.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Let Z = Y-X, then Z ~ Uniform({1, 2, 3, 4, 5, 6})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P(Y-X &gt; 3) = P(Z &gt;3) = P(4) + P(5) + P(6)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	      			 = ⅙ + ⅙ + ⅙  = ½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Q5</a:t>
            </a:r>
            <a:endParaRPr/>
          </a:p>
        </p:txBody>
      </p:sp>
      <p:sp>
        <p:nvSpPr>
          <p:cNvPr id="273" name="Google Shape;273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joint PMF of two random variables X and Y is given by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Where x and y are natural numbers ({1, 2, 3, ….})</a:t>
            </a:r>
            <a:endParaRPr sz="1900"/>
          </a:p>
        </p:txBody>
      </p:sp>
      <p:sp>
        <p:nvSpPr>
          <p:cNvPr id="274" name="Google Shape;274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Find the marginal PMF of X.</a:t>
            </a:r>
            <a:endParaRPr sz="2000"/>
          </a:p>
        </p:txBody>
      </p:sp>
      <p:pic>
        <p:nvPicPr>
          <p:cNvPr descr="{&quot;id&quot;:&quot;3&quot;,&quot;backgroundColor&quot;:&quot;#212121&quot;,&quot;backgroundColorModified&quot;:false,&quot;code&quot;:&quot;$f_{XY}\\left(x,\\,y\\right)\\,=\\,\\dfrac{9}{4^{x+y}},$&quot;,&quot;font&quot;:{&quot;size&quot;:12,&quot;family&quot;:&quot;Arial&quot;,&quot;color&quot;:&quot;#ffffff&quot;},&quot;aid&quot;:null,&quot;type&quot;:&quot;$&quot;,&quot;ts&quot;:1621675388003,&quot;cs&quot;:&quot;trk5hPIW9BNq0SjGyEdu5g==&quot;,&quot;size&quot;:{&quot;width&quot;:152.66666666666666,&quot;height&quot;:38}}" id="275" name="Google Shape;27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00" y="2081900"/>
            <a:ext cx="264827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8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>
            <p:ph type="title"/>
          </p:nvPr>
        </p:nvSpPr>
        <p:spPr>
          <a:xfrm>
            <a:off x="311700" y="9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283" name="Google Shape;283;p49"/>
          <p:cNvSpPr txBox="1"/>
          <p:nvPr>
            <p:ph idx="1" type="body"/>
          </p:nvPr>
        </p:nvSpPr>
        <p:spPr>
          <a:xfrm>
            <a:off x="235500" y="915750"/>
            <a:ext cx="8520600" cy="41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descr="{&quot;id&quot;:&quot;1&quot;,&quot;backgroundColorModified&quot;:false,&quot;backgroundColor&quot;:&quot;#212121&quot;,&quot;code&quot;:&quot;\\begin{align*}\n{f_{X}\\left(x\\right)\\,}&amp;={\\,\\sum_{y=1}^{\\infty}\\left(f_{XY}\\left(x,\\,y\\right)\\right)}\\\\\n{\\,}&amp;={\\sum_{y=1}^{\\infty}\\dfrac{9}{4^{x+y}}}\\\\\n{\\,}&amp;={\\dfrac{9}{4^{x}}\\sum_{y=1}^{\\infty}\\dfrac{1}{4^{y}}}\\\\\n{\\,}&amp;={\\dfrac{9}{4^{x}}\\left[\\dfrac{1}{4}+\\dfrac{1}{4^{2}}\\,+\\,\\dfrac{1}{4^{3}}+...\\right]}\\\\\n{\\,}&amp;={\\dfrac{9}{4^{x}}\\left[\\dfrac{\\frac{1}{4}}{1-\\frac{1}{4}}\\right]=\\,\\dfrac{3}{4^{x}}}\t\n\\end{align*}&quot;,&quot;type&quot;:&quot;align*&quot;,&quot;font&quot;:{&quot;size&quot;:16,&quot;family&quot;:&quot;Arial&quot;,&quot;color&quot;:&quot;#ffffff&quot;},&quot;aid&quot;:null,&quot;ts&quot;:1621675502840,&quot;cs&quot;:&quot;D/iBq2DaoeWLryPLIt7cng==&quot;,&quot;size&quot;:{&quot;width&quot;:366.6666666666667,&quot;height&quot;:380.3333333333333}}" id="284" name="Google Shape;28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500" y="992075"/>
            <a:ext cx="4562575" cy="36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Thank you  </a:t>
            </a:r>
            <a:endParaRPr sz="5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Prelude 1 to Q1</a:t>
            </a:r>
            <a:endParaRPr/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fair coin is tossed ten times. Let X be the number of heads and Y be the number of heads before the first tail (If there is no tail in all the ten outcomes, then Y = 10).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0000"/>
              </a:solidFill>
              <a:highlight>
                <a:srgbClr val="E4E8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 the value of P(X= 4).</a:t>
            </a:r>
            <a:endParaRPr sz="1800"/>
          </a:p>
        </p:txBody>
      </p:sp>
      <p:pic>
        <p:nvPicPr>
          <p:cNvPr id="115" name="Google Shape;115;p2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7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 denotes the number of heads in ten tosses. It im</a:t>
            </a:r>
            <a:r>
              <a:rPr lang="en" sz="2000"/>
              <a:t>plies that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 ~ Binomial(10, ½)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Therefore,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P(X=4) = </a:t>
            </a:r>
            <a:r>
              <a:rPr baseline="30000" lang="en" sz="2000"/>
              <a:t>10</a:t>
            </a:r>
            <a:r>
              <a:rPr lang="en" sz="2000"/>
              <a:t>C</a:t>
            </a:r>
            <a:r>
              <a:rPr baseline="-25000" lang="en" sz="2000"/>
              <a:t>4</a:t>
            </a:r>
            <a:r>
              <a:rPr lang="en" sz="2000"/>
              <a:t>(½)</a:t>
            </a:r>
            <a:r>
              <a:rPr baseline="30000" lang="en" sz="2000"/>
              <a:t>4</a:t>
            </a:r>
            <a:r>
              <a:rPr lang="en" sz="2000"/>
              <a:t>(½)</a:t>
            </a:r>
            <a:r>
              <a:rPr baseline="30000" lang="en" sz="2000"/>
              <a:t>6 </a:t>
            </a:r>
            <a:r>
              <a:rPr lang="en" sz="2000"/>
              <a:t>= 0.20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Prelude 2 to Q1</a:t>
            </a:r>
            <a:endParaRPr/>
          </a:p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fair coin is tossed ten times. Let X be the number of heads and Y be the number of heads before the first tail (If there is no tail in all the ten outcomes, then Y = 10).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0000"/>
              </a:solidFill>
              <a:highlight>
                <a:srgbClr val="E4E8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9" name="Google Shape;129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Find the value of </a:t>
            </a:r>
            <a:r>
              <a:rPr lang="en" sz="2000"/>
              <a:t>f</a:t>
            </a:r>
            <a:r>
              <a:rPr baseline="-25000" lang="en" sz="2000"/>
              <a:t>X|Y=2</a:t>
            </a:r>
            <a:r>
              <a:rPr lang="en" sz="2000"/>
              <a:t>(4).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30" name="Google Shape;130;p2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9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137" name="Google Shape;13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event Y= 2 means that two heads occurred before first tail that is first three outcomes are HHT.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Therefore,  X|(Y=2) = 4 means that there shoul</a:t>
            </a:r>
            <a:r>
              <a:rPr lang="en"/>
              <a:t>d be 2 heads in the next seven outcomes. That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</a:t>
            </a:r>
            <a:r>
              <a:rPr baseline="-25000" lang="en" sz="2000"/>
              <a:t>X|Y=2</a:t>
            </a:r>
            <a:r>
              <a:rPr lang="en" sz="2000"/>
              <a:t>(4) =  </a:t>
            </a:r>
            <a:r>
              <a:rPr baseline="30000" lang="en" sz="2000"/>
              <a:t>7</a:t>
            </a:r>
            <a:r>
              <a:rPr lang="en" sz="2000"/>
              <a:t>C</a:t>
            </a:r>
            <a:r>
              <a:rPr baseline="-25000" lang="en" sz="2000"/>
              <a:t>2</a:t>
            </a:r>
            <a:r>
              <a:rPr lang="en" sz="2000"/>
              <a:t>(½)</a:t>
            </a:r>
            <a:r>
              <a:rPr baseline="30000" lang="en" sz="2000"/>
              <a:t>2</a:t>
            </a:r>
            <a:r>
              <a:rPr lang="en" sz="2000"/>
              <a:t>(½)</a:t>
            </a:r>
            <a:r>
              <a:rPr baseline="30000" lang="en" sz="2000"/>
              <a:t>5</a:t>
            </a:r>
            <a:r>
              <a:rPr lang="en" sz="2000"/>
              <a:t> =  </a:t>
            </a:r>
            <a:r>
              <a:rPr baseline="30000" lang="en" sz="2000"/>
              <a:t>7</a:t>
            </a:r>
            <a:r>
              <a:rPr lang="en" sz="2000"/>
              <a:t>C</a:t>
            </a:r>
            <a:r>
              <a:rPr baseline="-25000" lang="en" sz="2000"/>
              <a:t>2</a:t>
            </a:r>
            <a:r>
              <a:rPr lang="en" sz="2000"/>
              <a:t>(½)</a:t>
            </a:r>
            <a:r>
              <a:rPr baseline="30000" lang="en" sz="2000"/>
              <a:t>7</a:t>
            </a:r>
            <a:r>
              <a:rPr lang="en" sz="2000"/>
              <a:t> = 0.16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Prelude 3 to Q1</a:t>
            </a:r>
            <a:endParaRPr/>
          </a:p>
        </p:txBody>
      </p:sp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fair coin is tossed ten times. Let X be the number of heads and Y be the number of heads before the first tail (If there is no tail in all the ten outcomes, then Y = 10).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0000"/>
              </a:solidFill>
              <a:highlight>
                <a:srgbClr val="E4E8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 the value of f</a:t>
            </a:r>
            <a:r>
              <a:rPr baseline="-25000" lang="en" sz="1800"/>
              <a:t>Y</a:t>
            </a:r>
            <a:r>
              <a:rPr lang="en" sz="1800"/>
              <a:t>(2).</a:t>
            </a:r>
            <a:endParaRPr sz="1800"/>
          </a:p>
        </p:txBody>
      </p:sp>
      <p:pic>
        <p:nvPicPr>
          <p:cNvPr id="145" name="Google Shape;145;p3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1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event Y=2 means that there are two heads before the first tail. It implies that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</a:t>
            </a:r>
            <a:r>
              <a:rPr baseline="-25000" lang="en" sz="2000"/>
              <a:t>Y</a:t>
            </a:r>
            <a:r>
              <a:rPr lang="en" sz="2000"/>
              <a:t>(2) = P({HHT}) =  1/ 2</a:t>
            </a:r>
            <a:r>
              <a:rPr baseline="30000" lang="en" sz="2000"/>
              <a:t>3 </a:t>
            </a:r>
            <a:r>
              <a:rPr lang="en" sz="2000"/>
              <a:t>= 0.125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Prelude 4 to Q1</a:t>
            </a:r>
            <a:endParaRPr/>
          </a:p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fair coin is tossed ten times. Let X be the number of heads and Y be the number of heads before the first tail (If there is no tail in all the ten outcomes, then Y = 10).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0000"/>
              </a:solidFill>
              <a:highlight>
                <a:srgbClr val="E4E8E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 the value of f</a:t>
            </a:r>
            <a:r>
              <a:rPr baseline="-25000" lang="en" sz="1800"/>
              <a:t>XY</a:t>
            </a:r>
            <a:r>
              <a:rPr lang="en" sz="1800"/>
              <a:t>(4, 2).</a:t>
            </a:r>
            <a:endParaRPr sz="1800"/>
          </a:p>
        </p:txBody>
      </p:sp>
      <p:pic>
        <p:nvPicPr>
          <p:cNvPr id="160" name="Google Shape;160;p3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3">
            <a:hlinkClick r:id="rId5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