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7" d="100"/>
          <a:sy n="67" d="100"/>
        </p:scale>
        <p:origin x="128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6E10C8-967E-40B4-BC91-523FF7FA4BDC}"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E10C8-967E-40B4-BC91-523FF7FA4BDC}"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E10C8-967E-40B4-BC91-523FF7FA4BDC}"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E10C8-967E-40B4-BC91-523FF7FA4BDC}"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E10C8-967E-40B4-BC91-523FF7FA4BDC}"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6E10C8-967E-40B4-BC91-523FF7FA4BDC}"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6E10C8-967E-40B4-BC91-523FF7FA4BDC}"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6E10C8-967E-40B4-BC91-523FF7FA4BDC}"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E10C8-967E-40B4-BC91-523FF7FA4BDC}"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E10C8-967E-40B4-BC91-523FF7FA4BDC}"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E10C8-967E-40B4-BC91-523FF7FA4BDC}"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3BA6D-7F4C-4460-A116-BF7B4E1B7C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7696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600200"/>
            <a:ext cx="7696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E10C8-967E-40B4-BC91-523FF7FA4BDC}" type="datetimeFigureOut">
              <a:rPr lang="en-US" smtClean="0"/>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3BA6D-7F4C-4460-A116-BF7B4E1B7C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066CC"/>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66C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66CC"/>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66CC"/>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66CC"/>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66C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 descr="Data Science Internship in Noida at Flip Robo Technologies | Internshala">
            <a:extLst>
              <a:ext uri="{FF2B5EF4-FFF2-40B4-BE49-F238E27FC236}">
                <a16:creationId xmlns:a16="http://schemas.microsoft.com/office/drawing/2014/main" id="{14749EDE-E00B-472B-A93A-020C6A261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149080"/>
            <a:ext cx="3452579" cy="15811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9E42B2C-338E-4FA9-B9DA-58812079CD5E}"/>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AF7A7E1-DD56-4894-8C60-E04EA02DCE7E}"/>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Content Placeholder 6">
            <a:extLst>
              <a:ext uri="{FF2B5EF4-FFF2-40B4-BE49-F238E27FC236}">
                <a16:creationId xmlns:a16="http://schemas.microsoft.com/office/drawing/2014/main" id="{FCC20F09-05CC-4E1D-A7B6-90D37D5E6B99}"/>
              </a:ext>
            </a:extLst>
          </p:cNvPr>
          <p:cNvGraphicFramePr>
            <a:graphicFrameLocks noGrp="1"/>
          </p:cNvGraphicFramePr>
          <p:nvPr>
            <p:ph idx="1"/>
            <p:extLst>
              <p:ext uri="{D42A27DB-BD31-4B8C-83A1-F6EECF244321}">
                <p14:modId xmlns:p14="http://schemas.microsoft.com/office/powerpoint/2010/main" val="2483550672"/>
              </p:ext>
            </p:extLst>
          </p:nvPr>
        </p:nvGraphicFramePr>
        <p:xfrm>
          <a:off x="251520" y="2683078"/>
          <a:ext cx="8712968" cy="4058288"/>
        </p:xfrm>
        <a:graphic>
          <a:graphicData uri="http://schemas.openxmlformats.org/drawingml/2006/table">
            <a:tbl>
              <a:tblPr firstRow="1" firstCol="1" bandRow="1">
                <a:tableStyleId>{5C22544A-7EE6-4342-B048-85BDC9FD1C3A}</a:tableStyleId>
              </a:tblPr>
              <a:tblGrid>
                <a:gridCol w="677673">
                  <a:extLst>
                    <a:ext uri="{9D8B030D-6E8A-4147-A177-3AD203B41FA5}">
                      <a16:colId xmlns:a16="http://schemas.microsoft.com/office/drawing/2014/main" val="1418848314"/>
                    </a:ext>
                  </a:extLst>
                </a:gridCol>
                <a:gridCol w="1422912">
                  <a:extLst>
                    <a:ext uri="{9D8B030D-6E8A-4147-A177-3AD203B41FA5}">
                      <a16:colId xmlns:a16="http://schemas.microsoft.com/office/drawing/2014/main" val="2992215019"/>
                    </a:ext>
                  </a:extLst>
                </a:gridCol>
                <a:gridCol w="902559">
                  <a:extLst>
                    <a:ext uri="{9D8B030D-6E8A-4147-A177-3AD203B41FA5}">
                      <a16:colId xmlns:a16="http://schemas.microsoft.com/office/drawing/2014/main" val="603005850"/>
                    </a:ext>
                  </a:extLst>
                </a:gridCol>
                <a:gridCol w="1049794">
                  <a:extLst>
                    <a:ext uri="{9D8B030D-6E8A-4147-A177-3AD203B41FA5}">
                      <a16:colId xmlns:a16="http://schemas.microsoft.com/office/drawing/2014/main" val="1516975855"/>
                    </a:ext>
                  </a:extLst>
                </a:gridCol>
                <a:gridCol w="1049794">
                  <a:extLst>
                    <a:ext uri="{9D8B030D-6E8A-4147-A177-3AD203B41FA5}">
                      <a16:colId xmlns:a16="http://schemas.microsoft.com/office/drawing/2014/main" val="3186353938"/>
                    </a:ext>
                  </a:extLst>
                </a:gridCol>
                <a:gridCol w="902559">
                  <a:extLst>
                    <a:ext uri="{9D8B030D-6E8A-4147-A177-3AD203B41FA5}">
                      <a16:colId xmlns:a16="http://schemas.microsoft.com/office/drawing/2014/main" val="1720180724"/>
                    </a:ext>
                  </a:extLst>
                </a:gridCol>
                <a:gridCol w="902559">
                  <a:extLst>
                    <a:ext uri="{9D8B030D-6E8A-4147-A177-3AD203B41FA5}">
                      <a16:colId xmlns:a16="http://schemas.microsoft.com/office/drawing/2014/main" val="3225791621"/>
                    </a:ext>
                  </a:extLst>
                </a:gridCol>
                <a:gridCol w="902559">
                  <a:extLst>
                    <a:ext uri="{9D8B030D-6E8A-4147-A177-3AD203B41FA5}">
                      <a16:colId xmlns:a16="http://schemas.microsoft.com/office/drawing/2014/main" val="3021753166"/>
                    </a:ext>
                  </a:extLst>
                </a:gridCol>
                <a:gridCol w="902559">
                  <a:extLst>
                    <a:ext uri="{9D8B030D-6E8A-4147-A177-3AD203B41FA5}">
                      <a16:colId xmlns:a16="http://schemas.microsoft.com/office/drawing/2014/main" val="1643085901"/>
                    </a:ext>
                  </a:extLst>
                </a:gridCol>
              </a:tblGrid>
              <a:tr h="1351781">
                <a:tc>
                  <a:txBody>
                    <a:bodyPr/>
                    <a:lstStyle/>
                    <a:p>
                      <a:pPr algn="l">
                        <a:lnSpc>
                          <a:spcPct val="107000"/>
                        </a:lnSpc>
                        <a:spcAft>
                          <a:spcPts val="800"/>
                        </a:spcAft>
                      </a:pPr>
                      <a:r>
                        <a:rPr lang="en-IN"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l">
                        <a:lnSpc>
                          <a:spcPct val="107000"/>
                        </a:lnSpc>
                        <a:spcAft>
                          <a:spcPts val="800"/>
                        </a:spcAft>
                      </a:pPr>
                      <a:r>
                        <a:rPr lang="en-IN" sz="1050" dirty="0">
                          <a:effectLst/>
                        </a:rPr>
                        <a:t>Flag indicating whether the user paid back the credit amount within 5 days of issuing the loan{1:success, 0:failure}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age on cellular network in days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Daily amount spent from main account, averaged over last 30 days (in Indonesian Rupiah)</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a:effectLst/>
                        </a:rPr>
                        <a:t>Daily amount spent from main account, averaged over last 90 days (in Indonesian Rupiah)</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Average main account balance over last 30 days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Average main account balance over last 90 days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Number of days till last recharge of main account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tc>
                  <a:txBody>
                    <a:bodyPr/>
                    <a:lstStyle/>
                    <a:p>
                      <a:pPr algn="l">
                        <a:lnSpc>
                          <a:spcPct val="107000"/>
                        </a:lnSpc>
                        <a:spcAft>
                          <a:spcPts val="800"/>
                        </a:spcAft>
                      </a:pPr>
                      <a:r>
                        <a:rPr lang="en-IN" sz="1050" dirty="0">
                          <a:effectLst/>
                        </a:rPr>
                        <a:t>Number of days till last recharge of data account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ctr"/>
                </a:tc>
                <a:extLst>
                  <a:ext uri="{0D108BD9-81ED-4DB2-BD59-A6C34878D82A}">
                    <a16:rowId xmlns:a16="http://schemas.microsoft.com/office/drawing/2014/main" val="1875351325"/>
                  </a:ext>
                </a:extLst>
              </a:tr>
              <a:tr h="335596">
                <a:tc>
                  <a:txBody>
                    <a:bodyPr/>
                    <a:lstStyle/>
                    <a:p>
                      <a:pPr algn="ctr">
                        <a:lnSpc>
                          <a:spcPct val="107000"/>
                        </a:lnSpc>
                        <a:spcAft>
                          <a:spcPts val="800"/>
                        </a:spcAft>
                      </a:pPr>
                      <a:r>
                        <a:rPr lang="en-IN" sz="1050">
                          <a:effectLst/>
                        </a:rPr>
                        <a:t>count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209593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2743348868"/>
                  </a:ext>
                </a:extLst>
              </a:tr>
              <a:tr h="335596">
                <a:tc>
                  <a:txBody>
                    <a:bodyPr/>
                    <a:lstStyle/>
                    <a:p>
                      <a:pPr algn="ctr">
                        <a:lnSpc>
                          <a:spcPct val="107000"/>
                        </a:lnSpc>
                        <a:spcAft>
                          <a:spcPts val="800"/>
                        </a:spcAft>
                      </a:pPr>
                      <a:r>
                        <a:rPr lang="en-IN" sz="1050">
                          <a:effectLst/>
                        </a:rPr>
                        <a:t>mean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0.875177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8112.343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5381.402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6082.515</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2692.582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3483.407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3755.848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3712.203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2808263429"/>
                  </a:ext>
                </a:extLst>
              </a:tr>
              <a:tr h="335596">
                <a:tc>
                  <a:txBody>
                    <a:bodyPr/>
                    <a:lstStyle/>
                    <a:p>
                      <a:pPr algn="ctr">
                        <a:lnSpc>
                          <a:spcPct val="107000"/>
                        </a:lnSpc>
                        <a:spcAft>
                          <a:spcPts val="800"/>
                        </a:spcAft>
                      </a:pPr>
                      <a:r>
                        <a:rPr lang="en-IN" sz="1050">
                          <a:effectLst/>
                        </a:rPr>
                        <a:t>std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0.330519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75696.08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9220.623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10918.81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4308.587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5770.461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53905.89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53374.83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4184997437"/>
                  </a:ext>
                </a:extLst>
              </a:tr>
              <a:tr h="507190">
                <a:tc>
                  <a:txBody>
                    <a:bodyPr/>
                    <a:lstStyle/>
                    <a:p>
                      <a:pPr algn="ctr">
                        <a:lnSpc>
                          <a:spcPct val="107000"/>
                        </a:lnSpc>
                        <a:spcAft>
                          <a:spcPts val="800"/>
                        </a:spcAft>
                      </a:pPr>
                      <a:r>
                        <a:rPr lang="en-IN" sz="1050">
                          <a:effectLst/>
                        </a:rPr>
                        <a:t>min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-48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-93.0127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-93.0127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-23737.1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-24720.6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3149652788"/>
                  </a:ext>
                </a:extLst>
              </a:tr>
              <a:tr h="185741">
                <a:tc>
                  <a:txBody>
                    <a:bodyPr/>
                    <a:lstStyle/>
                    <a:p>
                      <a:pPr algn="ctr">
                        <a:lnSpc>
                          <a:spcPct val="107000"/>
                        </a:lnSpc>
                        <a:spcAft>
                          <a:spcPts val="800"/>
                        </a:spcAft>
                      </a:pPr>
                      <a:r>
                        <a:rPr lang="en-IN" sz="1050">
                          <a:effectLst/>
                        </a:rPr>
                        <a:t>25%</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246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42.44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42.692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280.42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300.26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2902226853"/>
                  </a:ext>
                </a:extLst>
              </a:tr>
              <a:tr h="335596">
                <a:tc>
                  <a:txBody>
                    <a:bodyPr/>
                    <a:lstStyle/>
                    <a:p>
                      <a:pPr algn="ctr">
                        <a:lnSpc>
                          <a:spcPct val="107000"/>
                        </a:lnSpc>
                        <a:spcAft>
                          <a:spcPts val="800"/>
                        </a:spcAft>
                      </a:pPr>
                      <a:r>
                        <a:rPr lang="en-IN" sz="1050">
                          <a:effectLst/>
                        </a:rPr>
                        <a:t>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527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1469.176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1500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1083.57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1334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4231409143"/>
                  </a:ext>
                </a:extLst>
              </a:tr>
              <a:tr h="335596">
                <a:tc>
                  <a:txBody>
                    <a:bodyPr/>
                    <a:lstStyle/>
                    <a:p>
                      <a:pPr algn="ctr">
                        <a:lnSpc>
                          <a:spcPct val="107000"/>
                        </a:lnSpc>
                        <a:spcAft>
                          <a:spcPts val="800"/>
                        </a:spcAft>
                      </a:pPr>
                      <a:r>
                        <a:rPr lang="en-IN" sz="1050">
                          <a:effectLst/>
                        </a:rPr>
                        <a:t>75%</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982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7244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7802.79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3356.94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4201.79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1516101589"/>
                  </a:ext>
                </a:extLst>
              </a:tr>
              <a:tr h="335596">
                <a:tc>
                  <a:txBody>
                    <a:bodyPr/>
                    <a:lstStyle/>
                    <a:p>
                      <a:pPr algn="ctr">
                        <a:lnSpc>
                          <a:spcPct val="107000"/>
                        </a:lnSpc>
                        <a:spcAft>
                          <a:spcPts val="800"/>
                        </a:spcAft>
                      </a:pPr>
                      <a:r>
                        <a:rPr lang="en-IN" sz="1050">
                          <a:effectLst/>
                        </a:rPr>
                        <a:t>max</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999860.8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265926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320630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198926.1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200148.1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a:effectLst/>
                        </a:rPr>
                        <a:t>998650.4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tc>
                  <a:txBody>
                    <a:bodyPr/>
                    <a:lstStyle/>
                    <a:p>
                      <a:pPr algn="ctr">
                        <a:lnSpc>
                          <a:spcPct val="107000"/>
                        </a:lnSpc>
                        <a:spcAft>
                          <a:spcPts val="800"/>
                        </a:spcAft>
                      </a:pPr>
                      <a:r>
                        <a:rPr lang="en-IN" sz="1050" dirty="0">
                          <a:effectLst/>
                        </a:rPr>
                        <a:t>999171.8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513" marR="29513" marT="0" marB="0" anchor="b"/>
                </a:tc>
                <a:extLst>
                  <a:ext uri="{0D108BD9-81ED-4DB2-BD59-A6C34878D82A}">
                    <a16:rowId xmlns:a16="http://schemas.microsoft.com/office/drawing/2014/main" val="3651742664"/>
                  </a:ext>
                </a:extLst>
              </a:tr>
            </a:tbl>
          </a:graphicData>
        </a:graphic>
      </p:graphicFrame>
      <p:sp>
        <p:nvSpPr>
          <p:cNvPr id="5" name="TextBox 4">
            <a:extLst>
              <a:ext uri="{FF2B5EF4-FFF2-40B4-BE49-F238E27FC236}">
                <a16:creationId xmlns:a16="http://schemas.microsoft.com/office/drawing/2014/main" id="{6281E863-D0B7-423A-8CF7-74B421025954}"/>
              </a:ext>
            </a:extLst>
          </p:cNvPr>
          <p:cNvSpPr txBox="1"/>
          <p:nvPr/>
        </p:nvSpPr>
        <p:spPr>
          <a:xfrm>
            <a:off x="2195736" y="836712"/>
            <a:ext cx="6768752" cy="646331"/>
          </a:xfrm>
          <a:prstGeom prst="rect">
            <a:avLst/>
          </a:prstGeom>
          <a:noFill/>
        </p:spPr>
        <p:txBody>
          <a:bodyPr wrap="square" rtlCol="0">
            <a:spAutoFit/>
          </a:bodyPr>
          <a:lstStyle/>
          <a:p>
            <a:pPr marL="0" indent="0" algn="just">
              <a:buNone/>
            </a:pPr>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2. We have checked the data thoroughly in which we found that there are lot of outliers present in the data. </a:t>
            </a:r>
          </a:p>
        </p:txBody>
      </p:sp>
      <p:sp>
        <p:nvSpPr>
          <p:cNvPr id="6" name="TextBox 5">
            <a:extLst>
              <a:ext uri="{FF2B5EF4-FFF2-40B4-BE49-F238E27FC236}">
                <a16:creationId xmlns:a16="http://schemas.microsoft.com/office/drawing/2014/main" id="{A024A15A-8B6A-47A1-BA91-D7D7E4D7F33A}"/>
              </a:ext>
            </a:extLst>
          </p:cNvPr>
          <p:cNvSpPr txBox="1"/>
          <p:nvPr/>
        </p:nvSpPr>
        <p:spPr>
          <a:xfrm>
            <a:off x="755576" y="1482749"/>
            <a:ext cx="8208912" cy="1200329"/>
          </a:xfrm>
          <a:prstGeom prst="rect">
            <a:avLst/>
          </a:prstGeom>
          <a:noFill/>
        </p:spPr>
        <p:txBody>
          <a:bodyPr wrap="square" rtlCol="0">
            <a:spAutoFit/>
          </a:bodyPr>
          <a:lstStyle/>
          <a:p>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For example, if you see column “Daily amount spent from main account, averaged over last 30 days (in Indonesian Rupiah)”. The maximum value 265925 and the 75% value is 7244 Which reflects the presence of outliers. This can be seen in each and every column</a:t>
            </a:r>
            <a:endParaRPr lang="en-IN" sz="1800" dirty="0">
              <a:solidFill>
                <a:srgbClr val="0066C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429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48BE5A3-CA6D-496F-9938-144313BCB75A}"/>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08CA87B-1D68-4287-B66A-DE22F663AE59}"/>
              </a:ext>
            </a:extLst>
          </p:cNvPr>
          <p:cNvSpPr txBox="1"/>
          <p:nvPr/>
        </p:nvSpPr>
        <p:spPr>
          <a:xfrm>
            <a:off x="2123728" y="836712"/>
            <a:ext cx="6912768" cy="646331"/>
          </a:xfrm>
          <a:prstGeom prst="rect">
            <a:avLst/>
          </a:prstGeom>
          <a:noFill/>
        </p:spPr>
        <p:txBody>
          <a:bodyPr wrap="square" rtlCol="0">
            <a:spAutoFit/>
          </a:bodyPr>
          <a:lstStyle/>
          <a:p>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3. In each column there is a difference between the median and the mean which reflects the presence of skewness of the data.</a:t>
            </a:r>
            <a:endParaRPr lang="en-IN" dirty="0">
              <a:solidFill>
                <a:srgbClr val="0066CC"/>
              </a:solidFill>
            </a:endParaRPr>
          </a:p>
        </p:txBody>
      </p:sp>
      <p:sp>
        <p:nvSpPr>
          <p:cNvPr id="5" name="TextBox 4">
            <a:extLst>
              <a:ext uri="{FF2B5EF4-FFF2-40B4-BE49-F238E27FC236}">
                <a16:creationId xmlns:a16="http://schemas.microsoft.com/office/drawing/2014/main" id="{1A232F01-C7E5-4553-8454-3A5493EBE36B}"/>
              </a:ext>
            </a:extLst>
          </p:cNvPr>
          <p:cNvSpPr txBox="1"/>
          <p:nvPr/>
        </p:nvSpPr>
        <p:spPr>
          <a:xfrm>
            <a:off x="1331640" y="1412776"/>
            <a:ext cx="7418784" cy="369332"/>
          </a:xfrm>
          <a:prstGeom prst="rect">
            <a:avLst/>
          </a:prstGeom>
          <a:noFill/>
        </p:spPr>
        <p:txBody>
          <a:bodyPr wrap="square" rtlCol="0">
            <a:spAutoFit/>
          </a:bodyPr>
          <a:lstStyle/>
          <a:p>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Since the mean is on a higher side, all the columns are rightly skewed.</a:t>
            </a:r>
            <a:endParaRPr lang="en-IN" dirty="0">
              <a:solidFill>
                <a:srgbClr val="0066CC"/>
              </a:solidFill>
            </a:endParaRPr>
          </a:p>
        </p:txBody>
      </p:sp>
      <p:pic>
        <p:nvPicPr>
          <p:cNvPr id="6" name="Content Placeholder 5">
            <a:extLst>
              <a:ext uri="{FF2B5EF4-FFF2-40B4-BE49-F238E27FC236}">
                <a16:creationId xmlns:a16="http://schemas.microsoft.com/office/drawing/2014/main" id="{51194D2B-B642-45E4-9B4A-A970468BF9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7" y="1782108"/>
            <a:ext cx="2845067" cy="2324100"/>
          </a:xfrm>
          <a:prstGeom prst="rect">
            <a:avLst/>
          </a:prstGeom>
          <a:noFill/>
          <a:ln>
            <a:noFill/>
          </a:ln>
        </p:spPr>
      </p:pic>
      <p:pic>
        <p:nvPicPr>
          <p:cNvPr id="7" name="Picture 6">
            <a:extLst>
              <a:ext uri="{FF2B5EF4-FFF2-40B4-BE49-F238E27FC236}">
                <a16:creationId xmlns:a16="http://schemas.microsoft.com/office/drawing/2014/main" id="{680BEF7D-C274-497B-BFE0-04AC4CD8CC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8833" y="1790120"/>
            <a:ext cx="2845068" cy="2399030"/>
          </a:xfrm>
          <a:prstGeom prst="rect">
            <a:avLst/>
          </a:prstGeom>
          <a:noFill/>
          <a:ln>
            <a:noFill/>
          </a:ln>
        </p:spPr>
      </p:pic>
      <p:pic>
        <p:nvPicPr>
          <p:cNvPr id="8" name="Picture 7">
            <a:extLst>
              <a:ext uri="{FF2B5EF4-FFF2-40B4-BE49-F238E27FC236}">
                <a16:creationId xmlns:a16="http://schemas.microsoft.com/office/drawing/2014/main" id="{880A4A8D-A1A7-4539-9318-0488FBF4DB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678" y="4189151"/>
            <a:ext cx="2844000" cy="2348079"/>
          </a:xfrm>
          <a:prstGeom prst="rect">
            <a:avLst/>
          </a:prstGeom>
          <a:noFill/>
          <a:ln>
            <a:noFill/>
          </a:ln>
        </p:spPr>
      </p:pic>
      <p:pic>
        <p:nvPicPr>
          <p:cNvPr id="9" name="Picture 8">
            <a:extLst>
              <a:ext uri="{FF2B5EF4-FFF2-40B4-BE49-F238E27FC236}">
                <a16:creationId xmlns:a16="http://schemas.microsoft.com/office/drawing/2014/main" id="{66F1FB91-E1B4-4783-8888-AAE6344E991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4007" y="4277683"/>
            <a:ext cx="3039893" cy="2348079"/>
          </a:xfrm>
          <a:prstGeom prst="rect">
            <a:avLst/>
          </a:prstGeom>
          <a:noFill/>
          <a:ln>
            <a:noFill/>
          </a:ln>
        </p:spPr>
      </p:pic>
    </p:spTree>
    <p:extLst>
      <p:ext uri="{BB962C8B-B14F-4D97-AF65-F5344CB8AC3E}">
        <p14:creationId xmlns:p14="http://schemas.microsoft.com/office/powerpoint/2010/main" val="425247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9CEF-5CD3-4F82-B096-3EC67E05FBA2}"/>
              </a:ext>
            </a:extLst>
          </p:cNvPr>
          <p:cNvSpPr>
            <a:spLocks noGrp="1"/>
          </p:cNvSpPr>
          <p:nvPr>
            <p:ph type="title"/>
          </p:nvPr>
        </p:nvSpPr>
        <p:spPr>
          <a:xfrm>
            <a:off x="2987824" y="274638"/>
            <a:ext cx="5760640" cy="1143000"/>
          </a:xfrm>
        </p:spPr>
        <p:txBody>
          <a:bodyPr>
            <a:noAutofit/>
          </a:bodyPr>
          <a:lstStyle/>
          <a:p>
            <a:r>
              <a:rPr lang="en-US" sz="3600" u="sng" dirty="0">
                <a:effectLst/>
                <a:latin typeface="Calibri" panose="020F0502020204030204" pitchFamily="34" charset="0"/>
                <a:ea typeface="Times New Roman" panose="02020603050405020304" pitchFamily="18" charset="0"/>
              </a:rPr>
              <a:t>Continue Data Pre-processing Steps</a:t>
            </a:r>
            <a:endParaRPr lang="en-IN" sz="3600" dirty="0"/>
          </a:p>
        </p:txBody>
      </p:sp>
      <p:sp>
        <p:nvSpPr>
          <p:cNvPr id="3" name="Content Placeholder 2">
            <a:extLst>
              <a:ext uri="{FF2B5EF4-FFF2-40B4-BE49-F238E27FC236}">
                <a16:creationId xmlns:a16="http://schemas.microsoft.com/office/drawing/2014/main" id="{E105276D-AFF2-4846-8078-5857AD0893BC}"/>
              </a:ext>
            </a:extLst>
          </p:cNvPr>
          <p:cNvSpPr>
            <a:spLocks noGrp="1"/>
          </p:cNvSpPr>
          <p:nvPr>
            <p:ph idx="1"/>
          </p:nvPr>
        </p:nvSpPr>
        <p:spPr>
          <a:xfrm>
            <a:off x="683568" y="2060848"/>
            <a:ext cx="8064896" cy="4065315"/>
          </a:xfrm>
        </p:spPr>
        <p:txBody>
          <a:bodyPr>
            <a:normAutofit/>
          </a:bodyPr>
          <a:lstStyle/>
          <a:p>
            <a:pPr marL="0" lvl="0" indent="0" algn="just">
              <a:spcBef>
                <a:spcPts val="1200"/>
              </a:spcBef>
              <a:spcAft>
                <a:spcPts val="12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4. Removal of the Unnecessary columns and converting the date column into day and month.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spcBef>
                <a:spcPts val="1200"/>
              </a:spcBef>
              <a:spcAft>
                <a:spcPts val="12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5. Converting the negative data into zero.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spcBef>
                <a:spcPts val="1200"/>
              </a:spcBef>
              <a:spcAft>
                <a:spcPts val="12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6. Removing of the skewness.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spcBef>
                <a:spcPts val="1200"/>
              </a:spcBef>
              <a:spcAft>
                <a:spcPts val="12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7. Use of label encoder to convert the object data ("mobile number of user") in integer.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86FD8250-E77E-40E2-B71A-F860000C63A1}"/>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436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1788A-73A6-4E7D-924C-FAF45F190502}"/>
              </a:ext>
            </a:extLst>
          </p:cNvPr>
          <p:cNvSpPr txBox="1"/>
          <p:nvPr/>
        </p:nvSpPr>
        <p:spPr>
          <a:xfrm>
            <a:off x="2316445" y="724071"/>
            <a:ext cx="6552728" cy="369332"/>
          </a:xfrm>
          <a:prstGeom prst="rect">
            <a:avLst/>
          </a:prstGeom>
          <a:noFill/>
        </p:spPr>
        <p:txBody>
          <a:bodyPr wrap="square" rtlCol="0">
            <a:spAutoFit/>
          </a:bodyPr>
          <a:lstStyle/>
          <a:p>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8. Removal of the outliers</a:t>
            </a:r>
            <a:endParaRPr lang="en-IN" dirty="0">
              <a:solidFill>
                <a:srgbClr val="0066CC"/>
              </a:solidFill>
            </a:endParaRPr>
          </a:p>
        </p:txBody>
      </p:sp>
      <p:sp>
        <p:nvSpPr>
          <p:cNvPr id="5" name="TextBox 4">
            <a:extLst>
              <a:ext uri="{FF2B5EF4-FFF2-40B4-BE49-F238E27FC236}">
                <a16:creationId xmlns:a16="http://schemas.microsoft.com/office/drawing/2014/main" id="{5B22FFB4-DB88-47EE-B3FC-A2DCAF44B092}"/>
              </a:ext>
            </a:extLst>
          </p:cNvPr>
          <p:cNvSpPr txBox="1"/>
          <p:nvPr/>
        </p:nvSpPr>
        <p:spPr>
          <a:xfrm>
            <a:off x="1043608" y="1093403"/>
            <a:ext cx="7632848" cy="646331"/>
          </a:xfrm>
          <a:prstGeom prst="rect">
            <a:avLst/>
          </a:prstGeom>
          <a:noFill/>
        </p:spPr>
        <p:txBody>
          <a:bodyPr wrap="square" rtlCol="0">
            <a:spAutoFit/>
          </a:bodyPr>
          <a:lstStyle/>
          <a:p>
            <a:r>
              <a:rPr lang="en-IN" sz="18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We will use the rule of 6 sigma instead of 3 sigma because we are not suppose to loose more than 8% of important data.</a:t>
            </a:r>
            <a:endParaRPr lang="en-IN" dirty="0"/>
          </a:p>
        </p:txBody>
      </p:sp>
      <p:pic>
        <p:nvPicPr>
          <p:cNvPr id="6" name="Picture 5">
            <a:extLst>
              <a:ext uri="{FF2B5EF4-FFF2-40B4-BE49-F238E27FC236}">
                <a16:creationId xmlns:a16="http://schemas.microsoft.com/office/drawing/2014/main" id="{961B17F9-0E73-4503-825B-CFAD989AFD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466" y="1768472"/>
            <a:ext cx="3028089" cy="2038081"/>
          </a:xfrm>
          <a:prstGeom prst="rect">
            <a:avLst/>
          </a:prstGeom>
          <a:noFill/>
          <a:ln>
            <a:noFill/>
          </a:ln>
        </p:spPr>
      </p:pic>
      <p:pic>
        <p:nvPicPr>
          <p:cNvPr id="7" name="Picture 6">
            <a:extLst>
              <a:ext uri="{FF2B5EF4-FFF2-40B4-BE49-F238E27FC236}">
                <a16:creationId xmlns:a16="http://schemas.microsoft.com/office/drawing/2014/main" id="{85764AF4-85FB-402A-992C-2B7F05B963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63606"/>
            <a:ext cx="3168348" cy="2038081"/>
          </a:xfrm>
          <a:prstGeom prst="rect">
            <a:avLst/>
          </a:prstGeom>
          <a:noFill/>
          <a:ln>
            <a:noFill/>
          </a:ln>
        </p:spPr>
      </p:pic>
      <p:pic>
        <p:nvPicPr>
          <p:cNvPr id="8" name="Picture 7">
            <a:extLst>
              <a:ext uri="{FF2B5EF4-FFF2-40B4-BE49-F238E27FC236}">
                <a16:creationId xmlns:a16="http://schemas.microsoft.com/office/drawing/2014/main" id="{B1E21E78-D4A6-4375-A5BD-EB0835EF70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7510" y="3861071"/>
            <a:ext cx="2916000" cy="2160000"/>
          </a:xfrm>
          <a:prstGeom prst="rect">
            <a:avLst/>
          </a:prstGeom>
          <a:noFill/>
          <a:ln>
            <a:noFill/>
          </a:ln>
        </p:spPr>
      </p:pic>
      <p:pic>
        <p:nvPicPr>
          <p:cNvPr id="9" name="Picture 8">
            <a:extLst>
              <a:ext uri="{FF2B5EF4-FFF2-40B4-BE49-F238E27FC236}">
                <a16:creationId xmlns:a16="http://schemas.microsoft.com/office/drawing/2014/main" id="{4BD6077B-D3D4-4D4F-A78C-F4F12BD9C73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3889111"/>
            <a:ext cx="2880320" cy="2160000"/>
          </a:xfrm>
          <a:prstGeom prst="rect">
            <a:avLst/>
          </a:prstGeom>
          <a:noFill/>
          <a:ln>
            <a:noFill/>
          </a:ln>
        </p:spPr>
      </p:pic>
      <p:sp>
        <p:nvSpPr>
          <p:cNvPr id="10" name="TextBox 9">
            <a:extLst>
              <a:ext uri="{FF2B5EF4-FFF2-40B4-BE49-F238E27FC236}">
                <a16:creationId xmlns:a16="http://schemas.microsoft.com/office/drawing/2014/main" id="{565C6F42-9459-4353-9DDF-79A3641C262E}"/>
              </a:ext>
            </a:extLst>
          </p:cNvPr>
          <p:cNvSpPr txBox="1"/>
          <p:nvPr/>
        </p:nvSpPr>
        <p:spPr>
          <a:xfrm>
            <a:off x="575556" y="6133929"/>
            <a:ext cx="8100900" cy="307777"/>
          </a:xfrm>
          <a:prstGeom prst="rect">
            <a:avLst/>
          </a:prstGeom>
          <a:noFill/>
        </p:spPr>
        <p:txBody>
          <a:bodyPr wrap="square" rtlCol="0">
            <a:spAutoFit/>
          </a:bodyPr>
          <a:lstStyle/>
          <a:p>
            <a:pPr lvl="0" algn="just"/>
            <a:r>
              <a:rPr lang="en-IN" sz="1400" dirty="0">
                <a:solidFill>
                  <a:srgbClr val="0066CC"/>
                </a:solidFill>
                <a:effectLst/>
                <a:latin typeface="Calibri" panose="020F0502020204030204" pitchFamily="34" charset="0"/>
                <a:ea typeface="Calibri" panose="020F0502020204030204" pitchFamily="34" charset="0"/>
                <a:cs typeface="Calibri" panose="020F0502020204030204" pitchFamily="34" charset="0"/>
              </a:rPr>
              <a:t>Used Min-Max scalar for standardization of the data. Use SMOTE for the balancing of the imbalance data</a:t>
            </a:r>
            <a:endParaRPr lang="en-IN" sz="1400" dirty="0">
              <a:solidFill>
                <a:srgbClr val="0066CC"/>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91614580-7608-4872-A5E5-34E9C0AA28B8}"/>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762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D7D3-D087-46BC-86C0-B8B702033542}"/>
              </a:ext>
            </a:extLst>
          </p:cNvPr>
          <p:cNvSpPr>
            <a:spLocks noGrp="1"/>
          </p:cNvSpPr>
          <p:nvPr>
            <p:ph type="title"/>
          </p:nvPr>
        </p:nvSpPr>
        <p:spPr>
          <a:xfrm>
            <a:off x="2627784" y="274638"/>
            <a:ext cx="5906616" cy="1143000"/>
          </a:xfrm>
        </p:spPr>
        <p:txBody>
          <a:bodyPr>
            <a:normAutofit/>
          </a:bodyPr>
          <a:lstStyle/>
          <a:p>
            <a:r>
              <a:rPr lang="en-IN" sz="2800" u="sng"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IN" sz="6000" dirty="0"/>
          </a:p>
        </p:txBody>
      </p:sp>
      <p:sp>
        <p:nvSpPr>
          <p:cNvPr id="3" name="Content Placeholder 2">
            <a:extLst>
              <a:ext uri="{FF2B5EF4-FFF2-40B4-BE49-F238E27FC236}">
                <a16:creationId xmlns:a16="http://schemas.microsoft.com/office/drawing/2014/main" id="{4D870927-523A-4EF0-B8EC-6F74C7AF1DB3}"/>
              </a:ext>
            </a:extLst>
          </p:cNvPr>
          <p:cNvSpPr>
            <a:spLocks noGrp="1"/>
          </p:cNvSpPr>
          <p:nvPr>
            <p:ph idx="1"/>
          </p:nvPr>
        </p:nvSpPr>
        <p:spPr>
          <a:xfrm>
            <a:off x="838200" y="1600200"/>
            <a:ext cx="7838256" cy="4565104"/>
          </a:xfrm>
        </p:spPr>
        <p:txBody>
          <a:bodyPr>
            <a:normAutofit lnSpcReduction="10000"/>
          </a:bodyPr>
          <a:lstStyle/>
          <a:p>
            <a:pPr marL="0" indent="0">
              <a:buNone/>
            </a:pPr>
            <a:r>
              <a:rPr lang="en-IN" sz="2400" dirty="0">
                <a:effectLst/>
                <a:latin typeface="Calibri" panose="020F0502020204030204" pitchFamily="34" charset="0"/>
                <a:ea typeface="Calibri" panose="020F0502020204030204" pitchFamily="34" charset="0"/>
                <a:cs typeface="Calibri" panose="020F0502020204030204" pitchFamily="34" charset="0"/>
              </a:rPr>
              <a:t>The data has been categorized into two and that has been given </a:t>
            </a:r>
            <a:r>
              <a:rPr lang="en-IN" sz="2400" dirty="0">
                <a:latin typeface="Calibri" panose="020F0502020204030204" pitchFamily="34" charset="0"/>
                <a:ea typeface="Calibri" panose="020F0502020204030204" pitchFamily="34" charset="0"/>
                <a:cs typeface="Calibri" panose="020F0502020204030204" pitchFamily="34" charset="0"/>
              </a:rPr>
              <a:t>X </a:t>
            </a:r>
            <a:r>
              <a:rPr lang="en-IN" sz="2400" dirty="0">
                <a:effectLst/>
                <a:latin typeface="Calibri" panose="020F0502020204030204" pitchFamily="34" charset="0"/>
                <a:ea typeface="Calibri" panose="020F0502020204030204" pitchFamily="34" charset="0"/>
                <a:cs typeface="Calibri" panose="020F0502020204030204" pitchFamily="34" charset="0"/>
              </a:rPr>
              <a:t>and </a:t>
            </a:r>
            <a:r>
              <a:rPr lang="en-IN" sz="2400" dirty="0">
                <a:latin typeface="Calibri" panose="020F0502020204030204" pitchFamily="34" charset="0"/>
                <a:ea typeface="Calibri" panose="020F0502020204030204" pitchFamily="34" charset="0"/>
                <a:cs typeface="Calibri" panose="020F0502020204030204" pitchFamily="34" charset="0"/>
              </a:rPr>
              <a:t>Y</a:t>
            </a:r>
            <a:r>
              <a:rPr lang="en-IN" sz="2400" dirty="0">
                <a:effectLst/>
                <a:latin typeface="Calibri" panose="020F0502020204030204" pitchFamily="34" charset="0"/>
                <a:ea typeface="Calibri" panose="020F0502020204030204" pitchFamily="34" charset="0"/>
                <a:cs typeface="Calibri" panose="020F0502020204030204" pitchFamily="34" charset="0"/>
              </a:rPr>
              <a:t>. </a:t>
            </a:r>
          </a:p>
          <a:p>
            <a:pPr marL="360000" algn="just">
              <a:lnSpc>
                <a:spcPct val="150000"/>
              </a:lnSpc>
              <a:spcBef>
                <a:spcPts val="0"/>
              </a:spcBef>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Y</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contains the first columns (Flag indicating whether the user paid back the credit amount within 5 days of issuing the loan {1: success (Non-Defaulter, 0:failure(defaulter)}) considering that a person which took the loan has return the loan amount or nots.</a:t>
            </a:r>
          </a:p>
          <a:p>
            <a:pPr marL="360000" algn="just">
              <a:lnSpc>
                <a:spcPct val="150000"/>
              </a:lnSpc>
              <a:spcBef>
                <a:spcPts val="0"/>
              </a:spcBef>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purpose is to check and develop a model which can identify that the person will be a defaulter or not if the loan will be provided to him.</a:t>
            </a:r>
          </a:p>
          <a:p>
            <a:pPr marL="360000" algn="just">
              <a:lnSpc>
                <a:spcPct val="150000"/>
              </a:lnSpc>
              <a:spcBef>
                <a:spcPts val="0"/>
              </a:spcBef>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X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contains the complete data except the first column. We will develop a model and predict the data which we will match the predictions with actual data to verify the accuracy.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1E349AE-0089-4DB1-98E4-91D3913CEE5F}"/>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610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21A1-ED0A-4EE4-B725-5F9F6E81890D}"/>
              </a:ext>
            </a:extLst>
          </p:cNvPr>
          <p:cNvSpPr>
            <a:spLocks noGrp="1"/>
          </p:cNvSpPr>
          <p:nvPr>
            <p:ph type="title"/>
          </p:nvPr>
        </p:nvSpPr>
        <p:spPr>
          <a:xfrm>
            <a:off x="2987824" y="274638"/>
            <a:ext cx="5546576" cy="1143000"/>
          </a:xfrm>
        </p:spPr>
        <p:txBody>
          <a:bodyPr>
            <a:normAutofit/>
          </a:bodyPr>
          <a:lstStyle/>
          <a:p>
            <a:r>
              <a:rPr lang="en-IN" sz="3200" b="1" u="sng" dirty="0">
                <a:effectLst/>
                <a:latin typeface="Calibri" panose="020F0502020204030204" pitchFamily="34" charset="0"/>
                <a:ea typeface="Calibri" panose="020F0502020204030204" pitchFamily="34" charset="0"/>
                <a:cs typeface="Calibri" panose="020F0502020204030204" pitchFamily="34" charset="0"/>
              </a:rPr>
              <a:t>Model/s Development and Evaluation</a:t>
            </a:r>
            <a:endParaRPr lang="en-IN" sz="6600" dirty="0"/>
          </a:p>
        </p:txBody>
      </p:sp>
      <p:sp>
        <p:nvSpPr>
          <p:cNvPr id="3" name="Content Placeholder 2">
            <a:extLst>
              <a:ext uri="{FF2B5EF4-FFF2-40B4-BE49-F238E27FC236}">
                <a16:creationId xmlns:a16="http://schemas.microsoft.com/office/drawing/2014/main" id="{7A5F6C02-1CE9-4466-906B-331036312345}"/>
              </a:ext>
            </a:extLst>
          </p:cNvPr>
          <p:cNvSpPr>
            <a:spLocks noGrp="1"/>
          </p:cNvSpPr>
          <p:nvPr>
            <p:ph idx="1"/>
          </p:nvPr>
        </p:nvSpPr>
        <p:spPr>
          <a:xfrm>
            <a:off x="611560" y="1628800"/>
            <a:ext cx="8208912" cy="4954562"/>
          </a:xfrm>
        </p:spPr>
        <p:txBody>
          <a:bodyPr>
            <a:normAutofit fontScale="85000" lnSpcReduction="20000"/>
          </a:bodyPr>
          <a:lstStyle/>
          <a:p>
            <a:pPr marL="0" indent="0">
              <a:buNone/>
            </a:pPr>
            <a:r>
              <a:rPr lang="en-IN" sz="2800" u="sng" dirty="0">
                <a:effectLst/>
                <a:latin typeface="Calibri" panose="020F0502020204030204" pitchFamily="34" charset="0"/>
                <a:ea typeface="Calibri" panose="020F0502020204030204" pitchFamily="34" charset="0"/>
                <a:cs typeface="Calibri" panose="020F0502020204030204" pitchFamily="34" charset="0"/>
              </a:rPr>
              <a:t>Identification of possible problem-solving approaches (methods)</a:t>
            </a: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Data Exploration and Cleaning On data exploration, I found that the dataset was imbalanced for the target features (87.5% for non-defaulters and 12.5% for Defaulters). </a:t>
            </a:r>
          </a:p>
          <a:p>
            <a:pPr marL="342900" lvl="0" indent="-342900" algn="just">
              <a:lnSpc>
                <a:spcPct val="107000"/>
              </a:lnSpc>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Also, I found that the data had some very unrealistic values such as 999860 days which is not possible. </a:t>
            </a:r>
          </a:p>
          <a:p>
            <a:pPr marL="342900" lvl="0" indent="-342900" algn="just">
              <a:lnSpc>
                <a:spcPct val="107000"/>
              </a:lnSpc>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Also, there were negative values for variables which must not have one (example: frequency, amount of recharge etc). We have used the six-sigma method to remove the outliers and the unrealistic values to clean the refine the data. </a:t>
            </a:r>
          </a:p>
          <a:p>
            <a:pPr marL="342900" lvl="0" indent="-342900" algn="just">
              <a:lnSpc>
                <a:spcPct val="107000"/>
              </a:lnSpc>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we have converted the non-negative values into zero </a:t>
            </a:r>
            <a:endParaRPr lang="en-IN" sz="17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Data Visualization On visualizing data, there were two important insights I gathered. </a:t>
            </a:r>
          </a:p>
          <a:p>
            <a:pPr marL="1257300" lvl="2" indent="-457200" algn="just">
              <a:lnSpc>
                <a:spcPct val="107000"/>
              </a:lnSpc>
              <a:spcBef>
                <a:spcPts val="300"/>
              </a:spcBef>
              <a:spcAft>
                <a:spcPts val="800"/>
              </a:spcAft>
              <a:buAutoNum type="alphaLcPeriod"/>
            </a:pPr>
            <a:r>
              <a:rPr lang="en-IN" sz="1700" dirty="0">
                <a:solidFill>
                  <a:srgbClr val="24292F"/>
                </a:solidFill>
                <a:effectLst/>
                <a:latin typeface="+mj-lt"/>
                <a:ea typeface="Times New Roman" panose="02020603050405020304" pitchFamily="18" charset="0"/>
                <a:cs typeface="Times New Roman" panose="02020603050405020304" pitchFamily="18" charset="0"/>
              </a:rPr>
              <a:t>Imbalance of data</a:t>
            </a:r>
          </a:p>
          <a:p>
            <a:pPr marL="1257300" lvl="2" indent="-457200" algn="just">
              <a:lnSpc>
                <a:spcPct val="107000"/>
              </a:lnSpc>
              <a:spcBef>
                <a:spcPts val="300"/>
              </a:spcBef>
              <a:spcAft>
                <a:spcPts val="800"/>
              </a:spcAft>
              <a:buAutoNum type="alphaLcPeriod"/>
            </a:pPr>
            <a:r>
              <a:rPr lang="en-IN" sz="1700" dirty="0">
                <a:solidFill>
                  <a:srgbClr val="24292F"/>
                </a:solidFill>
                <a:effectLst/>
                <a:latin typeface="+mj-lt"/>
                <a:ea typeface="Times New Roman" panose="02020603050405020304" pitchFamily="18" charset="0"/>
                <a:cs typeface="Times New Roman" panose="02020603050405020304" pitchFamily="18" charset="0"/>
              </a:rPr>
              <a:t>Distribution was not normal.</a:t>
            </a:r>
            <a:endParaRPr lang="en-IN" sz="17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The skewed data has been un-skewed with the help of log.1p method. </a:t>
            </a:r>
            <a:endParaRPr lang="en-IN" sz="17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Data Normalization Since the data was not normal, I normalized all the features except the target variable which was dichotomous (Values '1' and '0').</a:t>
            </a:r>
            <a:endParaRPr lang="en-IN" sz="17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800"/>
              </a:spcAft>
              <a:buFont typeface="Symbol" panose="05050102010706020507" pitchFamily="18" charset="2"/>
              <a:buChar char=""/>
            </a:pPr>
            <a:r>
              <a:rPr lang="en-IN" sz="1700" dirty="0">
                <a:solidFill>
                  <a:srgbClr val="24292F"/>
                </a:solidFill>
                <a:effectLst/>
                <a:latin typeface="+mj-lt"/>
                <a:ea typeface="Times New Roman" panose="02020603050405020304" pitchFamily="18" charset="0"/>
                <a:cs typeface="Times New Roman" panose="02020603050405020304" pitchFamily="18" charset="0"/>
              </a:rPr>
              <a:t>To over-come the imbalance issue in the output column and giving the model a best dataset to teach we have used SMOTE function. </a:t>
            </a:r>
            <a:endParaRPr lang="en-IN" sz="1700" dirty="0">
              <a:effectLst/>
              <a:latin typeface="+mj-lt"/>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F6B9AFF-6DA9-42F0-980D-DC5FAA5C278F}"/>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671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1DC758-3849-4F83-B517-70125B8A728A}"/>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5CA53B58-0D8E-4C1E-BE98-7DA32441E04F}"/>
              </a:ext>
            </a:extLst>
          </p:cNvPr>
          <p:cNvPicPr>
            <a:picLocks noChangeAspect="1"/>
          </p:cNvPicPr>
          <p:nvPr/>
        </p:nvPicPr>
        <p:blipFill rotWithShape="1">
          <a:blip r:embed="rId2"/>
          <a:srcRect l="6112" t="41301" r="61246" b="10112"/>
          <a:stretch/>
        </p:blipFill>
        <p:spPr>
          <a:xfrm>
            <a:off x="539552" y="908720"/>
            <a:ext cx="8352927" cy="5760640"/>
          </a:xfrm>
          <a:prstGeom prst="rect">
            <a:avLst/>
          </a:prstGeom>
        </p:spPr>
      </p:pic>
    </p:spTree>
    <p:extLst>
      <p:ext uri="{BB962C8B-B14F-4D97-AF65-F5344CB8AC3E}">
        <p14:creationId xmlns:p14="http://schemas.microsoft.com/office/powerpoint/2010/main" val="135378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68DF-46EC-4EDD-973D-B86574F871AB}"/>
              </a:ext>
            </a:extLst>
          </p:cNvPr>
          <p:cNvSpPr>
            <a:spLocks noGrp="1"/>
          </p:cNvSpPr>
          <p:nvPr>
            <p:ph type="title"/>
          </p:nvPr>
        </p:nvSpPr>
        <p:spPr>
          <a:xfrm>
            <a:off x="2915816" y="548680"/>
            <a:ext cx="5832648" cy="1143000"/>
          </a:xfrm>
        </p:spPr>
        <p:txBody>
          <a:bodyPr>
            <a:normAutofit fontScale="90000"/>
          </a:bodyPr>
          <a:lstStyle/>
          <a:p>
            <a:r>
              <a:rPr lang="en-IN" sz="3600" u="sng" dirty="0">
                <a:effectLst/>
                <a:latin typeface="Calibri" panose="020F0502020204030204" pitchFamily="34" charset="0"/>
                <a:ea typeface="Calibri" panose="020F0502020204030204" pitchFamily="34" charset="0"/>
                <a:cs typeface="Calibri" panose="020F0502020204030204" pitchFamily="34" charset="0"/>
              </a:rPr>
              <a:t>Run and evaluate selected models</a:t>
            </a:r>
            <a:endParaRPr lang="en-IN" sz="7200" dirty="0"/>
          </a:p>
        </p:txBody>
      </p:sp>
      <p:sp>
        <p:nvSpPr>
          <p:cNvPr id="3" name="Content Placeholder 2">
            <a:extLst>
              <a:ext uri="{FF2B5EF4-FFF2-40B4-BE49-F238E27FC236}">
                <a16:creationId xmlns:a16="http://schemas.microsoft.com/office/drawing/2014/main" id="{73101804-AECF-466E-A77C-BF5A8F39B882}"/>
              </a:ext>
            </a:extLst>
          </p:cNvPr>
          <p:cNvSpPr>
            <a:spLocks noGrp="1"/>
          </p:cNvSpPr>
          <p:nvPr>
            <p:ph idx="1"/>
          </p:nvPr>
        </p:nvSpPr>
        <p:spPr>
          <a:xfrm>
            <a:off x="755576" y="1772816"/>
            <a:ext cx="7992888" cy="4536503"/>
          </a:xfrm>
        </p:spPr>
        <p:txBody>
          <a:bodyPr>
            <a:noAutofit/>
          </a:bodyPr>
          <a:lstStyle/>
          <a:p>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Build Models Since it was a supervised classification problem</a:t>
            </a:r>
          </a:p>
          <a:p>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 built 5 models to evaluate performance of each of them: </a:t>
            </a:r>
          </a:p>
          <a:p>
            <a:pPr marL="0" indent="0">
              <a:buNone/>
            </a:pPr>
            <a:endParaRPr lang="en-IN" sz="7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endParaRPr>
          </a:p>
          <a:p>
            <a:pPr lvl="1">
              <a:buAutoNum type="alphaLcPeriod"/>
            </a:pPr>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Logistic Regression </a:t>
            </a:r>
          </a:p>
          <a:p>
            <a:pPr lvl="1">
              <a:buAutoNum type="alphaLcPeriod"/>
            </a:pPr>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Decision Tree </a:t>
            </a:r>
          </a:p>
          <a:p>
            <a:pPr lvl="1">
              <a:buAutoNum type="alphaLcPeriod"/>
            </a:pPr>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Random Forest </a:t>
            </a:r>
          </a:p>
          <a:p>
            <a:pPr lvl="1">
              <a:buAutoNum type="alphaLcPeriod"/>
            </a:pPr>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Ada Boost Classifier </a:t>
            </a:r>
          </a:p>
          <a:p>
            <a:pPr lvl="1">
              <a:buAutoNum type="alphaLcPeriod"/>
            </a:pPr>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Gradient Boost Classifier </a:t>
            </a:r>
          </a:p>
          <a:p>
            <a:pPr marL="0" indent="0">
              <a:buNone/>
            </a:pPr>
            <a:endPar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endParaRPr>
          </a:p>
          <a:p>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Since the data was imbalanced, accuracy was not the correct performance metric.</a:t>
            </a:r>
          </a:p>
          <a:p>
            <a:r>
              <a:rPr lang="en-IN" sz="19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Instead, I focused on other metrics like precision, recall and ROC-AUC curve.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18C1779-2157-40B0-A1A1-C334E047AAEC}"/>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239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7921BA4-EFE3-46F5-84BC-840BF018133F}"/>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E18C45E-511F-4778-A8FC-D38E1D71BC10}"/>
              </a:ext>
            </a:extLst>
          </p:cNvPr>
          <p:cNvSpPr>
            <a:spLocks noGrp="1"/>
          </p:cNvSpPr>
          <p:nvPr>
            <p:ph type="title"/>
          </p:nvPr>
        </p:nvSpPr>
        <p:spPr>
          <a:xfrm>
            <a:off x="2555776" y="274638"/>
            <a:ext cx="5978624" cy="1143000"/>
          </a:xfrm>
        </p:spPr>
        <p:txBody>
          <a:bodyPr>
            <a:normAutofit/>
          </a:bodyPr>
          <a:lstStyle/>
          <a:p>
            <a:r>
              <a:rPr lang="en-IN" sz="3200" u="sng" dirty="0">
                <a:effectLst/>
                <a:latin typeface="Segoe UI" panose="020B0502040204020203" pitchFamily="34" charset="0"/>
                <a:ea typeface="Times New Roman" panose="02020603050405020304" pitchFamily="18" charset="0"/>
                <a:cs typeface="Times New Roman" panose="02020603050405020304" pitchFamily="18" charset="0"/>
              </a:rPr>
              <a:t>Logistics Regression:-</a:t>
            </a:r>
            <a:endParaRPr lang="en-IN" sz="3200" dirty="0"/>
          </a:p>
        </p:txBody>
      </p:sp>
      <p:pic>
        <p:nvPicPr>
          <p:cNvPr id="4" name="Content Placeholder 3">
            <a:extLst>
              <a:ext uri="{FF2B5EF4-FFF2-40B4-BE49-F238E27FC236}">
                <a16:creationId xmlns:a16="http://schemas.microsoft.com/office/drawing/2014/main" id="{88D0F3F3-9566-40EA-8C3B-B3F1A00A2450}"/>
              </a:ext>
            </a:extLst>
          </p:cNvPr>
          <p:cNvPicPr>
            <a:picLocks noGrp="1" noChangeAspect="1"/>
          </p:cNvPicPr>
          <p:nvPr>
            <p:ph idx="1"/>
          </p:nvPr>
        </p:nvPicPr>
        <p:blipFill rotWithShape="1">
          <a:blip r:embed="rId2"/>
          <a:srcRect l="5825" t="23446" r="68051" b="8631"/>
          <a:stretch/>
        </p:blipFill>
        <p:spPr bwMode="auto">
          <a:xfrm>
            <a:off x="251520" y="1484784"/>
            <a:ext cx="4680520" cy="525658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DB4F897-D7DB-435C-A9A5-5FFD85ACB8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4880" y="1988840"/>
            <a:ext cx="3657600" cy="3168352"/>
          </a:xfrm>
          <a:prstGeom prst="rect">
            <a:avLst/>
          </a:prstGeom>
          <a:noFill/>
          <a:ln>
            <a:noFill/>
          </a:ln>
        </p:spPr>
      </p:pic>
    </p:spTree>
    <p:extLst>
      <p:ext uri="{BB962C8B-B14F-4D97-AF65-F5344CB8AC3E}">
        <p14:creationId xmlns:p14="http://schemas.microsoft.com/office/powerpoint/2010/main" val="4163516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447DCF9-5280-4EE4-9C6E-ACBBFCAECD57}"/>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2308ED-F434-4357-91F0-EED1B7A6F93E}"/>
              </a:ext>
            </a:extLst>
          </p:cNvPr>
          <p:cNvSpPr>
            <a:spLocks noGrp="1"/>
          </p:cNvSpPr>
          <p:nvPr>
            <p:ph type="title"/>
          </p:nvPr>
        </p:nvSpPr>
        <p:spPr>
          <a:xfrm>
            <a:off x="2555776" y="274638"/>
            <a:ext cx="5978624" cy="1143000"/>
          </a:xfrm>
        </p:spPr>
        <p:txBody>
          <a:bodyPr>
            <a:normAutofit/>
          </a:bodyPr>
          <a:lstStyle/>
          <a:p>
            <a:r>
              <a:rPr lang="en-IN" sz="3200" b="1" u="sng" dirty="0">
                <a:effectLst/>
                <a:latin typeface="Calibri" panose="020F0502020204030204" pitchFamily="34" charset="0"/>
                <a:ea typeface="Times New Roman" panose="02020603050405020304" pitchFamily="18" charset="0"/>
                <a:cs typeface="Calibri" panose="020F0502020204030204" pitchFamily="34" charset="0"/>
              </a:rPr>
              <a:t>DECISION TREE CLASSIFIER</a:t>
            </a:r>
            <a:endParaRPr lang="en-IN" sz="3200" dirty="0"/>
          </a:p>
        </p:txBody>
      </p:sp>
      <p:pic>
        <p:nvPicPr>
          <p:cNvPr id="4" name="Content Placeholder 3">
            <a:extLst>
              <a:ext uri="{FF2B5EF4-FFF2-40B4-BE49-F238E27FC236}">
                <a16:creationId xmlns:a16="http://schemas.microsoft.com/office/drawing/2014/main" id="{A2C419F0-124C-40A4-9381-4D91156D2510}"/>
              </a:ext>
            </a:extLst>
          </p:cNvPr>
          <p:cNvPicPr>
            <a:picLocks noGrp="1" noChangeAspect="1"/>
          </p:cNvPicPr>
          <p:nvPr>
            <p:ph idx="1"/>
          </p:nvPr>
        </p:nvPicPr>
        <p:blipFill rotWithShape="1">
          <a:blip r:embed="rId2"/>
          <a:srcRect l="6181" t="17410" r="67983" b="8507"/>
          <a:stretch/>
        </p:blipFill>
        <p:spPr>
          <a:xfrm>
            <a:off x="539552" y="1340768"/>
            <a:ext cx="4320480" cy="5400600"/>
          </a:xfrm>
          <a:prstGeom prst="rect">
            <a:avLst/>
          </a:prstGeom>
        </p:spPr>
      </p:pic>
      <p:pic>
        <p:nvPicPr>
          <p:cNvPr id="5" name="Picture 4">
            <a:extLst>
              <a:ext uri="{FF2B5EF4-FFF2-40B4-BE49-F238E27FC236}">
                <a16:creationId xmlns:a16="http://schemas.microsoft.com/office/drawing/2014/main" id="{C3B5A6C7-D702-4BB1-A6B2-6E85892BC4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988840"/>
            <a:ext cx="3792098" cy="3744416"/>
          </a:xfrm>
          <a:prstGeom prst="rect">
            <a:avLst/>
          </a:prstGeom>
          <a:noFill/>
          <a:ln>
            <a:noFill/>
          </a:ln>
        </p:spPr>
      </p:pic>
    </p:spTree>
    <p:extLst>
      <p:ext uri="{BB962C8B-B14F-4D97-AF65-F5344CB8AC3E}">
        <p14:creationId xmlns:p14="http://schemas.microsoft.com/office/powerpoint/2010/main" val="117829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8028-2EA0-4407-B304-D90B10E2A68A}"/>
              </a:ext>
            </a:extLst>
          </p:cNvPr>
          <p:cNvSpPr>
            <a:spLocks noGrp="1"/>
          </p:cNvSpPr>
          <p:nvPr>
            <p:ph type="title"/>
          </p:nvPr>
        </p:nvSpPr>
        <p:spPr>
          <a:xfrm>
            <a:off x="899592" y="2564904"/>
            <a:ext cx="7696200" cy="1143000"/>
          </a:xfrm>
        </p:spPr>
        <p:txBody>
          <a:bodyPr>
            <a:normAutofit fontScale="90000"/>
          </a:bodyPr>
          <a:lstStyle/>
          <a:p>
            <a:r>
              <a:rPr lang="en-US" sz="4400" u="sng" dirty="0">
                <a:effectLst/>
                <a:latin typeface="Calibri" panose="020F0502020204030204" pitchFamily="34" charset="0"/>
                <a:ea typeface="Times New Roman" panose="02020603050405020304" pitchFamily="18" charset="0"/>
              </a:rPr>
              <a:t>“</a:t>
            </a:r>
            <a:r>
              <a:rPr lang="en-IN" sz="4400" u="sng" dirty="0">
                <a:solidFill>
                  <a:srgbClr val="4E5E6A"/>
                </a:solidFill>
                <a:effectLst/>
                <a:latin typeface="Open Sans" panose="020B0606030504020204" pitchFamily="34" charset="0"/>
                <a:ea typeface="Calibri" panose="020F0502020204030204" pitchFamily="34" charset="0"/>
              </a:rPr>
              <a:t>Micro Credit Defaulter Project</a:t>
            </a:r>
            <a:r>
              <a:rPr lang="en-US" sz="4400" u="sng" dirty="0">
                <a:effectLst/>
                <a:latin typeface="Calibri" panose="020F0502020204030204" pitchFamily="34" charset="0"/>
                <a:ea typeface="Times New Roman" panose="02020603050405020304" pitchFamily="18" charset="0"/>
              </a:rPr>
              <a:t>”</a:t>
            </a:r>
            <a:endParaRPr lang="en-IN" dirty="0"/>
          </a:p>
        </p:txBody>
      </p:sp>
      <p:pic>
        <p:nvPicPr>
          <p:cNvPr id="3" name="Picture 2" descr="Data Science Internship in Noida at Flip Robo Technologies | Internshala">
            <a:extLst>
              <a:ext uri="{FF2B5EF4-FFF2-40B4-BE49-F238E27FC236}">
                <a16:creationId xmlns:a16="http://schemas.microsoft.com/office/drawing/2014/main" id="{2C9A39F5-9FC2-44E3-88EF-ADF671BAD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764704"/>
            <a:ext cx="2160240" cy="729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50E63EB6-5E48-43E2-8D3C-8AC67FCBA7CA}"/>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767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EB63CAD-E7FF-42F1-8895-C34278D061D5}"/>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49926DE-1EEF-499E-9D59-AAE68ECBD6C5}"/>
              </a:ext>
            </a:extLst>
          </p:cNvPr>
          <p:cNvSpPr>
            <a:spLocks noGrp="1"/>
          </p:cNvSpPr>
          <p:nvPr>
            <p:ph type="title"/>
          </p:nvPr>
        </p:nvSpPr>
        <p:spPr>
          <a:xfrm>
            <a:off x="3131840" y="274638"/>
            <a:ext cx="5402560" cy="1143000"/>
          </a:xfrm>
        </p:spPr>
        <p:txBody>
          <a:bodyPr>
            <a:normAutofit/>
          </a:bodyPr>
          <a:lstStyle/>
          <a:p>
            <a:r>
              <a:rPr lang="en-IN" sz="3200" b="1" u="sng" dirty="0">
                <a:effectLst/>
                <a:latin typeface="Calibri" panose="020F0502020204030204" pitchFamily="34" charset="0"/>
                <a:ea typeface="Times New Roman" panose="02020603050405020304" pitchFamily="18" charset="0"/>
              </a:rPr>
              <a:t>RANDOM FOREST CLASSIFIER</a:t>
            </a:r>
            <a:endParaRPr lang="en-IN" sz="3200" dirty="0"/>
          </a:p>
        </p:txBody>
      </p:sp>
      <p:pic>
        <p:nvPicPr>
          <p:cNvPr id="4" name="Content Placeholder 3">
            <a:extLst>
              <a:ext uri="{FF2B5EF4-FFF2-40B4-BE49-F238E27FC236}">
                <a16:creationId xmlns:a16="http://schemas.microsoft.com/office/drawing/2014/main" id="{5AE8BACF-40E7-4F8E-83C4-C4B28C08DF31}"/>
              </a:ext>
            </a:extLst>
          </p:cNvPr>
          <p:cNvPicPr>
            <a:picLocks noGrp="1" noChangeAspect="1"/>
          </p:cNvPicPr>
          <p:nvPr>
            <p:ph idx="1"/>
          </p:nvPr>
        </p:nvPicPr>
        <p:blipFill rotWithShape="1">
          <a:blip r:embed="rId2"/>
          <a:srcRect l="6181" t="11668" r="66142" b="19681"/>
          <a:stretch/>
        </p:blipFill>
        <p:spPr>
          <a:xfrm>
            <a:off x="251520" y="1417638"/>
            <a:ext cx="4536504" cy="5251722"/>
          </a:xfrm>
          <a:prstGeom prst="rect">
            <a:avLst/>
          </a:prstGeom>
        </p:spPr>
      </p:pic>
      <p:pic>
        <p:nvPicPr>
          <p:cNvPr id="5" name="Picture 4">
            <a:extLst>
              <a:ext uri="{FF2B5EF4-FFF2-40B4-BE49-F238E27FC236}">
                <a16:creationId xmlns:a16="http://schemas.microsoft.com/office/drawing/2014/main" id="{F1C66EE5-1D6F-4179-BF76-AFD0364B05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916832"/>
            <a:ext cx="4067810" cy="3384376"/>
          </a:xfrm>
          <a:prstGeom prst="rect">
            <a:avLst/>
          </a:prstGeom>
          <a:noFill/>
          <a:ln>
            <a:noFill/>
          </a:ln>
        </p:spPr>
      </p:pic>
    </p:spTree>
    <p:extLst>
      <p:ext uri="{BB962C8B-B14F-4D97-AF65-F5344CB8AC3E}">
        <p14:creationId xmlns:p14="http://schemas.microsoft.com/office/powerpoint/2010/main" val="383162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950CA14-A529-42F1-9E0C-0B6ADD4D9D33}"/>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9229E8-8A43-48D5-B198-104C98CE739F}"/>
              </a:ext>
            </a:extLst>
          </p:cNvPr>
          <p:cNvSpPr>
            <a:spLocks noGrp="1"/>
          </p:cNvSpPr>
          <p:nvPr>
            <p:ph type="title"/>
          </p:nvPr>
        </p:nvSpPr>
        <p:spPr>
          <a:xfrm>
            <a:off x="3203848" y="274638"/>
            <a:ext cx="5330552" cy="922114"/>
          </a:xfrm>
        </p:spPr>
        <p:txBody>
          <a:bodyPr>
            <a:normAutofit/>
          </a:bodyPr>
          <a:lstStyle/>
          <a:p>
            <a:r>
              <a:rPr lang="en-IN" sz="3200" b="1" u="sng" dirty="0">
                <a:effectLst/>
                <a:ea typeface="Times New Roman" panose="02020603050405020304" pitchFamily="18" charset="0"/>
              </a:rPr>
              <a:t>ADABOOST CLASSIFIER</a:t>
            </a:r>
            <a:endParaRPr lang="en-IN" sz="3200" dirty="0"/>
          </a:p>
        </p:txBody>
      </p:sp>
      <p:pic>
        <p:nvPicPr>
          <p:cNvPr id="4" name="Content Placeholder 3">
            <a:extLst>
              <a:ext uri="{FF2B5EF4-FFF2-40B4-BE49-F238E27FC236}">
                <a16:creationId xmlns:a16="http://schemas.microsoft.com/office/drawing/2014/main" id="{9F1F47B3-0EE2-45B6-B714-8C0D6D450FAA}"/>
              </a:ext>
            </a:extLst>
          </p:cNvPr>
          <p:cNvPicPr>
            <a:picLocks noGrp="1" noChangeAspect="1"/>
          </p:cNvPicPr>
          <p:nvPr>
            <p:ph idx="1"/>
          </p:nvPr>
        </p:nvPicPr>
        <p:blipFill rotWithShape="1">
          <a:blip r:embed="rId2"/>
          <a:srcRect l="6147" t="16112" r="67010" b="13508"/>
          <a:stretch/>
        </p:blipFill>
        <p:spPr>
          <a:xfrm>
            <a:off x="323528" y="1196752"/>
            <a:ext cx="4968552" cy="5544616"/>
          </a:xfrm>
          <a:prstGeom prst="rect">
            <a:avLst/>
          </a:prstGeom>
        </p:spPr>
      </p:pic>
      <p:pic>
        <p:nvPicPr>
          <p:cNvPr id="5" name="Picture 4">
            <a:extLst>
              <a:ext uri="{FF2B5EF4-FFF2-40B4-BE49-F238E27FC236}">
                <a16:creationId xmlns:a16="http://schemas.microsoft.com/office/drawing/2014/main" id="{6D4C8F97-5C79-4219-A0D2-D08AC06AFE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16832"/>
            <a:ext cx="3448308" cy="3096344"/>
          </a:xfrm>
          <a:prstGeom prst="rect">
            <a:avLst/>
          </a:prstGeom>
          <a:noFill/>
          <a:ln>
            <a:noFill/>
          </a:ln>
        </p:spPr>
      </p:pic>
    </p:spTree>
    <p:extLst>
      <p:ext uri="{BB962C8B-B14F-4D97-AF65-F5344CB8AC3E}">
        <p14:creationId xmlns:p14="http://schemas.microsoft.com/office/powerpoint/2010/main" val="363795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6FF-A49D-4612-B5E4-4933BD7D35F5}"/>
              </a:ext>
            </a:extLst>
          </p:cNvPr>
          <p:cNvSpPr>
            <a:spLocks noGrp="1"/>
          </p:cNvSpPr>
          <p:nvPr>
            <p:ph type="title"/>
          </p:nvPr>
        </p:nvSpPr>
        <p:spPr>
          <a:xfrm>
            <a:off x="2915816" y="274638"/>
            <a:ext cx="5832648" cy="1143000"/>
          </a:xfrm>
        </p:spPr>
        <p:txBody>
          <a:bodyPr>
            <a:normAutofit/>
          </a:bodyPr>
          <a:lstStyle/>
          <a:p>
            <a:r>
              <a:rPr lang="en-IN" sz="3200" b="1" u="sng" dirty="0">
                <a:effectLst/>
                <a:ea typeface="Times New Roman" panose="02020603050405020304" pitchFamily="18" charset="0"/>
              </a:rPr>
              <a:t>GRADIENT BOOSTING CLASSIFIER</a:t>
            </a:r>
            <a:endParaRPr lang="en-IN" sz="3200" dirty="0"/>
          </a:p>
        </p:txBody>
      </p:sp>
      <p:pic>
        <p:nvPicPr>
          <p:cNvPr id="4" name="Content Placeholder 3">
            <a:extLst>
              <a:ext uri="{FF2B5EF4-FFF2-40B4-BE49-F238E27FC236}">
                <a16:creationId xmlns:a16="http://schemas.microsoft.com/office/drawing/2014/main" id="{693E77BF-5F20-49A3-A7A4-62DF73296CCD}"/>
              </a:ext>
            </a:extLst>
          </p:cNvPr>
          <p:cNvPicPr>
            <a:picLocks noGrp="1" noChangeAspect="1"/>
          </p:cNvPicPr>
          <p:nvPr>
            <p:ph idx="1"/>
          </p:nvPr>
        </p:nvPicPr>
        <p:blipFill rotWithShape="1">
          <a:blip r:embed="rId2"/>
          <a:srcRect l="6216" t="23337" r="67670" b="8383"/>
          <a:stretch/>
        </p:blipFill>
        <p:spPr>
          <a:xfrm>
            <a:off x="362819" y="1340768"/>
            <a:ext cx="4641229" cy="5400600"/>
          </a:xfrm>
          <a:prstGeom prst="rect">
            <a:avLst/>
          </a:prstGeom>
        </p:spPr>
      </p:pic>
      <p:pic>
        <p:nvPicPr>
          <p:cNvPr id="5" name="Picture 4">
            <a:extLst>
              <a:ext uri="{FF2B5EF4-FFF2-40B4-BE49-F238E27FC236}">
                <a16:creationId xmlns:a16="http://schemas.microsoft.com/office/drawing/2014/main" id="{F2162336-BD02-4401-A156-CB4C05E3B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276872"/>
            <a:ext cx="3712021" cy="3024336"/>
          </a:xfrm>
          <a:prstGeom prst="rect">
            <a:avLst/>
          </a:prstGeom>
          <a:noFill/>
          <a:ln>
            <a:noFill/>
          </a:ln>
        </p:spPr>
      </p:pic>
    </p:spTree>
    <p:extLst>
      <p:ext uri="{BB962C8B-B14F-4D97-AF65-F5344CB8AC3E}">
        <p14:creationId xmlns:p14="http://schemas.microsoft.com/office/powerpoint/2010/main" val="205048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A9D174F-BB19-43FA-8017-0CD1A4BABFD8}"/>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D6AAC2-DC3F-48BD-931A-9580C93667A8}"/>
              </a:ext>
            </a:extLst>
          </p:cNvPr>
          <p:cNvSpPr>
            <a:spLocks noGrp="1"/>
          </p:cNvSpPr>
          <p:nvPr>
            <p:ph type="title"/>
          </p:nvPr>
        </p:nvSpPr>
        <p:spPr>
          <a:xfrm>
            <a:off x="3275856" y="249819"/>
            <a:ext cx="4682480" cy="850106"/>
          </a:xfrm>
        </p:spPr>
        <p:txBody>
          <a:bodyPr>
            <a:normAutofit/>
          </a:bodyPr>
          <a:lstStyle/>
          <a:p>
            <a:r>
              <a:rPr lang="en-IN" sz="3200" b="1" u="sng" dirty="0">
                <a:effectLst/>
                <a:latin typeface="Calibri" panose="020F0502020204030204" pitchFamily="34" charset="0"/>
                <a:ea typeface="Calibri" panose="020F0502020204030204" pitchFamily="34" charset="0"/>
                <a:cs typeface="Calibri" panose="020F0502020204030204" pitchFamily="34" charset="0"/>
              </a:rPr>
              <a:t>CONCLUSION</a:t>
            </a:r>
            <a:endParaRPr lang="en-IN" sz="3200" dirty="0"/>
          </a:p>
        </p:txBody>
      </p:sp>
      <p:sp>
        <p:nvSpPr>
          <p:cNvPr id="3" name="Content Placeholder 2">
            <a:extLst>
              <a:ext uri="{FF2B5EF4-FFF2-40B4-BE49-F238E27FC236}">
                <a16:creationId xmlns:a16="http://schemas.microsoft.com/office/drawing/2014/main" id="{BAC70E2A-4BF5-4B9E-8C4F-2755BCDD198B}"/>
              </a:ext>
            </a:extLst>
          </p:cNvPr>
          <p:cNvSpPr>
            <a:spLocks noGrp="1"/>
          </p:cNvSpPr>
          <p:nvPr>
            <p:ph idx="1"/>
          </p:nvPr>
        </p:nvSpPr>
        <p:spPr>
          <a:xfrm>
            <a:off x="683568" y="1153717"/>
            <a:ext cx="8280920" cy="1828800"/>
          </a:xfrm>
        </p:spPr>
        <p:txBody>
          <a:bodyPr>
            <a:normAutofit/>
          </a:bodyPr>
          <a:lstStyle/>
          <a:p>
            <a:r>
              <a:rPr lang="en-IN" sz="1800" dirty="0">
                <a:solidFill>
                  <a:srgbClr val="24292F"/>
                </a:solidFill>
                <a:effectLst/>
                <a:latin typeface="+mj-lt"/>
                <a:ea typeface="Times New Roman" panose="02020603050405020304" pitchFamily="18" charset="0"/>
                <a:cs typeface="Times New Roman" panose="02020603050405020304" pitchFamily="18" charset="0"/>
              </a:rPr>
              <a:t>According to the performance metrics, Random Forest scores highest in accuracy. </a:t>
            </a:r>
          </a:p>
          <a:p>
            <a:r>
              <a:rPr lang="en-IN" sz="1800" dirty="0">
                <a:solidFill>
                  <a:srgbClr val="24292F"/>
                </a:solidFill>
                <a:effectLst/>
                <a:latin typeface="+mj-lt"/>
                <a:ea typeface="Times New Roman" panose="02020603050405020304" pitchFamily="18" charset="0"/>
                <a:cs typeface="Times New Roman" panose="02020603050405020304" pitchFamily="18" charset="0"/>
              </a:rPr>
              <a:t>Also, the curve is tending towards the ideal shape. </a:t>
            </a:r>
          </a:p>
          <a:p>
            <a:pPr lvl="1">
              <a:buFont typeface="Segoe UI" panose="020B0502040204020203" pitchFamily="34" charset="0"/>
              <a:buChar char="ꟷ"/>
            </a:pPr>
            <a:r>
              <a:rPr lang="en-IN" sz="1400" dirty="0">
                <a:solidFill>
                  <a:srgbClr val="24292F"/>
                </a:solidFill>
                <a:effectLst/>
                <a:latin typeface="+mj-lt"/>
                <a:ea typeface="Times New Roman" panose="02020603050405020304" pitchFamily="18" charset="0"/>
                <a:cs typeface="Times New Roman" panose="02020603050405020304" pitchFamily="18" charset="0"/>
              </a:rPr>
              <a:t>Below is the accuracy score and the Aur-Roc curve image. </a:t>
            </a:r>
          </a:p>
          <a:p>
            <a:pPr lvl="1">
              <a:buFont typeface="Segoe UI" panose="020B0502040204020203" pitchFamily="34" charset="0"/>
              <a:buChar char="ꟷ"/>
            </a:pPr>
            <a:r>
              <a:rPr lang="en-IN" sz="1400" dirty="0">
                <a:solidFill>
                  <a:srgbClr val="24292F"/>
                </a:solidFill>
                <a:effectLst/>
                <a:latin typeface="+mj-lt"/>
                <a:ea typeface="Times New Roman" panose="02020603050405020304" pitchFamily="18" charset="0"/>
                <a:cs typeface="Times New Roman" panose="02020603050405020304" pitchFamily="18" charset="0"/>
              </a:rPr>
              <a:t>Below image clearly shows that random forest classifier model provides 95% accuracy score and 95% validation score.</a:t>
            </a:r>
          </a:p>
          <a:p>
            <a:r>
              <a:rPr lang="en-IN" sz="1800" dirty="0">
                <a:solidFill>
                  <a:srgbClr val="24292F"/>
                </a:solidFill>
                <a:effectLst/>
                <a:latin typeface="+mj-lt"/>
                <a:ea typeface="Times New Roman" panose="02020603050405020304" pitchFamily="18" charset="0"/>
                <a:cs typeface="Times New Roman" panose="02020603050405020304" pitchFamily="18" charset="0"/>
              </a:rPr>
              <a:t> So we can see that this is the best fit for this model</a:t>
            </a:r>
            <a:endParaRPr lang="en-IN" sz="1800"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E8BACF-40E7-4F8E-83C4-C4B28C08DF31}"/>
              </a:ext>
            </a:extLst>
          </p:cNvPr>
          <p:cNvPicPr>
            <a:picLocks noChangeAspect="1"/>
          </p:cNvPicPr>
          <p:nvPr/>
        </p:nvPicPr>
        <p:blipFill rotWithShape="1">
          <a:blip r:embed="rId2"/>
          <a:srcRect l="6181" t="25666" r="68037" b="37666"/>
          <a:stretch/>
        </p:blipFill>
        <p:spPr bwMode="auto">
          <a:xfrm>
            <a:off x="395536" y="2982517"/>
            <a:ext cx="4464496" cy="375885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0B12E07-728E-4E54-A234-5D48819F2C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090102"/>
            <a:ext cx="3672409" cy="3075202"/>
          </a:xfrm>
          <a:prstGeom prst="rect">
            <a:avLst/>
          </a:prstGeom>
          <a:noFill/>
          <a:ln>
            <a:noFill/>
          </a:ln>
        </p:spPr>
      </p:pic>
    </p:spTree>
    <p:extLst>
      <p:ext uri="{BB962C8B-B14F-4D97-AF65-F5344CB8AC3E}">
        <p14:creationId xmlns:p14="http://schemas.microsoft.com/office/powerpoint/2010/main" val="13486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B270-A538-4D4F-8037-CC88D7042389}"/>
              </a:ext>
            </a:extLst>
          </p:cNvPr>
          <p:cNvSpPr>
            <a:spLocks noGrp="1"/>
          </p:cNvSpPr>
          <p:nvPr>
            <p:ph type="title"/>
          </p:nvPr>
        </p:nvSpPr>
        <p:spPr>
          <a:xfrm>
            <a:off x="2627784" y="260648"/>
            <a:ext cx="5546576" cy="1143000"/>
          </a:xfrm>
        </p:spPr>
        <p:txBody>
          <a:bodyPr>
            <a:normAutofit/>
          </a:bodyPr>
          <a:lstStyle/>
          <a:p>
            <a:r>
              <a:rPr lang="en-IN" sz="3200" u="sng" dirty="0">
                <a:effectLst/>
                <a:latin typeface="Calibri" panose="020F0502020204030204" pitchFamily="34" charset="0"/>
                <a:ea typeface="Calibri" panose="020F0502020204030204" pitchFamily="34" charset="0"/>
                <a:cs typeface="Calibri" panose="020F0502020204030204" pitchFamily="34" charset="0"/>
              </a:rPr>
              <a:t>MODEL PREDICTIONS</a:t>
            </a:r>
            <a:endParaRPr lang="en-IN" sz="3200" dirty="0"/>
          </a:p>
        </p:txBody>
      </p:sp>
      <p:pic>
        <p:nvPicPr>
          <p:cNvPr id="4" name="Content Placeholder 3">
            <a:extLst>
              <a:ext uri="{FF2B5EF4-FFF2-40B4-BE49-F238E27FC236}">
                <a16:creationId xmlns:a16="http://schemas.microsoft.com/office/drawing/2014/main" id="{4C1A7F2B-48F9-4B09-9FEE-6C6E3A09DFB2}"/>
              </a:ext>
            </a:extLst>
          </p:cNvPr>
          <p:cNvPicPr>
            <a:picLocks noGrp="1" noChangeAspect="1"/>
          </p:cNvPicPr>
          <p:nvPr>
            <p:ph idx="1"/>
          </p:nvPr>
        </p:nvPicPr>
        <p:blipFill rotWithShape="1">
          <a:blip r:embed="rId2"/>
          <a:srcRect l="6215" t="18905" r="59371" b="11606"/>
          <a:stretch/>
        </p:blipFill>
        <p:spPr bwMode="auto">
          <a:xfrm>
            <a:off x="249559" y="1268760"/>
            <a:ext cx="4394449" cy="547260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664873F-4D15-47E2-9CDA-4A04AF625C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1628800"/>
            <a:ext cx="3962401" cy="4140835"/>
          </a:xfrm>
          <a:prstGeom prst="rect">
            <a:avLst/>
          </a:prstGeom>
          <a:noFill/>
          <a:ln>
            <a:noFill/>
          </a:ln>
        </p:spPr>
      </p:pic>
    </p:spTree>
    <p:extLst>
      <p:ext uri="{BB962C8B-B14F-4D97-AF65-F5344CB8AC3E}">
        <p14:creationId xmlns:p14="http://schemas.microsoft.com/office/powerpoint/2010/main" val="318225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Business Images, Stock Photos &amp; Vectors | Shutterstock">
            <a:extLst>
              <a:ext uri="{FF2B5EF4-FFF2-40B4-BE49-F238E27FC236}">
                <a16:creationId xmlns:a16="http://schemas.microsoft.com/office/drawing/2014/main" id="{8F99C667-4DDD-46AD-97D9-EC0CA046A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72"/>
          <a:stretch/>
        </p:blipFill>
        <p:spPr bwMode="auto">
          <a:xfrm>
            <a:off x="899592" y="692696"/>
            <a:ext cx="7704855" cy="5760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A6DC8BD9-8DAB-4BBA-8AB0-C6A2D91190C5}"/>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4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201B-5A17-4322-A8D5-928800F396F3}"/>
              </a:ext>
            </a:extLst>
          </p:cNvPr>
          <p:cNvSpPr>
            <a:spLocks noGrp="1"/>
          </p:cNvSpPr>
          <p:nvPr>
            <p:ph type="title"/>
          </p:nvPr>
        </p:nvSpPr>
        <p:spPr>
          <a:xfrm>
            <a:off x="1547664" y="274638"/>
            <a:ext cx="6624736" cy="1143000"/>
          </a:xfrm>
        </p:spPr>
        <p:txBody>
          <a:bodyPr>
            <a:normAutofit/>
          </a:bodyPr>
          <a:lstStyle/>
          <a:p>
            <a:r>
              <a:rPr lang="en-US" sz="3600" b="1" u="sng" dirty="0">
                <a:effectLst/>
                <a:latin typeface="High Tower Text" panose="02040502050506030303" pitchFamily="18" charset="0"/>
                <a:ea typeface="Times New Roman" panose="02020603050405020304" pitchFamily="18" charset="0"/>
              </a:rPr>
              <a:t>INTRODUCTION</a:t>
            </a:r>
            <a:endParaRPr lang="en-IN" sz="3600" dirty="0"/>
          </a:p>
        </p:txBody>
      </p:sp>
      <p:sp>
        <p:nvSpPr>
          <p:cNvPr id="3" name="Content Placeholder 2">
            <a:extLst>
              <a:ext uri="{FF2B5EF4-FFF2-40B4-BE49-F238E27FC236}">
                <a16:creationId xmlns:a16="http://schemas.microsoft.com/office/drawing/2014/main" id="{9E2538D0-34C6-4B0B-ADE2-28EAF98E25DB}"/>
              </a:ext>
            </a:extLst>
          </p:cNvPr>
          <p:cNvSpPr>
            <a:spLocks noGrp="1"/>
          </p:cNvSpPr>
          <p:nvPr>
            <p:ph idx="1"/>
          </p:nvPr>
        </p:nvSpPr>
        <p:spPr/>
        <p:txBody>
          <a:bodyPr>
            <a:normAutofit fontScale="92500"/>
          </a:bodyPr>
          <a:lstStyle/>
          <a:p>
            <a:pPr marL="0" indent="0">
              <a:buNone/>
            </a:pPr>
            <a:r>
              <a:rPr lang="en-US" sz="3200" u="sng" dirty="0">
                <a:effectLst/>
                <a:latin typeface="Calibri" panose="020F0502020204030204" pitchFamily="34" charset="0"/>
                <a:ea typeface="Times New Roman" panose="02020603050405020304" pitchFamily="18" charset="0"/>
              </a:rPr>
              <a:t>Business Problem</a:t>
            </a:r>
            <a:r>
              <a:rPr lang="en-US" sz="3200" u="sng" strike="noStrike" dirty="0">
                <a:effectLst/>
                <a:latin typeface="Calibri" panose="020F0502020204030204" pitchFamily="34" charset="0"/>
                <a:ea typeface="Times New Roman" panose="02020603050405020304" pitchFamily="18" charset="0"/>
              </a:rPr>
              <a:t> </a:t>
            </a:r>
          </a:p>
          <a:p>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issue related with the Microfinance Institutions and the other lending companies </a:t>
            </a:r>
          </a:p>
          <a:p>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which are facing the defaulter issue (the people which take loans but don’t return on time) </a:t>
            </a:r>
          </a:p>
          <a:p>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 with the help of the data science the companies want to reduce the credit risk by identifying potential defaulters. </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Rectangle: Rounded Corners 3">
            <a:extLst>
              <a:ext uri="{FF2B5EF4-FFF2-40B4-BE49-F238E27FC236}">
                <a16:creationId xmlns:a16="http://schemas.microsoft.com/office/drawing/2014/main" id="{918A947A-BDDA-45F4-BDE5-865D13130B2C}"/>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83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87710"/>
            <a:ext cx="5402560" cy="1143000"/>
          </a:xfrm>
        </p:spPr>
        <p:txBody>
          <a:bodyPr>
            <a:noAutofit/>
          </a:bodyPr>
          <a:lstStyle/>
          <a:p>
            <a:r>
              <a:rPr lang="en-US" sz="2800" u="sng" dirty="0">
                <a:effectLst/>
                <a:latin typeface="Calibri" panose="020F0502020204030204" pitchFamily="34" charset="0"/>
                <a:ea typeface="Times New Roman" panose="02020603050405020304" pitchFamily="18" charset="0"/>
              </a:rPr>
              <a:t>Conceptual Background of the Domain Problem</a:t>
            </a:r>
            <a:endParaRPr lang="en-US" sz="2800" dirty="0"/>
          </a:p>
        </p:txBody>
      </p:sp>
      <p:sp>
        <p:nvSpPr>
          <p:cNvPr id="3" name="Content Placeholder 2"/>
          <p:cNvSpPr>
            <a:spLocks noGrp="1"/>
          </p:cNvSpPr>
          <p:nvPr>
            <p:ph idx="1"/>
          </p:nvPr>
        </p:nvSpPr>
        <p:spPr>
          <a:xfrm>
            <a:off x="1043608" y="1196752"/>
            <a:ext cx="7490792" cy="5328592"/>
          </a:xfrm>
        </p:spPr>
        <p:txBody>
          <a:bodyPr>
            <a:normAutofit fontScale="40000" lnSpcReduction="20000"/>
          </a:bodyPr>
          <a:lstStyle/>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Microfinance Institution (MFI) is an organization that offers financial services to low-income populations</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Microfinance services (MFS) provided by MFI are Group Loans, Agricultural Loans, Individual Business Loans and so on. Many MFI, experts and donors are supporting the idea of using mobile financial services which they feel are more convenient and efficient, and cost saving, than the traditional high-touch model used since long for the purpose of delivering microfinance services.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Today, microfinance is widely accepted as a poverty-reduction tool, representing $70 billion in outstanding loans and a global outreach of 200 million clients.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They understand the importance of communication and how it affects a person’s life, thus, focusing on providing their services and products to low-income families and poor customers that can help them in the need of hour.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the loan amount of 5 (in Indonesian Rupiah), payback amount should be 6 (in Indonesian Rupiah), while, for the loan amount of 10 (in Indonesian Rupiah), the payback amount should be 12 (in Indonesian Rupiah). </a:t>
            </a:r>
          </a:p>
          <a:p>
            <a:pPr marL="571500" indent="-457200" algn="just">
              <a:lnSpc>
                <a:spcPct val="120000"/>
              </a:lnSpc>
            </a:pPr>
            <a:r>
              <a:rPr lang="en-IN"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9A3B2C5-F224-43BA-85B5-C01DB3D4DB7F}"/>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3560-EF6F-4C18-B326-28FFFA710744}"/>
              </a:ext>
            </a:extLst>
          </p:cNvPr>
          <p:cNvSpPr>
            <a:spLocks noGrp="1"/>
          </p:cNvSpPr>
          <p:nvPr>
            <p:ph type="title"/>
          </p:nvPr>
        </p:nvSpPr>
        <p:spPr>
          <a:xfrm>
            <a:off x="2987824" y="274638"/>
            <a:ext cx="5546576" cy="1143000"/>
          </a:xfrm>
        </p:spPr>
        <p:txBody>
          <a:bodyPr>
            <a:normAutofit fontScale="90000"/>
          </a:bodyPr>
          <a:lstStyle/>
          <a:p>
            <a:r>
              <a:rPr lang="en-US" sz="4400" dirty="0"/>
              <a:t>Motivation for the Problem Undertaken</a:t>
            </a:r>
            <a:endParaRPr lang="en-IN" dirty="0"/>
          </a:p>
        </p:txBody>
      </p:sp>
      <p:sp>
        <p:nvSpPr>
          <p:cNvPr id="3" name="Content Placeholder 2">
            <a:extLst>
              <a:ext uri="{FF2B5EF4-FFF2-40B4-BE49-F238E27FC236}">
                <a16:creationId xmlns:a16="http://schemas.microsoft.com/office/drawing/2014/main" id="{F2FDEF34-05D8-4757-BFD1-33C65541BF02}"/>
              </a:ext>
            </a:extLst>
          </p:cNvPr>
          <p:cNvSpPr>
            <a:spLocks noGrp="1"/>
          </p:cNvSpPr>
          <p:nvPr>
            <p:ph idx="1"/>
          </p:nvPr>
        </p:nvSpPr>
        <p:spPr>
          <a:xfrm>
            <a:off x="827584" y="1628800"/>
            <a:ext cx="7838256" cy="4525963"/>
          </a:xfrm>
        </p:spPr>
        <p:txBody>
          <a:bodyPr>
            <a:normAutofit/>
          </a:bodyPr>
          <a:lstStyle/>
          <a:p>
            <a:pPr marL="342900" lvl="0" indent="-342900" algn="just">
              <a:buFont typeface="Symbol" panose="05050102010706020507" pitchFamily="18" charset="2"/>
              <a:buChar char=""/>
            </a:pPr>
            <a:endParaRPr lang="en-IN" sz="24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IN" sz="2400" cap="none" dirty="0">
                <a:effectLst/>
                <a:latin typeface="Calibri" panose="020F0502020204030204" pitchFamily="34" charset="0"/>
                <a:ea typeface="Calibri" panose="020F0502020204030204" pitchFamily="34" charset="0"/>
                <a:cs typeface="Calibri" panose="020F0502020204030204" pitchFamily="34" charset="0"/>
              </a:rPr>
              <a:t>To understand the logic and criterions and motive basis on which the loans are granted by microfinance institutions. </a:t>
            </a:r>
          </a:p>
          <a:p>
            <a:pPr marL="0" lvl="0" indent="0" algn="just">
              <a:buNone/>
            </a:pP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pPr>
            <a:r>
              <a:rPr lang="en-IN" sz="2400" cap="none" dirty="0">
                <a:effectLst/>
                <a:latin typeface="Calibri" panose="020F0502020204030204" pitchFamily="34" charset="0"/>
                <a:ea typeface="Calibri" panose="020F0502020204030204" pitchFamily="34" charset="0"/>
                <a:cs typeface="Calibri" panose="020F0502020204030204" pitchFamily="34" charset="0"/>
              </a:rPr>
              <a:t>To develop and come up with a model with the help of data science techniques which can correctly predict the potential defaulter which will help companies to recover their loan easily. </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Rectangle: Rounded Corners 3">
            <a:extLst>
              <a:ext uri="{FF2B5EF4-FFF2-40B4-BE49-F238E27FC236}">
                <a16:creationId xmlns:a16="http://schemas.microsoft.com/office/drawing/2014/main" id="{5DB7D2E7-6158-47B4-85E3-20D87C05F52E}"/>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355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537-7DE9-4F23-BBFA-5BE5FCFFFEAA}"/>
              </a:ext>
            </a:extLst>
          </p:cNvPr>
          <p:cNvSpPr>
            <a:spLocks noGrp="1"/>
          </p:cNvSpPr>
          <p:nvPr>
            <p:ph type="title"/>
          </p:nvPr>
        </p:nvSpPr>
        <p:spPr>
          <a:xfrm>
            <a:off x="2943224" y="274638"/>
            <a:ext cx="5591175" cy="1143000"/>
          </a:xfrm>
        </p:spPr>
        <p:txBody>
          <a:bodyPr>
            <a:normAutofit fontScale="90000"/>
          </a:bodyPr>
          <a:lstStyle/>
          <a:p>
            <a:r>
              <a:rPr lang="en-US" sz="4000" b="1" u="sng" dirty="0">
                <a:effectLst/>
                <a:latin typeface="Calibri" panose="020F0502020204030204" pitchFamily="34" charset="0"/>
                <a:ea typeface="Times New Roman" panose="02020603050405020304" pitchFamily="18" charset="0"/>
              </a:rPr>
              <a:t>Analytical Problem Framing</a:t>
            </a:r>
            <a:endParaRPr lang="en-IN" sz="8000" dirty="0"/>
          </a:p>
        </p:txBody>
      </p:sp>
      <p:sp>
        <p:nvSpPr>
          <p:cNvPr id="3" name="Content Placeholder 2">
            <a:extLst>
              <a:ext uri="{FF2B5EF4-FFF2-40B4-BE49-F238E27FC236}">
                <a16:creationId xmlns:a16="http://schemas.microsoft.com/office/drawing/2014/main" id="{1F29088E-E096-464B-8A65-7BB307435509}"/>
              </a:ext>
            </a:extLst>
          </p:cNvPr>
          <p:cNvSpPr>
            <a:spLocks noGrp="1"/>
          </p:cNvSpPr>
          <p:nvPr>
            <p:ph idx="1"/>
          </p:nvPr>
        </p:nvSpPr>
        <p:spPr>
          <a:xfrm>
            <a:off x="755576" y="1417639"/>
            <a:ext cx="8064896" cy="4756150"/>
          </a:xfrm>
        </p:spPr>
        <p:txBody>
          <a:bodyPr>
            <a:normAutofit fontScale="70000" lnSpcReduction="20000"/>
          </a:bodyPr>
          <a:lstStyle/>
          <a:p>
            <a:pPr marL="0" lvl="0" indent="0">
              <a:lnSpc>
                <a:spcPct val="120000"/>
              </a:lnSpc>
              <a:spcBef>
                <a:spcPts val="600"/>
              </a:spcBef>
              <a:spcAft>
                <a:spcPts val="600"/>
              </a:spcAft>
              <a:buNone/>
            </a:pPr>
            <a:r>
              <a:rPr lang="en-US" u="sng" dirty="0">
                <a:effectLst/>
                <a:latin typeface="+mj-lt"/>
                <a:ea typeface="Times New Roman" panose="02020603050405020304" pitchFamily="18" charset="0"/>
                <a:cs typeface="Calibri" panose="020F0502020204030204" pitchFamily="34" charset="0"/>
              </a:rPr>
              <a:t>Mathematical/ Analytical Modeling of the Problem</a:t>
            </a:r>
            <a:endParaRPr lang="en-IN" dirty="0">
              <a:effectLst/>
              <a:latin typeface="+mj-lt"/>
              <a:ea typeface="Times New Roman" panose="02020603050405020304" pitchFamily="18" charset="0"/>
              <a:cs typeface="Calibri" panose="020F0502020204030204" pitchFamily="34" charset="0"/>
            </a:endParaRPr>
          </a:p>
          <a:p>
            <a:pPr marL="342900" lvl="0" indent="-342900" algn="just">
              <a:lnSpc>
                <a:spcPct val="107000"/>
              </a:lnSpc>
              <a:spcAft>
                <a:spcPts val="1200"/>
              </a:spcAft>
              <a:buFont typeface="Symbol" panose="05050102010706020507" pitchFamily="18" charset="2"/>
              <a:buChar char=""/>
            </a:pPr>
            <a:r>
              <a:rPr lang="en-IN" sz="2700" cap="none" dirty="0">
                <a:solidFill>
                  <a:srgbClr val="24292F"/>
                </a:solidFill>
                <a:effectLst/>
                <a:latin typeface="+mj-lt"/>
                <a:ea typeface="Times New Roman" panose="02020603050405020304" pitchFamily="18"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a:t>
            </a:r>
            <a:endParaRPr lang="en-IN" sz="2700" cap="none"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en-IN" sz="2700" cap="none" dirty="0">
                <a:solidFill>
                  <a:srgbClr val="24292F"/>
                </a:solidFill>
                <a:effectLst/>
                <a:latin typeface="+mj-lt"/>
                <a:ea typeface="Times New Roman" panose="02020603050405020304" pitchFamily="18" charset="0"/>
                <a:cs typeface="Times New Roman" panose="02020603050405020304" pitchFamily="18" charset="0"/>
              </a:rPr>
              <a:t>In this case, label ‘1’ indicates that the loan has been paid i.e. Non- defaulter, while, label ‘0’ indicates that the loan has not been paid i.e. Defaulter.</a:t>
            </a:r>
            <a:endParaRPr lang="en-IN" sz="2700" cap="none" dirty="0">
              <a:effectLst/>
              <a:latin typeface="+mj-lt"/>
              <a:ea typeface="Calibri" panose="020F0502020204030204" pitchFamily="34" charset="0"/>
              <a:cs typeface="Times New Roman" panose="02020603050405020304" pitchFamily="18" charset="0"/>
            </a:endParaRPr>
          </a:p>
          <a:p>
            <a:pPr marL="0" indent="0">
              <a:lnSpc>
                <a:spcPct val="120000"/>
              </a:lnSpc>
              <a:spcAft>
                <a:spcPts val="600"/>
              </a:spcAft>
              <a:buNone/>
            </a:pPr>
            <a:r>
              <a:rPr lang="en-US" sz="3200" u="sng" dirty="0">
                <a:effectLst/>
                <a:latin typeface="+mj-lt"/>
                <a:ea typeface="Times New Roman" panose="02020603050405020304" pitchFamily="18" charset="0"/>
              </a:rPr>
              <a:t>Data Sources and their formats</a:t>
            </a:r>
          </a:p>
          <a:p>
            <a:pPr marL="457200" algn="just">
              <a:lnSpc>
                <a:spcPct val="120000"/>
              </a:lnSpc>
            </a:pPr>
            <a:r>
              <a:rPr lang="en-IN" sz="2700" cap="none" dirty="0">
                <a:solidFill>
                  <a:schemeClr val="tx1"/>
                </a:solidFill>
                <a:effectLst/>
                <a:latin typeface="+mj-lt"/>
                <a:ea typeface="Calibri" panose="020F0502020204030204" pitchFamily="34" charset="0"/>
                <a:cs typeface="Calibri" panose="020F0502020204030204" pitchFamily="34" charset="0"/>
              </a:rPr>
              <a:t>The data has been shared by client which was available in analysis. </a:t>
            </a:r>
          </a:p>
          <a:p>
            <a:pPr marL="457200" algn="just">
              <a:lnSpc>
                <a:spcPct val="120000"/>
              </a:lnSpc>
            </a:pPr>
            <a:r>
              <a:rPr lang="en-IN" sz="2700" cap="none" dirty="0">
                <a:solidFill>
                  <a:schemeClr val="tx1"/>
                </a:solidFill>
                <a:effectLst/>
                <a:latin typeface="+mj-lt"/>
                <a:ea typeface="Calibri" panose="020F0502020204030204" pitchFamily="34" charset="0"/>
                <a:cs typeface="Calibri" panose="020F0502020204030204" pitchFamily="34" charset="0"/>
              </a:rPr>
              <a:t>The data contains 209593 rows and 37 columns which contains the below in formation. </a:t>
            </a:r>
          </a:p>
          <a:p>
            <a:pPr marL="457200" algn="just">
              <a:lnSpc>
                <a:spcPct val="120000"/>
              </a:lnSpc>
            </a:pPr>
            <a:r>
              <a:rPr lang="en-IN" sz="2700" cap="none" dirty="0">
                <a:solidFill>
                  <a:schemeClr val="tx1"/>
                </a:solidFill>
                <a:effectLst/>
                <a:latin typeface="+mj-lt"/>
                <a:ea typeface="Calibri" panose="020F0502020204030204" pitchFamily="34" charset="0"/>
                <a:cs typeface="Calibri" panose="020F0502020204030204" pitchFamily="34" charset="0"/>
              </a:rPr>
              <a:t>The entire data in in integer and float format except one or  two columns which includes (“</a:t>
            </a:r>
            <a:r>
              <a:rPr lang="en-IN" sz="2700" cap="none" dirty="0">
                <a:solidFill>
                  <a:schemeClr val="tx1"/>
                </a:solidFill>
                <a:effectLst/>
                <a:latin typeface="+mj-lt"/>
                <a:cs typeface="Calibri" panose="020F0502020204030204" pitchFamily="34" charset="0"/>
              </a:rPr>
              <a:t>age on cellular network in days, telecom circle &amp; date). </a:t>
            </a:r>
            <a:endParaRPr lang="en-IN" sz="2700" cap="none" dirty="0">
              <a:solidFill>
                <a:schemeClr val="tx1"/>
              </a:solidFill>
              <a:latin typeface="+mj-lt"/>
              <a:cs typeface="Calibri" panose="020F0502020204030204" pitchFamily="34" charset="0"/>
            </a:endParaRPr>
          </a:p>
        </p:txBody>
      </p:sp>
      <p:sp>
        <p:nvSpPr>
          <p:cNvPr id="4" name="Rectangle: Rounded Corners 3">
            <a:extLst>
              <a:ext uri="{FF2B5EF4-FFF2-40B4-BE49-F238E27FC236}">
                <a16:creationId xmlns:a16="http://schemas.microsoft.com/office/drawing/2014/main" id="{89A9C166-142F-46D5-A5AD-403CDCFCE0AA}"/>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76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9FB2172-7CC8-462D-8D92-D2C6D719EAE1}"/>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3F950E7-AF48-455E-A792-9B716A0CE2DE}"/>
              </a:ext>
            </a:extLst>
          </p:cNvPr>
          <p:cNvPicPr>
            <a:picLocks noChangeAspect="1"/>
          </p:cNvPicPr>
          <p:nvPr/>
        </p:nvPicPr>
        <p:blipFill rotWithShape="1">
          <a:blip r:embed="rId2"/>
          <a:srcRect l="32040" t="17843" r="28950" b="46113"/>
          <a:stretch/>
        </p:blipFill>
        <p:spPr>
          <a:xfrm>
            <a:off x="179511" y="476672"/>
            <a:ext cx="8856985" cy="6192688"/>
          </a:xfrm>
          <a:prstGeom prst="rect">
            <a:avLst/>
          </a:prstGeom>
        </p:spPr>
      </p:pic>
    </p:spTree>
    <p:extLst>
      <p:ext uri="{BB962C8B-B14F-4D97-AF65-F5344CB8AC3E}">
        <p14:creationId xmlns:p14="http://schemas.microsoft.com/office/powerpoint/2010/main" val="424666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47CDA1-2383-4B27-A2C5-CF44B8E3A6F5}"/>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1C2EC1C-39A4-4AD5-A066-6B921E80ADAE}"/>
              </a:ext>
            </a:extLst>
          </p:cNvPr>
          <p:cNvPicPr>
            <a:picLocks noChangeAspect="1"/>
          </p:cNvPicPr>
          <p:nvPr/>
        </p:nvPicPr>
        <p:blipFill rotWithShape="1">
          <a:blip r:embed="rId2"/>
          <a:srcRect l="32040" t="53951" r="28950" b="9940"/>
          <a:stretch/>
        </p:blipFill>
        <p:spPr>
          <a:xfrm>
            <a:off x="251520" y="260648"/>
            <a:ext cx="8352928" cy="6336704"/>
          </a:xfrm>
          <a:prstGeom prst="rect">
            <a:avLst/>
          </a:prstGeom>
        </p:spPr>
      </p:pic>
    </p:spTree>
    <p:extLst>
      <p:ext uri="{BB962C8B-B14F-4D97-AF65-F5344CB8AC3E}">
        <p14:creationId xmlns:p14="http://schemas.microsoft.com/office/powerpoint/2010/main" val="18746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4FDA-3128-4490-BF86-A723999B800F}"/>
              </a:ext>
            </a:extLst>
          </p:cNvPr>
          <p:cNvSpPr>
            <a:spLocks noGrp="1"/>
          </p:cNvSpPr>
          <p:nvPr>
            <p:ph type="title"/>
          </p:nvPr>
        </p:nvSpPr>
        <p:spPr>
          <a:xfrm>
            <a:off x="2843808" y="116632"/>
            <a:ext cx="5690592" cy="922114"/>
          </a:xfrm>
        </p:spPr>
        <p:txBody>
          <a:bodyPr>
            <a:normAutofit/>
          </a:bodyPr>
          <a:lstStyle/>
          <a:p>
            <a:r>
              <a:rPr lang="en-US" sz="3600" u="sng" dirty="0">
                <a:effectLst/>
                <a:latin typeface="Calibri" panose="020F0502020204030204" pitchFamily="34" charset="0"/>
                <a:ea typeface="Times New Roman" panose="02020603050405020304" pitchFamily="18" charset="0"/>
              </a:rPr>
              <a:t>Data Pre-processing Done</a:t>
            </a:r>
            <a:endParaRPr lang="en-IN" sz="3600" dirty="0"/>
          </a:p>
        </p:txBody>
      </p:sp>
      <p:sp>
        <p:nvSpPr>
          <p:cNvPr id="3" name="Content Placeholder 2">
            <a:extLst>
              <a:ext uri="{FF2B5EF4-FFF2-40B4-BE49-F238E27FC236}">
                <a16:creationId xmlns:a16="http://schemas.microsoft.com/office/drawing/2014/main" id="{3EA38230-623D-44E8-A1C3-BDFEE2439DD7}"/>
              </a:ext>
            </a:extLst>
          </p:cNvPr>
          <p:cNvSpPr>
            <a:spLocks noGrp="1"/>
          </p:cNvSpPr>
          <p:nvPr>
            <p:ph idx="1"/>
          </p:nvPr>
        </p:nvSpPr>
        <p:spPr>
          <a:xfrm>
            <a:off x="609600" y="908720"/>
            <a:ext cx="8282880" cy="5616624"/>
          </a:xfrm>
        </p:spPr>
        <p:txBody>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Below are the steps taking for pre-processing and cleaning the data for </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the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12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Check the data for the null value. No Null Value found. </a:t>
            </a:r>
            <a:endParaRPr lang="en-IN" dirty="0"/>
          </a:p>
        </p:txBody>
      </p:sp>
      <p:pic>
        <p:nvPicPr>
          <p:cNvPr id="4" name="Picture 3">
            <a:extLst>
              <a:ext uri="{FF2B5EF4-FFF2-40B4-BE49-F238E27FC236}">
                <a16:creationId xmlns:a16="http://schemas.microsoft.com/office/drawing/2014/main" id="{F681FCB9-68FB-423C-A171-2B5E6BD94F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553829" y="838662"/>
            <a:ext cx="4396381" cy="7272808"/>
          </a:xfrm>
          <a:prstGeom prst="rect">
            <a:avLst/>
          </a:prstGeom>
          <a:noFill/>
          <a:ln>
            <a:noFill/>
          </a:ln>
        </p:spPr>
      </p:pic>
      <p:sp>
        <p:nvSpPr>
          <p:cNvPr id="5" name="Rectangle: Rounded Corners 4">
            <a:extLst>
              <a:ext uri="{FF2B5EF4-FFF2-40B4-BE49-F238E27FC236}">
                <a16:creationId xmlns:a16="http://schemas.microsoft.com/office/drawing/2014/main" id="{7EB27F38-6EEB-4C4C-A3BE-A926F2BBA119}"/>
              </a:ext>
            </a:extLst>
          </p:cNvPr>
          <p:cNvSpPr/>
          <p:nvPr/>
        </p:nvSpPr>
        <p:spPr>
          <a:xfrm>
            <a:off x="0" y="6525344"/>
            <a:ext cx="1259632" cy="332656"/>
          </a:xfrm>
          <a:prstGeom prst="roundRect">
            <a:avLst/>
          </a:prstGeom>
          <a:solidFill>
            <a:srgbClr val="00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7756454"/>
      </p:ext>
    </p:extLst>
  </p:cSld>
  <p:clrMapOvr>
    <a:masterClrMapping/>
  </p:clrMapOvr>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1572</Words>
  <Application>Microsoft Office PowerPoint</Application>
  <PresentationFormat>On-screen Show (4:3)</PresentationFormat>
  <Paragraphs>167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High Tower Text</vt:lpstr>
      <vt:lpstr>Open Sans</vt:lpstr>
      <vt:lpstr>Segoe UI</vt:lpstr>
      <vt:lpstr>Symbol</vt:lpstr>
      <vt:lpstr>Office Theme</vt:lpstr>
      <vt:lpstr>PowerPoint Presentation</vt:lpstr>
      <vt:lpstr>“Micro Credit Defaulter Project”</vt:lpstr>
      <vt:lpstr>INTRODUCTION</vt:lpstr>
      <vt:lpstr>Conceptual Background of the Domain Problem</vt:lpstr>
      <vt:lpstr>Motivation for the Problem Undertaken</vt:lpstr>
      <vt:lpstr>Analytical Problem Framing</vt:lpstr>
      <vt:lpstr>PowerPoint Presentation</vt:lpstr>
      <vt:lpstr>PowerPoint Presentation</vt:lpstr>
      <vt:lpstr>Data Pre-processing Done</vt:lpstr>
      <vt:lpstr>PowerPoint Presentation</vt:lpstr>
      <vt:lpstr>PowerPoint Presentation</vt:lpstr>
      <vt:lpstr>Continue Data Pre-processing Steps</vt:lpstr>
      <vt:lpstr>PowerPoint Presentation</vt:lpstr>
      <vt:lpstr>Data Inputs- Logic- Output Relationships</vt:lpstr>
      <vt:lpstr>Model/s Development and Evaluation</vt:lpstr>
      <vt:lpstr>PowerPoint Presentation</vt:lpstr>
      <vt:lpstr>Run and evaluate selected models</vt:lpstr>
      <vt:lpstr>Logistics Regression:-</vt:lpstr>
      <vt:lpstr>DECISION TREE CLASSIFIER</vt:lpstr>
      <vt:lpstr>RANDOM FOREST CLASSIFIER</vt:lpstr>
      <vt:lpstr>ADABOOST CLASSIFIER</vt:lpstr>
      <vt:lpstr>GRADIENT BOOSTING CLASSIFIER</vt:lpstr>
      <vt:lpstr>CONCLUSION</vt:lpstr>
      <vt:lpstr>MODEL PREDICTIONS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Shonali Ahuja</dc:creator>
  <cp:lastModifiedBy>Shonali Ahuja</cp:lastModifiedBy>
  <cp:revision>56</cp:revision>
  <dcterms:created xsi:type="dcterms:W3CDTF">2021-11-25T18:49:34Z</dcterms:created>
  <dcterms:modified xsi:type="dcterms:W3CDTF">2021-11-25T20:51:04Z</dcterms:modified>
</cp:coreProperties>
</file>