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sldIdLst>
    <p:sldId id="257" r:id="rId5"/>
    <p:sldId id="262" r:id="rId6"/>
    <p:sldId id="272" r:id="rId7"/>
    <p:sldId id="271" r:id="rId8"/>
    <p:sldId id="264" r:id="rId9"/>
    <p:sldId id="265" r:id="rId10"/>
    <p:sldId id="266" r:id="rId11"/>
    <p:sldId id="267" r:id="rId12"/>
    <p:sldId id="268" r:id="rId13"/>
    <p:sldId id="269" r:id="rId14"/>
    <p:sldId id="273" r:id="rId15"/>
    <p:sldId id="270"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2" d="100"/>
          <a:sy n="62" d="100"/>
        </p:scale>
        <p:origin x="82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2056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404484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50977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6461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75749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604634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978799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7544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072097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51096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918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7596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81596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557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3595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75532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5566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6FA2B21-3FCD-4721-B95C-427943F61125}" type="datetime1">
              <a:rPr lang="en-US" smtClean="0"/>
              <a:t>11/16/2021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00759509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pic>
        <p:nvPicPr>
          <p:cNvPr id="7" name="Picture 6">
            <a:extLst>
              <a:ext uri="{FF2B5EF4-FFF2-40B4-BE49-F238E27FC236}">
                <a16:creationId xmlns:a16="http://schemas.microsoft.com/office/drawing/2014/main" id="{7653B039-7932-4527-8FF6-A82387B6CA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6746" y="2095500"/>
            <a:ext cx="4180205" cy="2609850"/>
          </a:xfrm>
          <a:prstGeom prst="rect">
            <a:avLst/>
          </a:prstGeom>
          <a:noFill/>
          <a:ln>
            <a:noFill/>
          </a:ln>
        </p:spPr>
      </p:pic>
      <p:sp>
        <p:nvSpPr>
          <p:cNvPr id="4" name="Rectangle: Rounded Corners 3">
            <a:extLst>
              <a:ext uri="{FF2B5EF4-FFF2-40B4-BE49-F238E27FC236}">
                <a16:creationId xmlns:a16="http://schemas.microsoft.com/office/drawing/2014/main" id="{C39EDC44-88C7-4131-8FC1-861304C2F339}"/>
              </a:ext>
            </a:extLst>
          </p:cNvPr>
          <p:cNvSpPr/>
          <p:nvPr/>
        </p:nvSpPr>
        <p:spPr>
          <a:xfrm>
            <a:off x="5861010" y="1975104"/>
            <a:ext cx="5120640" cy="29077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26" name="Picture 2" descr="Data Science Internship in Noida at Flip Robo Technologies | Internshala">
            <a:extLst>
              <a:ext uri="{FF2B5EF4-FFF2-40B4-BE49-F238E27FC236}">
                <a16:creationId xmlns:a16="http://schemas.microsoft.com/office/drawing/2014/main" id="{026A99DA-99FF-4862-9DF9-0C62AD192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746" y="2594457"/>
            <a:ext cx="3452579"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CF55-5B44-48F4-A264-B9F46292EE16}"/>
              </a:ext>
            </a:extLst>
          </p:cNvPr>
          <p:cNvSpPr>
            <a:spLocks noGrp="1"/>
          </p:cNvSpPr>
          <p:nvPr>
            <p:ph type="title"/>
          </p:nvPr>
        </p:nvSpPr>
        <p:spPr>
          <a:xfrm>
            <a:off x="1397286" y="618517"/>
            <a:ext cx="9113178" cy="96370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br>
              <a:rPr kumimoji="0" lang="en-US" altLang="en-US" sz="1200" b="0" i="0" u="none" strike="noStrike" cap="none" normalizeH="0" baseline="0" dirty="0">
                <a:ln>
                  <a:noFill/>
                </a:ln>
                <a:solidFill>
                  <a:schemeClr val="tx1"/>
                </a:solidFill>
                <a:effectLst/>
              </a:rPr>
            </a:br>
            <a:br>
              <a:rPr kumimoji="0" lang="en-US" altLang="en-US" sz="1200" b="0" i="0" u="none" strike="noStrike" cap="none" normalizeH="0" baseline="0" dirty="0">
                <a:ln>
                  <a:noFill/>
                </a:ln>
                <a:solidFill>
                  <a:schemeClr val="tx1"/>
                </a:solidFill>
                <a:effectLst/>
              </a:rPr>
            </a:br>
            <a:r>
              <a:rPr kumimoji="0" lang="en-US" altLang="en-US" sz="4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Model/s Development and Evaluation</a:t>
            </a:r>
            <a:r>
              <a:rPr kumimoji="0" lang="en-US" altLang="en-US" sz="4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kumimoji="0" lang="en-US" altLang="en-US" sz="1200" b="0" i="0" u="none" strike="noStrike" cap="none" normalizeH="0" baseline="0" dirty="0">
                <a:ln>
                  <a:noFill/>
                </a:ln>
                <a:solidFill>
                  <a:schemeClr val="tx1"/>
                </a:solidFill>
                <a:effectLst/>
              </a:rPr>
            </a:br>
            <a:endParaRPr lang="en-IN" dirty="0"/>
          </a:p>
        </p:txBody>
      </p:sp>
      <p:sp>
        <p:nvSpPr>
          <p:cNvPr id="3" name="Content Placeholder 2">
            <a:extLst>
              <a:ext uri="{FF2B5EF4-FFF2-40B4-BE49-F238E27FC236}">
                <a16:creationId xmlns:a16="http://schemas.microsoft.com/office/drawing/2014/main" id="{D5B843C4-D0CE-4F12-BC30-D793BE755613}"/>
              </a:ext>
            </a:extLst>
          </p:cNvPr>
          <p:cNvSpPr>
            <a:spLocks noGrp="1"/>
          </p:cNvSpPr>
          <p:nvPr>
            <p:ph sz="quarter" idx="13"/>
          </p:nvPr>
        </p:nvSpPr>
        <p:spPr>
          <a:xfrm>
            <a:off x="914087" y="1818526"/>
            <a:ext cx="10363826" cy="3913096"/>
          </a:xfrm>
        </p:spPr>
        <p:txBody>
          <a:bodyPr/>
          <a:lstStyle/>
          <a:p>
            <a:r>
              <a:rPr kumimoji="0" lang="en-US" altLang="en-US" sz="20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Identification of possible problem-solving approaches (methods) Visualizations</a:t>
            </a:r>
            <a:endParaRPr lang="en-IN" dirty="0"/>
          </a:p>
        </p:txBody>
      </p:sp>
      <p:grpSp>
        <p:nvGrpSpPr>
          <p:cNvPr id="4" name="Group 3">
            <a:extLst>
              <a:ext uri="{FF2B5EF4-FFF2-40B4-BE49-F238E27FC236}">
                <a16:creationId xmlns:a16="http://schemas.microsoft.com/office/drawing/2014/main" id="{5E60A56D-D79C-4DC7-BD13-B80D6DDD1FBA}"/>
              </a:ext>
            </a:extLst>
          </p:cNvPr>
          <p:cNvGrpSpPr/>
          <p:nvPr/>
        </p:nvGrpSpPr>
        <p:grpSpPr>
          <a:xfrm>
            <a:off x="1294544" y="2437883"/>
            <a:ext cx="3952800" cy="3801600"/>
            <a:chOff x="0" y="0"/>
            <a:chExt cx="3009900" cy="3571875"/>
          </a:xfrm>
        </p:grpSpPr>
        <p:sp>
          <p:nvSpPr>
            <p:cNvPr id="5" name="Rounded Rectangle 10">
              <a:extLst>
                <a:ext uri="{FF2B5EF4-FFF2-40B4-BE49-F238E27FC236}">
                  <a16:creationId xmlns:a16="http://schemas.microsoft.com/office/drawing/2014/main" id="{B641A1B8-53F6-4CFF-B83B-C60A7DF0BF99}"/>
                </a:ext>
              </a:extLst>
            </p:cNvPr>
            <p:cNvSpPr/>
            <p:nvPr/>
          </p:nvSpPr>
          <p:spPr>
            <a:xfrm>
              <a:off x="0" y="0"/>
              <a:ext cx="3009900" cy="3571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6" name="Picture 5">
              <a:extLst>
                <a:ext uri="{FF2B5EF4-FFF2-40B4-BE49-F238E27FC236}">
                  <a16:creationId xmlns:a16="http://schemas.microsoft.com/office/drawing/2014/main" id="{6FAD2ADC-AB35-487F-9CFF-129C8B6B0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247650"/>
              <a:ext cx="2581275" cy="3048000"/>
            </a:xfrm>
            <a:prstGeom prst="rect">
              <a:avLst/>
            </a:prstGeom>
            <a:ln>
              <a:noFill/>
            </a:ln>
          </p:spPr>
        </p:pic>
      </p:grpSp>
      <p:grpSp>
        <p:nvGrpSpPr>
          <p:cNvPr id="7" name="Group 6">
            <a:extLst>
              <a:ext uri="{FF2B5EF4-FFF2-40B4-BE49-F238E27FC236}">
                <a16:creationId xmlns:a16="http://schemas.microsoft.com/office/drawing/2014/main" id="{084312D7-F1D3-4166-A438-7D22DF85EFEF}"/>
              </a:ext>
            </a:extLst>
          </p:cNvPr>
          <p:cNvGrpSpPr/>
          <p:nvPr/>
        </p:nvGrpSpPr>
        <p:grpSpPr>
          <a:xfrm>
            <a:off x="5743253" y="2437883"/>
            <a:ext cx="3952800" cy="3801600"/>
            <a:chOff x="0" y="0"/>
            <a:chExt cx="3009900" cy="3571875"/>
          </a:xfrm>
        </p:grpSpPr>
        <p:sp>
          <p:nvSpPr>
            <p:cNvPr id="8" name="Rounded Rectangle 14">
              <a:extLst>
                <a:ext uri="{FF2B5EF4-FFF2-40B4-BE49-F238E27FC236}">
                  <a16:creationId xmlns:a16="http://schemas.microsoft.com/office/drawing/2014/main" id="{4BF820FD-CD79-4588-AC1D-F4380221BF12}"/>
                </a:ext>
              </a:extLst>
            </p:cNvPr>
            <p:cNvSpPr/>
            <p:nvPr/>
          </p:nvSpPr>
          <p:spPr>
            <a:xfrm>
              <a:off x="0" y="0"/>
              <a:ext cx="3009900" cy="3571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9" name="Picture 8">
              <a:extLst>
                <a:ext uri="{FF2B5EF4-FFF2-40B4-BE49-F238E27FC236}">
                  <a16:creationId xmlns:a16="http://schemas.microsoft.com/office/drawing/2014/main" id="{422F86A8-572C-4F1B-89A2-78BC81FD2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5" y="209550"/>
              <a:ext cx="2714625" cy="3124200"/>
            </a:xfrm>
            <a:prstGeom prst="rect">
              <a:avLst/>
            </a:prstGeom>
            <a:ln>
              <a:noFill/>
            </a:ln>
          </p:spPr>
        </p:pic>
      </p:grpSp>
      <p:sp>
        <p:nvSpPr>
          <p:cNvPr id="17" name="Rectangle 14">
            <a:extLst>
              <a:ext uri="{FF2B5EF4-FFF2-40B4-BE49-F238E27FC236}">
                <a16:creationId xmlns:a16="http://schemas.microsoft.com/office/drawing/2014/main" id="{B366AEAE-1BBC-4675-A41F-8B0454005202}"/>
              </a:ext>
            </a:extLst>
          </p:cNvPr>
          <p:cNvSpPr>
            <a:spLocks noChangeArrowheads="1"/>
          </p:cNvSpPr>
          <p:nvPr/>
        </p:nvSpPr>
        <p:spPr bwMode="auto">
          <a:xfrm>
            <a:off x="4572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43025" algn="l"/>
              </a:tabLst>
              <a:defRPr>
                <a:solidFill>
                  <a:schemeClr val="tx1"/>
                </a:solidFill>
                <a:latin typeface="Arial" panose="020B0604020202020204" pitchFamily="34" charset="0"/>
              </a:defRPr>
            </a:lvl1pPr>
            <a:lvl2pPr eaLnBrk="0" fontAlgn="base" hangingPunct="0">
              <a:spcBef>
                <a:spcPct val="0"/>
              </a:spcBef>
              <a:spcAft>
                <a:spcPct val="0"/>
              </a:spcAft>
              <a:tabLst>
                <a:tab pos="1343025" algn="l"/>
              </a:tabLst>
              <a:defRPr>
                <a:solidFill>
                  <a:schemeClr val="tx1"/>
                </a:solidFill>
                <a:latin typeface="Arial" panose="020B0604020202020204" pitchFamily="34" charset="0"/>
              </a:defRPr>
            </a:lvl2pPr>
            <a:lvl3pPr eaLnBrk="0" fontAlgn="base" hangingPunct="0">
              <a:spcBef>
                <a:spcPct val="0"/>
              </a:spcBef>
              <a:spcAft>
                <a:spcPct val="0"/>
              </a:spcAft>
              <a:tabLst>
                <a:tab pos="1343025" algn="l"/>
              </a:tabLst>
              <a:defRPr>
                <a:solidFill>
                  <a:schemeClr val="tx1"/>
                </a:solidFill>
                <a:latin typeface="Arial" panose="020B0604020202020204" pitchFamily="34" charset="0"/>
              </a:defRPr>
            </a:lvl3pPr>
            <a:lvl4pPr eaLnBrk="0" fontAlgn="base" hangingPunct="0">
              <a:spcBef>
                <a:spcPct val="0"/>
              </a:spcBef>
              <a:spcAft>
                <a:spcPct val="0"/>
              </a:spcAft>
              <a:tabLst>
                <a:tab pos="1343025" algn="l"/>
              </a:tabLst>
              <a:defRPr>
                <a:solidFill>
                  <a:schemeClr val="tx1"/>
                </a:solidFill>
                <a:latin typeface="Arial" panose="020B0604020202020204" pitchFamily="34" charset="0"/>
              </a:defRPr>
            </a:lvl4pPr>
            <a:lvl5pPr eaLnBrk="0" fontAlgn="base" hangingPunct="0">
              <a:spcBef>
                <a:spcPct val="0"/>
              </a:spcBef>
              <a:spcAft>
                <a:spcPct val="0"/>
              </a:spcAft>
              <a:tabLst>
                <a:tab pos="1343025" algn="l"/>
              </a:tabLst>
              <a:defRPr>
                <a:solidFill>
                  <a:schemeClr val="tx1"/>
                </a:solidFill>
                <a:latin typeface="Arial" panose="020B0604020202020204" pitchFamily="34" charset="0"/>
              </a:defRPr>
            </a:lvl5pPr>
            <a:lvl6pPr eaLnBrk="0" fontAlgn="base" hangingPunct="0">
              <a:spcBef>
                <a:spcPct val="0"/>
              </a:spcBef>
              <a:spcAft>
                <a:spcPct val="0"/>
              </a:spcAft>
              <a:tabLst>
                <a:tab pos="1343025" algn="l"/>
              </a:tabLst>
              <a:defRPr>
                <a:solidFill>
                  <a:schemeClr val="tx1"/>
                </a:solidFill>
                <a:latin typeface="Arial" panose="020B0604020202020204" pitchFamily="34" charset="0"/>
              </a:defRPr>
            </a:lvl6pPr>
            <a:lvl7pPr eaLnBrk="0" fontAlgn="base" hangingPunct="0">
              <a:spcBef>
                <a:spcPct val="0"/>
              </a:spcBef>
              <a:spcAft>
                <a:spcPct val="0"/>
              </a:spcAft>
              <a:tabLst>
                <a:tab pos="1343025" algn="l"/>
              </a:tabLst>
              <a:defRPr>
                <a:solidFill>
                  <a:schemeClr val="tx1"/>
                </a:solidFill>
                <a:latin typeface="Arial" panose="020B0604020202020204" pitchFamily="34" charset="0"/>
              </a:defRPr>
            </a:lvl7pPr>
            <a:lvl8pPr eaLnBrk="0" fontAlgn="base" hangingPunct="0">
              <a:spcBef>
                <a:spcPct val="0"/>
              </a:spcBef>
              <a:spcAft>
                <a:spcPct val="0"/>
              </a:spcAft>
              <a:tabLst>
                <a:tab pos="1343025" algn="l"/>
              </a:tabLst>
              <a:defRPr>
                <a:solidFill>
                  <a:schemeClr val="tx1"/>
                </a:solidFill>
                <a:latin typeface="Arial" panose="020B0604020202020204" pitchFamily="34" charset="0"/>
              </a:defRPr>
            </a:lvl8pPr>
            <a:lvl9pPr eaLnBrk="0" fontAlgn="base" hangingPunct="0">
              <a:spcBef>
                <a:spcPct val="0"/>
              </a:spcBef>
              <a:spcAft>
                <a:spcPct val="0"/>
              </a:spcAft>
              <a:tabLst>
                <a:tab pos="1343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43025" algn="l"/>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43025" algn="l"/>
              </a:tabLst>
            </a:pPr>
            <a:r>
              <a:rPr kumimoji="0" lang="en-US" altLang="en-US" sz="20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4302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5">
            <a:extLst>
              <a:ext uri="{FF2B5EF4-FFF2-40B4-BE49-F238E27FC236}">
                <a16:creationId xmlns:a16="http://schemas.microsoft.com/office/drawing/2014/main" id="{4C80D77E-6E1E-4726-B4C9-EAE24754382A}"/>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58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E96A56A-B284-42F5-AF19-0EBE3E46533A}"/>
              </a:ext>
            </a:extLst>
          </p:cNvPr>
          <p:cNvGrpSpPr/>
          <p:nvPr/>
        </p:nvGrpSpPr>
        <p:grpSpPr>
          <a:xfrm>
            <a:off x="1220040" y="1713752"/>
            <a:ext cx="3952800" cy="3801600"/>
            <a:chOff x="0" y="0"/>
            <a:chExt cx="3009900" cy="3571875"/>
          </a:xfrm>
        </p:grpSpPr>
        <p:sp>
          <p:nvSpPr>
            <p:cNvPr id="5" name="Rounded Rectangle 19">
              <a:extLst>
                <a:ext uri="{FF2B5EF4-FFF2-40B4-BE49-F238E27FC236}">
                  <a16:creationId xmlns:a16="http://schemas.microsoft.com/office/drawing/2014/main" id="{3353B740-0FC1-4CE0-88A5-722A2818DA24}"/>
                </a:ext>
              </a:extLst>
            </p:cNvPr>
            <p:cNvSpPr/>
            <p:nvPr/>
          </p:nvSpPr>
          <p:spPr>
            <a:xfrm>
              <a:off x="0" y="0"/>
              <a:ext cx="3009900" cy="3571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6" name="Picture 5">
              <a:extLst>
                <a:ext uri="{FF2B5EF4-FFF2-40B4-BE49-F238E27FC236}">
                  <a16:creationId xmlns:a16="http://schemas.microsoft.com/office/drawing/2014/main" id="{63B3D281-E037-4196-88FF-4A7781977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 y="135172"/>
              <a:ext cx="2679590" cy="3260035"/>
            </a:xfrm>
            <a:prstGeom prst="rect">
              <a:avLst/>
            </a:prstGeom>
          </p:spPr>
        </p:pic>
      </p:grpSp>
      <p:grpSp>
        <p:nvGrpSpPr>
          <p:cNvPr id="7" name="Group 6">
            <a:extLst>
              <a:ext uri="{FF2B5EF4-FFF2-40B4-BE49-F238E27FC236}">
                <a16:creationId xmlns:a16="http://schemas.microsoft.com/office/drawing/2014/main" id="{9EBCDBB5-4FB9-4331-ACD7-79839D0F4047}"/>
              </a:ext>
            </a:extLst>
          </p:cNvPr>
          <p:cNvGrpSpPr/>
          <p:nvPr/>
        </p:nvGrpSpPr>
        <p:grpSpPr>
          <a:xfrm>
            <a:off x="6917933" y="1643062"/>
            <a:ext cx="3952126" cy="3802241"/>
            <a:chOff x="0" y="0"/>
            <a:chExt cx="3009900" cy="3571875"/>
          </a:xfrm>
        </p:grpSpPr>
        <p:sp>
          <p:nvSpPr>
            <p:cNvPr id="8" name="Rounded Rectangle 20">
              <a:extLst>
                <a:ext uri="{FF2B5EF4-FFF2-40B4-BE49-F238E27FC236}">
                  <a16:creationId xmlns:a16="http://schemas.microsoft.com/office/drawing/2014/main" id="{0FC536DF-104C-47EA-AFBD-0F05BB850BB4}"/>
                </a:ext>
              </a:extLst>
            </p:cNvPr>
            <p:cNvSpPr/>
            <p:nvPr/>
          </p:nvSpPr>
          <p:spPr>
            <a:xfrm>
              <a:off x="0" y="0"/>
              <a:ext cx="3009900" cy="3571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9" name="Picture 8">
              <a:extLst>
                <a:ext uri="{FF2B5EF4-FFF2-40B4-BE49-F238E27FC236}">
                  <a16:creationId xmlns:a16="http://schemas.microsoft.com/office/drawing/2014/main" id="{1E99E767-9E4F-48EC-B488-E757CB8DB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341906"/>
              <a:ext cx="2647784" cy="3029447"/>
            </a:xfrm>
            <a:prstGeom prst="rect">
              <a:avLst/>
            </a:prstGeom>
          </p:spPr>
        </p:pic>
      </p:grpSp>
    </p:spTree>
    <p:extLst>
      <p:ext uri="{BB962C8B-B14F-4D97-AF65-F5344CB8AC3E}">
        <p14:creationId xmlns:p14="http://schemas.microsoft.com/office/powerpoint/2010/main" val="244393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30">
            <a:extLst>
              <a:ext uri="{FF2B5EF4-FFF2-40B4-BE49-F238E27FC236}">
                <a16:creationId xmlns:a16="http://schemas.microsoft.com/office/drawing/2014/main" id="{0A4DEE59-BBE3-46FE-8F8E-40CBCCE47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621" y="457200"/>
            <a:ext cx="9947195" cy="58100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1">
            <a:extLst>
              <a:ext uri="{FF2B5EF4-FFF2-40B4-BE49-F238E27FC236}">
                <a16:creationId xmlns:a16="http://schemas.microsoft.com/office/drawing/2014/main" id="{6692EA9E-1565-46FB-8D22-DD7E4A4A2B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2">
            <a:extLst>
              <a:ext uri="{FF2B5EF4-FFF2-40B4-BE49-F238E27FC236}">
                <a16:creationId xmlns:a16="http://schemas.microsoft.com/office/drawing/2014/main" id="{ED47E845-842A-4090-A48A-1795D86BBC7D}"/>
              </a:ext>
            </a:extLst>
          </p:cNvPr>
          <p:cNvSpPr>
            <a:spLocks noChangeArrowheads="1"/>
          </p:cNvSpPr>
          <p:nvPr/>
        </p:nvSpPr>
        <p:spPr bwMode="auto">
          <a:xfrm>
            <a:off x="-68580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3">
            <a:extLst>
              <a:ext uri="{FF2B5EF4-FFF2-40B4-BE49-F238E27FC236}">
                <a16:creationId xmlns:a16="http://schemas.microsoft.com/office/drawing/2014/main" id="{841E98BB-845B-4862-834A-EB3D24186A04}"/>
              </a:ext>
            </a:extLst>
          </p:cNvPr>
          <p:cNvSpPr>
            <a:spLocks noChangeArrowheads="1"/>
          </p:cNvSpPr>
          <p:nvPr/>
        </p:nvSpPr>
        <p:spPr bwMode="auto">
          <a:xfrm>
            <a:off x="-685800" y="555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0163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24981FA-9057-4D4D-A985-C59734FE38A6}"/>
              </a:ext>
            </a:extLst>
          </p:cNvPr>
          <p:cNvSpPr/>
          <p:nvPr/>
        </p:nvSpPr>
        <p:spPr>
          <a:xfrm flipH="1" flipV="1">
            <a:off x="1135378" y="1038460"/>
            <a:ext cx="4127082" cy="335887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Oval 5">
            <a:extLst>
              <a:ext uri="{FF2B5EF4-FFF2-40B4-BE49-F238E27FC236}">
                <a16:creationId xmlns:a16="http://schemas.microsoft.com/office/drawing/2014/main" id="{4056FD67-8089-4CE6-B84D-079DEF7D6503}"/>
              </a:ext>
            </a:extLst>
          </p:cNvPr>
          <p:cNvSpPr/>
          <p:nvPr/>
        </p:nvSpPr>
        <p:spPr>
          <a:xfrm>
            <a:off x="7068620" y="1461899"/>
            <a:ext cx="4075350" cy="287782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nvGrpSpPr>
          <p:cNvPr id="8" name="Group 7">
            <a:extLst>
              <a:ext uri="{FF2B5EF4-FFF2-40B4-BE49-F238E27FC236}">
                <a16:creationId xmlns:a16="http://schemas.microsoft.com/office/drawing/2014/main" id="{49A6E724-EFBF-406B-93F9-0BE8F97FDF41}"/>
              </a:ext>
            </a:extLst>
          </p:cNvPr>
          <p:cNvGrpSpPr/>
          <p:nvPr/>
        </p:nvGrpSpPr>
        <p:grpSpPr>
          <a:xfrm>
            <a:off x="3212635" y="3630700"/>
            <a:ext cx="5220000" cy="2592000"/>
            <a:chOff x="0" y="0"/>
            <a:chExt cx="3705308" cy="2082800"/>
          </a:xfrm>
        </p:grpSpPr>
        <p:sp>
          <p:nvSpPr>
            <p:cNvPr id="9" name="Oval 8">
              <a:extLst>
                <a:ext uri="{FF2B5EF4-FFF2-40B4-BE49-F238E27FC236}">
                  <a16:creationId xmlns:a16="http://schemas.microsoft.com/office/drawing/2014/main" id="{22B32A03-1D7A-466A-9D90-60FED1D95FE4}"/>
                </a:ext>
              </a:extLst>
            </p:cNvPr>
            <p:cNvSpPr/>
            <p:nvPr/>
          </p:nvSpPr>
          <p:spPr>
            <a:xfrm>
              <a:off x="238540" y="0"/>
              <a:ext cx="3028950" cy="2082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10" name="Picture 9">
              <a:extLst>
                <a:ext uri="{FF2B5EF4-FFF2-40B4-BE49-F238E27FC236}">
                  <a16:creationId xmlns:a16="http://schemas.microsoft.com/office/drawing/2014/main" id="{9B0B8521-B49D-4B3C-B724-A222ABB93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659"/>
              <a:ext cx="3705308" cy="1940118"/>
            </a:xfrm>
            <a:prstGeom prst="rect">
              <a:avLst/>
            </a:prstGeom>
          </p:spPr>
        </p:pic>
      </p:grpSp>
      <p:pic>
        <p:nvPicPr>
          <p:cNvPr id="11" name="Picture 10">
            <a:extLst>
              <a:ext uri="{FF2B5EF4-FFF2-40B4-BE49-F238E27FC236}">
                <a16:creationId xmlns:a16="http://schemas.microsoft.com/office/drawing/2014/main" id="{9358DD22-4EAD-4049-8342-D0B3C5096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537" y="836760"/>
            <a:ext cx="5219272" cy="2592240"/>
          </a:xfrm>
          <a:prstGeom prst="rect">
            <a:avLst/>
          </a:prstGeom>
        </p:spPr>
      </p:pic>
      <p:pic>
        <p:nvPicPr>
          <p:cNvPr id="12" name="Picture 11">
            <a:extLst>
              <a:ext uri="{FF2B5EF4-FFF2-40B4-BE49-F238E27FC236}">
                <a16:creationId xmlns:a16="http://schemas.microsoft.com/office/drawing/2014/main" id="{6BB1F328-C8C0-4A3F-99C5-8322764B4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862" y="999427"/>
            <a:ext cx="4965308" cy="2592000"/>
          </a:xfrm>
          <a:prstGeom prst="rect">
            <a:avLst/>
          </a:prstGeom>
        </p:spPr>
      </p:pic>
    </p:spTree>
    <p:extLst>
      <p:ext uri="{BB962C8B-B14F-4D97-AF65-F5344CB8AC3E}">
        <p14:creationId xmlns:p14="http://schemas.microsoft.com/office/powerpoint/2010/main" val="4197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101F36-04B1-4FB7-A95F-22E420E4C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7" y="779516"/>
            <a:ext cx="5794624" cy="2645855"/>
          </a:xfrm>
          <a:prstGeom prst="rect">
            <a:avLst/>
          </a:prstGeom>
        </p:spPr>
      </p:pic>
      <p:pic>
        <p:nvPicPr>
          <p:cNvPr id="3" name="Picture 2">
            <a:extLst>
              <a:ext uri="{FF2B5EF4-FFF2-40B4-BE49-F238E27FC236}">
                <a16:creationId xmlns:a16="http://schemas.microsoft.com/office/drawing/2014/main" id="{FFC05041-090A-4357-8591-D2A8EF7AA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527" y="3800117"/>
            <a:ext cx="4767209" cy="2608770"/>
          </a:xfrm>
          <a:prstGeom prst="rect">
            <a:avLst/>
          </a:prstGeom>
        </p:spPr>
      </p:pic>
      <p:grpSp>
        <p:nvGrpSpPr>
          <p:cNvPr id="4" name="Group 3">
            <a:extLst>
              <a:ext uri="{FF2B5EF4-FFF2-40B4-BE49-F238E27FC236}">
                <a16:creationId xmlns:a16="http://schemas.microsoft.com/office/drawing/2014/main" id="{D4ABD5B4-7558-4B36-A142-4951F3ED5417}"/>
              </a:ext>
            </a:extLst>
          </p:cNvPr>
          <p:cNvGrpSpPr/>
          <p:nvPr/>
        </p:nvGrpSpPr>
        <p:grpSpPr>
          <a:xfrm>
            <a:off x="6976896" y="401842"/>
            <a:ext cx="4846706" cy="3194040"/>
            <a:chOff x="0" y="0"/>
            <a:chExt cx="3101009" cy="2353586"/>
          </a:xfrm>
        </p:grpSpPr>
        <p:sp>
          <p:nvSpPr>
            <p:cNvPr id="5" name="Oval 4">
              <a:extLst>
                <a:ext uri="{FF2B5EF4-FFF2-40B4-BE49-F238E27FC236}">
                  <a16:creationId xmlns:a16="http://schemas.microsoft.com/office/drawing/2014/main" id="{7A14F491-BB0B-47A8-BA19-B6FE27667D2F}"/>
                </a:ext>
              </a:extLst>
            </p:cNvPr>
            <p:cNvSpPr/>
            <p:nvPr/>
          </p:nvSpPr>
          <p:spPr>
            <a:xfrm>
              <a:off x="0" y="0"/>
              <a:ext cx="2650263" cy="235358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6" name="Picture 5">
              <a:extLst>
                <a:ext uri="{FF2B5EF4-FFF2-40B4-BE49-F238E27FC236}">
                  <a16:creationId xmlns:a16="http://schemas.microsoft.com/office/drawing/2014/main" id="{1AB0EC05-DCF4-4DF4-88D3-72060070C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78296"/>
              <a:ext cx="3101009" cy="1844702"/>
            </a:xfrm>
            <a:prstGeom prst="rect">
              <a:avLst/>
            </a:prstGeom>
          </p:spPr>
        </p:pic>
      </p:grpSp>
      <p:grpSp>
        <p:nvGrpSpPr>
          <p:cNvPr id="7" name="Group 6">
            <a:extLst>
              <a:ext uri="{FF2B5EF4-FFF2-40B4-BE49-F238E27FC236}">
                <a16:creationId xmlns:a16="http://schemas.microsoft.com/office/drawing/2014/main" id="{56051B73-705C-4B00-A193-EE97B906996E}"/>
              </a:ext>
            </a:extLst>
          </p:cNvPr>
          <p:cNvGrpSpPr/>
          <p:nvPr/>
        </p:nvGrpSpPr>
        <p:grpSpPr>
          <a:xfrm>
            <a:off x="6976896" y="3663960"/>
            <a:ext cx="4586993" cy="2839582"/>
            <a:chOff x="0" y="0"/>
            <a:chExt cx="3339548" cy="2321560"/>
          </a:xfrm>
        </p:grpSpPr>
        <p:sp>
          <p:nvSpPr>
            <p:cNvPr id="8" name="Oval 7">
              <a:extLst>
                <a:ext uri="{FF2B5EF4-FFF2-40B4-BE49-F238E27FC236}">
                  <a16:creationId xmlns:a16="http://schemas.microsoft.com/office/drawing/2014/main" id="{9274461A-98BF-4004-81D2-90A92FA129A3}"/>
                </a:ext>
              </a:extLst>
            </p:cNvPr>
            <p:cNvSpPr/>
            <p:nvPr/>
          </p:nvSpPr>
          <p:spPr>
            <a:xfrm>
              <a:off x="254442" y="0"/>
              <a:ext cx="2814320" cy="232156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9" name="Picture 8">
              <a:extLst>
                <a:ext uri="{FF2B5EF4-FFF2-40B4-BE49-F238E27FC236}">
                  <a16:creationId xmlns:a16="http://schemas.microsoft.com/office/drawing/2014/main" id="{954C210E-A073-438D-B714-A329EE0D1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11318"/>
              <a:ext cx="3339548" cy="1987826"/>
            </a:xfrm>
            <a:prstGeom prst="rect">
              <a:avLst/>
            </a:prstGeom>
          </p:spPr>
        </p:pic>
      </p:grpSp>
    </p:spTree>
    <p:extLst>
      <p:ext uri="{BB962C8B-B14F-4D97-AF65-F5344CB8AC3E}">
        <p14:creationId xmlns:p14="http://schemas.microsoft.com/office/powerpoint/2010/main" val="384509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51A3B2-36A7-466F-BBE3-161E0BEFC164}"/>
              </a:ext>
            </a:extLst>
          </p:cNvPr>
          <p:cNvGrpSpPr/>
          <p:nvPr/>
        </p:nvGrpSpPr>
        <p:grpSpPr>
          <a:xfrm>
            <a:off x="934756" y="679383"/>
            <a:ext cx="4657810" cy="3728230"/>
            <a:chOff x="0" y="0"/>
            <a:chExt cx="3148717" cy="2249805"/>
          </a:xfrm>
        </p:grpSpPr>
        <p:sp>
          <p:nvSpPr>
            <p:cNvPr id="3" name="Oval 2">
              <a:extLst>
                <a:ext uri="{FF2B5EF4-FFF2-40B4-BE49-F238E27FC236}">
                  <a16:creationId xmlns:a16="http://schemas.microsoft.com/office/drawing/2014/main" id="{00CF915E-010C-4D87-96F3-886EFCEE6B18}"/>
                </a:ext>
              </a:extLst>
            </p:cNvPr>
            <p:cNvSpPr/>
            <p:nvPr/>
          </p:nvSpPr>
          <p:spPr>
            <a:xfrm>
              <a:off x="0" y="0"/>
              <a:ext cx="2694940" cy="224980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4" name="Picture 3">
              <a:extLst>
                <a:ext uri="{FF2B5EF4-FFF2-40B4-BE49-F238E27FC236}">
                  <a16:creationId xmlns:a16="http://schemas.microsoft.com/office/drawing/2014/main" id="{DD30E746-DA57-4644-BBBF-43CB9D412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8" y="0"/>
              <a:ext cx="2981739" cy="2138900"/>
            </a:xfrm>
            <a:prstGeom prst="rect">
              <a:avLst/>
            </a:prstGeom>
          </p:spPr>
        </p:pic>
      </p:grpSp>
      <p:pic>
        <p:nvPicPr>
          <p:cNvPr id="5" name="Picture 4">
            <a:extLst>
              <a:ext uri="{FF2B5EF4-FFF2-40B4-BE49-F238E27FC236}">
                <a16:creationId xmlns:a16="http://schemas.microsoft.com/office/drawing/2014/main" id="{A0994F4F-3219-42BB-8D24-101625390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152" y="2589087"/>
            <a:ext cx="4530905" cy="3637051"/>
          </a:xfrm>
          <a:prstGeom prst="rect">
            <a:avLst/>
          </a:prstGeom>
        </p:spPr>
      </p:pic>
    </p:spTree>
    <p:extLst>
      <p:ext uri="{BB962C8B-B14F-4D97-AF65-F5344CB8AC3E}">
        <p14:creationId xmlns:p14="http://schemas.microsoft.com/office/powerpoint/2010/main" val="147199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949F-C7E2-4E25-BA1B-82533D6A147B}"/>
              </a:ext>
            </a:extLst>
          </p:cNvPr>
          <p:cNvSpPr>
            <a:spLocks noGrp="1"/>
          </p:cNvSpPr>
          <p:nvPr>
            <p:ph type="title"/>
          </p:nvPr>
        </p:nvSpPr>
        <p:spPr>
          <a:xfrm>
            <a:off x="913775" y="618517"/>
            <a:ext cx="10364451" cy="953429"/>
          </a:xfrm>
        </p:spPr>
        <p:txBody>
          <a:bodyPr>
            <a:normAutofit/>
          </a:bodyPr>
          <a:lstStyle/>
          <a:p>
            <a:r>
              <a:rPr lang="en-US" u="sng" dirty="0">
                <a:effectLst/>
                <a:latin typeface="Calibri" panose="020F0502020204030204" pitchFamily="34" charset="0"/>
                <a:ea typeface="Times New Roman" panose="02020603050405020304" pitchFamily="18" charset="0"/>
              </a:rPr>
              <a:t>Key Findings of the study</a:t>
            </a:r>
            <a:endParaRPr lang="en-IN" dirty="0"/>
          </a:p>
        </p:txBody>
      </p:sp>
      <p:sp>
        <p:nvSpPr>
          <p:cNvPr id="3" name="Content Placeholder 2">
            <a:extLst>
              <a:ext uri="{FF2B5EF4-FFF2-40B4-BE49-F238E27FC236}">
                <a16:creationId xmlns:a16="http://schemas.microsoft.com/office/drawing/2014/main" id="{060C1494-6EBA-4878-8BC5-44152FBECE6B}"/>
              </a:ext>
            </a:extLst>
          </p:cNvPr>
          <p:cNvSpPr>
            <a:spLocks noGrp="1"/>
          </p:cNvSpPr>
          <p:nvPr>
            <p:ph sz="quarter" idx="13"/>
          </p:nvPr>
        </p:nvSpPr>
        <p:spPr>
          <a:xfrm>
            <a:off x="913775" y="1736333"/>
            <a:ext cx="10363826" cy="4366517"/>
          </a:xfrm>
        </p:spPr>
        <p:txBody>
          <a:bodyPr>
            <a:normAutofit fontScale="25000" lnSpcReduction="20000"/>
          </a:bodyPr>
          <a:lstStyle/>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online shopping involvement of women are more in comparison to men.</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age group of 31-40 is involved more in online shopping in </a:t>
            </a:r>
            <a:r>
              <a:rPr lang="en-US" sz="5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comparision</a:t>
            </a: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other age group. The female belong to age group of 21-30 prefer more to shopping while men age group of 31-40  prefer to shopping.</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Men from Delhi and Women Greater Noida prefer shopping. So we can say that shopping sites get more business from these locations.</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mostly people from all age group has done shopping less than 10 times a year</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see that Amazon and Flipkart are the most preferred brand for online shopping by customers.</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Almost all the people who have shopped from Amazon, Flipkart and Pay-tm are satisfied. People who shop from a more number of online brands doesn’t seem to be satisfied.</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 mostly prefer mobile internet (52.8%) followed by Wi-Fi (28%in comparison to any other medium of connectivity. </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 use Mobile phone mostly for the shopping (52%). the least one is tablet (4.5%). Mostly buyers have 5.5 inches of mobile phones which is mostly used in online shopping. Google chrome is the mostly preferred and convenient browser than any other. </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 come to know about their preferred shopping site through Search Engines like Google and others.</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a:p>
            <a:pPr marL="702900" lvl="0" indent="-685800" algn="just">
              <a:spcBef>
                <a:spcPts val="600"/>
              </a:spcBef>
              <a:buFont typeface="Wingdings" panose="05000000000000000000" pitchFamily="2" charset="2"/>
              <a:buChar char="§"/>
            </a:pPr>
            <a:r>
              <a:rPr lang="en-US" sz="5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 from all age group prefer to spend more than 15 minutes before finalizing the product. </a:t>
            </a:r>
            <a:endParaRPr lang="en-IN" sz="5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38659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2ADE63-6893-4289-A3CB-EF1E7CAECD35}"/>
              </a:ext>
            </a:extLst>
          </p:cNvPr>
          <p:cNvSpPr txBox="1"/>
          <p:nvPr/>
        </p:nvSpPr>
        <p:spPr>
          <a:xfrm>
            <a:off x="1222625" y="1370334"/>
            <a:ext cx="9667982" cy="4493538"/>
          </a:xfrm>
          <a:prstGeom prst="rect">
            <a:avLst/>
          </a:prstGeom>
          <a:noFill/>
        </p:spPr>
        <p:txBody>
          <a:bodyPr wrap="square">
            <a:spAutoFit/>
          </a:bodyPr>
          <a:lstStyle/>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Finding better alternate is the reason which force people to abandon the product to leave the material at the shopping cart</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Amazon.com and flipkart.com is the most preferred shopping website among the customers.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is most convenient to use for shopping followed by flipkart.com.</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Amazon.in is the best visual appealing website for shopping followed by flipkart.com. Amazon.in has a wide variety of offers than any other website for shopping followed by flipkart.com.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provides complete information and relevant description than any other website for shopping.</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is the fast loading website. Amazon.in grabs more votes in reliability section.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is very quick in terms of purchase completing convenience.</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has wide variety of payment option.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Amazon.in is fast in delivering the customer orders, best in keeping secure the personal and financial information of customers. Seems like amazon is beating all other shopping website in the market in terms of providing the best customer experience.</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400050" lvl="0" indent="-400050">
              <a:spcAft>
                <a:spcPts val="1200"/>
              </a:spcAft>
              <a:buFont typeface="Wingdings" panose="05000000000000000000" pitchFamily="2" charset="2"/>
              <a:buChar char="§"/>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customer has to wait for a longer time to get logged at times promotion, sales period in Amazon.in (21.2%) followed by Paytm.com and Myntra.com.</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03955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4C12-7D2C-41E9-92DC-73AAABBA0787}"/>
              </a:ext>
            </a:extLst>
          </p:cNvPr>
          <p:cNvSpPr>
            <a:spLocks noGrp="1"/>
          </p:cNvSpPr>
          <p:nvPr>
            <p:ph type="title"/>
          </p:nvPr>
        </p:nvSpPr>
        <p:spPr>
          <a:xfrm>
            <a:off x="1325366" y="618518"/>
            <a:ext cx="9760450" cy="1117816"/>
          </a:xfrm>
        </p:spPr>
        <p:txBody>
          <a:bodyPr>
            <a:normAutofit/>
          </a:bodyPr>
          <a:lstStyle/>
          <a:p>
            <a:r>
              <a:rPr lang="en-US" u="sng" dirty="0">
                <a:effectLst/>
                <a:latin typeface="Calibri" panose="020F0502020204030204" pitchFamily="34" charset="0"/>
                <a:ea typeface="Times New Roman" panose="02020603050405020304" pitchFamily="18" charset="0"/>
              </a:rPr>
              <a:t>Conclusions of the Study</a:t>
            </a:r>
            <a:endParaRPr lang="en-IN" sz="6000" dirty="0"/>
          </a:p>
        </p:txBody>
      </p:sp>
      <p:sp>
        <p:nvSpPr>
          <p:cNvPr id="3" name="Content Placeholder 2">
            <a:extLst>
              <a:ext uri="{FF2B5EF4-FFF2-40B4-BE49-F238E27FC236}">
                <a16:creationId xmlns:a16="http://schemas.microsoft.com/office/drawing/2014/main" id="{6916EDFF-4D6E-46C4-AA6E-8A4BF285A16A}"/>
              </a:ext>
            </a:extLst>
          </p:cNvPr>
          <p:cNvSpPr>
            <a:spLocks noGrp="1"/>
          </p:cNvSpPr>
          <p:nvPr>
            <p:ph sz="quarter" idx="13"/>
          </p:nvPr>
        </p:nvSpPr>
        <p:spPr>
          <a:xfrm>
            <a:off x="1023678" y="1697559"/>
            <a:ext cx="10363826" cy="4138161"/>
          </a:xfrm>
        </p:spPr>
        <p:txBody>
          <a:bodyPr>
            <a:normAutofit fontScale="92500" lnSpcReduction="20000"/>
          </a:bodyPr>
          <a:lstStyle/>
          <a:p>
            <a:pPr marL="342900" lvl="0" indent="-342900" algn="just">
              <a:spcAft>
                <a:spcPts val="3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The market is very versatile and customer is the king of the market. The online retail companies have to be more focused towards changing needs and demand of the customers, adapting changing technologies, fast networking. They need to more reliable, convenient and trust-worthy to survive and grow. </a:t>
            </a:r>
            <a:endParaRPr lang="en-IN" sz="18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All the websites were not equally preferred by online customers. Amazon was the most preferred followed by FLIPKART. This can be explained easily by previous result that we got. </a:t>
            </a:r>
          </a:p>
          <a:p>
            <a:pPr marL="342900" lvl="0" indent="-342900" algn="just">
              <a:spcAft>
                <a:spcPts val="3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These two companies are most trusted in the industry in terms of reliability, convenience and trust worthiness, and hence, have a huge reliability. </a:t>
            </a:r>
          </a:p>
          <a:p>
            <a:pPr marL="342900" lvl="0" indent="-342900" algn="just">
              <a:spcAft>
                <a:spcPts val="3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Also, the sellers listed on these websites are generally from Tier 1 cities as compared to Snap-deal and Pay-TM which have more sellers from tier 2 and 3 cities. </a:t>
            </a:r>
          </a:p>
          <a:p>
            <a:pPr marL="342900" lvl="0" indent="-342900" algn="just">
              <a:spcAft>
                <a:spcPts val="300"/>
              </a:spcAft>
              <a:buFont typeface="Wingdings" panose="05000000000000000000" pitchFamily="2" charset="2"/>
              <a:buChar char=""/>
            </a:pPr>
            <a:r>
              <a:rPr lang="en-US" sz="1800" dirty="0">
                <a:effectLst/>
                <a:latin typeface="Calibri" panose="020F0502020204030204" pitchFamily="34" charset="0"/>
                <a:ea typeface="Times New Roman" panose="02020603050405020304" pitchFamily="18" charset="0"/>
              </a:rPr>
              <a:t>these websites have the most lenient return policies as compared to others and also the time required to process a return is low for these.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30271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 You Sign Images, Stock Photos &amp;amp; Vectors | Shutterstock">
            <a:extLst>
              <a:ext uri="{FF2B5EF4-FFF2-40B4-BE49-F238E27FC236}">
                <a16:creationId xmlns:a16="http://schemas.microsoft.com/office/drawing/2014/main" id="{BD0C7640-246B-4655-BBB1-0E41CA39C9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84"/>
          <a:stretch/>
        </p:blipFill>
        <p:spPr bwMode="auto">
          <a:xfrm>
            <a:off x="1407559" y="1160979"/>
            <a:ext cx="9123451" cy="499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49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DCA0-BA2A-48AA-92E2-D29B31AA7CE3}"/>
              </a:ext>
            </a:extLst>
          </p:cNvPr>
          <p:cNvSpPr>
            <a:spLocks noGrp="1"/>
          </p:cNvSpPr>
          <p:nvPr>
            <p:ph type="ctrTitle"/>
          </p:nvPr>
        </p:nvSpPr>
        <p:spPr>
          <a:xfrm>
            <a:off x="1629103" y="2244830"/>
            <a:ext cx="8933796" cy="1565170"/>
          </a:xfrm>
        </p:spPr>
        <p:txBody>
          <a:bodyPr anchor="ctr">
            <a:normAutofit/>
          </a:bodyPr>
          <a:lstStyle/>
          <a:p>
            <a:r>
              <a:rPr lang="en-US" sz="2400" u="sng" dirty="0">
                <a:effectLst/>
                <a:latin typeface="Calibri" panose="020F0502020204030204" pitchFamily="34" charset="0"/>
                <a:ea typeface="Times New Roman" panose="02020603050405020304" pitchFamily="18" charset="0"/>
              </a:rPr>
              <a:t>“A CASE STUDY ON CUSTOMER RETENTION IN E-COMMERCE SECTOR”</a:t>
            </a:r>
            <a:endParaRPr lang="en-IN" sz="8000" dirty="0"/>
          </a:p>
        </p:txBody>
      </p:sp>
      <p:sp>
        <p:nvSpPr>
          <p:cNvPr id="3" name="Subtitle 2">
            <a:extLst>
              <a:ext uri="{FF2B5EF4-FFF2-40B4-BE49-F238E27FC236}">
                <a16:creationId xmlns:a16="http://schemas.microsoft.com/office/drawing/2014/main" id="{DF3991A0-10E1-4425-8D75-85109CDBED79}"/>
              </a:ext>
            </a:extLst>
          </p:cNvPr>
          <p:cNvSpPr>
            <a:spLocks noGrp="1"/>
          </p:cNvSpPr>
          <p:nvPr>
            <p:ph type="subTitle" idx="1"/>
          </p:nvPr>
        </p:nvSpPr>
        <p:spPr>
          <a:xfrm>
            <a:off x="2386584" y="5431536"/>
            <a:ext cx="3922776" cy="640080"/>
          </a:xfrm>
        </p:spPr>
        <p:txBody>
          <a:bodyPr>
            <a:normAutofit fontScale="70000" lnSpcReduction="20000"/>
          </a:bodyPr>
          <a:lstStyle/>
          <a:p>
            <a:r>
              <a:rPr lang="en-US" sz="1800" dirty="0">
                <a:effectLst/>
                <a:latin typeface="Calibri" panose="020F0502020204030204" pitchFamily="34" charset="0"/>
                <a:ea typeface="Times New Roman" panose="02020603050405020304" pitchFamily="18" charset="0"/>
              </a:rPr>
              <a:t>Submitted by:</a:t>
            </a:r>
            <a:endParaRPr lang="en-IN" sz="1800" dirty="0">
              <a:effectLst/>
              <a:latin typeface="Times New Roman" panose="02020603050405020304" pitchFamily="18" charset="0"/>
              <a:ea typeface="Times New Roman" panose="02020603050405020304" pitchFamily="18" charset="0"/>
            </a:endParaRPr>
          </a:p>
          <a:p>
            <a:pPr algn="ctr"/>
            <a:r>
              <a:rPr lang="en-US" sz="1800" b="1" u="sng" dirty="0">
                <a:effectLst/>
                <a:latin typeface="Calibri" panose="020F0502020204030204" pitchFamily="34" charset="0"/>
                <a:ea typeface="Times New Roman" panose="02020603050405020304" pitchFamily="18" charset="0"/>
              </a:rPr>
              <a:t>RAHUL AHUJA</a:t>
            </a:r>
            <a:endParaRPr lang="en-IN" sz="1800" u="sng" dirty="0">
              <a:effectLst/>
              <a:latin typeface="Times New Roman" panose="02020603050405020304" pitchFamily="18" charset="0"/>
              <a:ea typeface="Times New Roman" panose="02020603050405020304" pitchFamily="18" charset="0"/>
            </a:endParaRPr>
          </a:p>
          <a:p>
            <a:endParaRPr lang="en-IN" dirty="0"/>
          </a:p>
        </p:txBody>
      </p:sp>
      <p:pic>
        <p:nvPicPr>
          <p:cNvPr id="2050" name="Picture 2" descr="Data Science Internship in Noida at Flip Robo Technologies | Internshala">
            <a:extLst>
              <a:ext uri="{FF2B5EF4-FFF2-40B4-BE49-F238E27FC236}">
                <a16:creationId xmlns:a16="http://schemas.microsoft.com/office/drawing/2014/main" id="{225851B4-90AB-48AE-AE62-E3CDF43B5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692" y="1333500"/>
            <a:ext cx="1524783" cy="45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5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01D3-BA3B-4A86-856B-9B3CA17D6A6B}"/>
              </a:ext>
            </a:extLst>
          </p:cNvPr>
          <p:cNvSpPr>
            <a:spLocks noGrp="1"/>
          </p:cNvSpPr>
          <p:nvPr>
            <p:ph type="title"/>
          </p:nvPr>
        </p:nvSpPr>
        <p:spPr>
          <a:xfrm>
            <a:off x="2734056" y="618517"/>
            <a:ext cx="6281928" cy="1283435"/>
          </a:xfrm>
        </p:spPr>
        <p:txBody>
          <a:bodyPr/>
          <a:lstStyle/>
          <a:p>
            <a:r>
              <a:rPr lang="en-US" b="1" u="sng" dirty="0">
                <a:effectLst/>
                <a:latin typeface="High Tower Text" panose="02040502050506030303" pitchFamily="18" charset="0"/>
                <a:ea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FCBF3E67-FC9D-4B58-A0CC-F3E42F15E805}"/>
              </a:ext>
            </a:extLst>
          </p:cNvPr>
          <p:cNvSpPr>
            <a:spLocks noGrp="1"/>
          </p:cNvSpPr>
          <p:nvPr>
            <p:ph sz="quarter" idx="13"/>
          </p:nvPr>
        </p:nvSpPr>
        <p:spPr>
          <a:xfrm>
            <a:off x="913774" y="1901952"/>
            <a:ext cx="10363826" cy="3889247"/>
          </a:xfrm>
        </p:spPr>
        <p:txBody>
          <a:bodyPr/>
          <a:lstStyle/>
          <a:p>
            <a:pPr marL="0" lvl="0" indent="0">
              <a:lnSpc>
                <a:spcPct val="170000"/>
              </a:lnSpc>
              <a:buNone/>
            </a:pPr>
            <a:r>
              <a:rPr lang="en-US" sz="2800" dirty="0">
                <a:effectLst/>
                <a:latin typeface="Calibri" panose="020F0502020204030204" pitchFamily="34" charset="0"/>
                <a:ea typeface="Times New Roman" panose="02020603050405020304" pitchFamily="18" charset="0"/>
              </a:rPr>
              <a:t>Business Problem</a:t>
            </a:r>
            <a:r>
              <a:rPr lang="en-US" sz="2800" strike="noStrike" dirty="0">
                <a:effectLst/>
                <a:latin typeface="Calibri" panose="020F0502020204030204" pitchFamily="34" charset="0"/>
                <a:ea typeface="Times New Roman" panose="02020603050405020304" pitchFamily="18" charset="0"/>
              </a:rPr>
              <a:t> </a:t>
            </a:r>
          </a:p>
          <a:p>
            <a:pPr marL="0" lvl="0" indent="0">
              <a:lnSpc>
                <a:spcPct val="170000"/>
              </a:lnSpc>
              <a:buNone/>
            </a:pPr>
            <a:endParaRPr lang="en-US" strike="noStrike" dirty="0">
              <a:effectLst/>
              <a:latin typeface="Calibri" panose="020F0502020204030204" pitchFamily="34" charset="0"/>
              <a:ea typeface="Times New Roman" panose="02020603050405020304" pitchFamily="18" charset="0"/>
            </a:endParaRPr>
          </a:p>
          <a:p>
            <a:pPr marL="457200" algn="just"/>
            <a:r>
              <a:rPr lang="en-US" sz="2000" dirty="0">
                <a:effectLst/>
                <a:latin typeface="Calibri" panose="020F0502020204030204" pitchFamily="34" charset="0"/>
                <a:ea typeface="Times New Roman" panose="02020603050405020304" pitchFamily="18" charset="0"/>
                <a:cs typeface="Calibri" panose="020F0502020204030204" pitchFamily="34" charset="0"/>
              </a:rPr>
              <a:t>Today the world outside is very competitive and so as the online shopping domain.</a:t>
            </a:r>
          </a:p>
          <a:p>
            <a:pPr marL="457200" algn="just">
              <a:spcBef>
                <a:spcPts val="600"/>
              </a:spcBef>
              <a:spcAft>
                <a:spcPts val="120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 There is a huge competition and the companies are finding it difficult to retain the customer.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361434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6E32-733E-4B42-BB14-628584CA4FEA}"/>
              </a:ext>
            </a:extLst>
          </p:cNvPr>
          <p:cNvSpPr>
            <a:spLocks noGrp="1"/>
          </p:cNvSpPr>
          <p:nvPr>
            <p:ph type="title"/>
          </p:nvPr>
        </p:nvSpPr>
        <p:spPr>
          <a:xfrm>
            <a:off x="977783" y="729466"/>
            <a:ext cx="10364451" cy="1068512"/>
          </a:xfrm>
        </p:spPr>
        <p:txBody>
          <a:bodyPr>
            <a:noAutofit/>
          </a:bodyPr>
          <a:lstStyle/>
          <a:p>
            <a:r>
              <a:rPr lang="en-US" u="sng" dirty="0">
                <a:effectLst/>
                <a:latin typeface="Calibri" panose="020F0502020204030204" pitchFamily="34" charset="0"/>
                <a:ea typeface="Times New Roman" panose="02020603050405020304" pitchFamily="18" charset="0"/>
              </a:rPr>
              <a:t>Conceptual Background of the Domain Problem</a:t>
            </a:r>
            <a:endParaRPr lang="en-IN" dirty="0"/>
          </a:p>
        </p:txBody>
      </p:sp>
      <p:sp>
        <p:nvSpPr>
          <p:cNvPr id="3" name="Content Placeholder 2">
            <a:extLst>
              <a:ext uri="{FF2B5EF4-FFF2-40B4-BE49-F238E27FC236}">
                <a16:creationId xmlns:a16="http://schemas.microsoft.com/office/drawing/2014/main" id="{D52DBBA3-6374-492E-BD35-EEECA73C0820}"/>
              </a:ext>
            </a:extLst>
          </p:cNvPr>
          <p:cNvSpPr>
            <a:spLocks noGrp="1"/>
          </p:cNvSpPr>
          <p:nvPr>
            <p:ph sz="quarter" idx="13"/>
          </p:nvPr>
        </p:nvSpPr>
        <p:spPr>
          <a:xfrm>
            <a:off x="914400" y="1543657"/>
            <a:ext cx="10363826" cy="4695825"/>
          </a:xfrm>
        </p:spPr>
        <p:txBody>
          <a:bodyPr>
            <a:noAutofit/>
          </a:bodyPr>
          <a:lstStyle/>
          <a:p>
            <a:pPr indent="0" algn="just">
              <a:buNone/>
            </a:pP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457200" algn="just"/>
            <a:r>
              <a:rPr lang="en-US" sz="1400" dirty="0">
                <a:effectLst/>
                <a:latin typeface="Calibri" panose="020F0502020204030204" pitchFamily="34" charset="0"/>
                <a:ea typeface="Times New Roman" panose="02020603050405020304" pitchFamily="18" charset="0"/>
                <a:cs typeface="Calibri" panose="020F0502020204030204" pitchFamily="34" charset="0"/>
              </a:rPr>
              <a:t>Customer satisfaction has emerged as one of the most important factors that guarantee the success of online store;</a:t>
            </a:r>
          </a:p>
          <a:p>
            <a:pPr marL="457200" algn="just"/>
            <a:r>
              <a:rPr lang="en-US" sz="1400" dirty="0">
                <a:effectLst/>
                <a:latin typeface="Calibri" panose="020F0502020204030204" pitchFamily="34" charset="0"/>
                <a:ea typeface="Times New Roman" panose="02020603050405020304" pitchFamily="18" charset="0"/>
                <a:cs typeface="Calibri" panose="020F0502020204030204" pitchFamily="34" charset="0"/>
              </a:rPr>
              <a:t> it has been posited as a key stimulant of </a:t>
            </a:r>
            <a:r>
              <a:rPr lang="en-US" sz="1400" u="sng" dirty="0">
                <a:effectLst/>
                <a:latin typeface="Calibri" panose="020F0502020204030204" pitchFamily="34" charset="0"/>
                <a:ea typeface="Times New Roman" panose="02020603050405020304" pitchFamily="18" charset="0"/>
                <a:cs typeface="Calibri" panose="020F0502020204030204" pitchFamily="34" charset="0"/>
              </a:rPr>
              <a:t>purchase</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r>
              <a:rPr lang="en-US" sz="1400" u="sng" dirty="0">
                <a:effectLst/>
                <a:latin typeface="Calibri" panose="020F0502020204030204" pitchFamily="34" charset="0"/>
                <a:ea typeface="Times New Roman" panose="02020603050405020304" pitchFamily="18" charset="0"/>
                <a:cs typeface="Calibri" panose="020F0502020204030204" pitchFamily="34" charset="0"/>
              </a:rPr>
              <a:t>repurchase intentions</a:t>
            </a:r>
            <a:r>
              <a:rPr lang="en-US" sz="1400" dirty="0">
                <a:effectLst/>
                <a:latin typeface="Calibri" panose="020F0502020204030204" pitchFamily="34" charset="0"/>
                <a:ea typeface="Times New Roman" panose="02020603050405020304" pitchFamily="18" charset="0"/>
                <a:cs typeface="Calibri" panose="020F0502020204030204" pitchFamily="34" charset="0"/>
              </a:rPr>
              <a:t> and </a:t>
            </a:r>
            <a:r>
              <a:rPr lang="en-US" sz="1400" u="sng" dirty="0">
                <a:effectLst/>
                <a:latin typeface="Calibri" panose="020F0502020204030204" pitchFamily="34" charset="0"/>
                <a:ea typeface="Times New Roman" panose="02020603050405020304" pitchFamily="18" charset="0"/>
                <a:cs typeface="Calibri" panose="020F0502020204030204" pitchFamily="34" charset="0"/>
              </a:rPr>
              <a:t>customer loyalty</a:t>
            </a:r>
            <a:r>
              <a:rPr lang="en-US" sz="1400" dirty="0">
                <a:effectLst/>
                <a:latin typeface="Calibri" panose="020F0502020204030204" pitchFamily="34" charset="0"/>
                <a:ea typeface="Times New Roman" panose="02020603050405020304" pitchFamily="18" charset="0"/>
                <a:cs typeface="Calibri" panose="020F0502020204030204" pitchFamily="34" charset="0"/>
              </a:rPr>
              <a:t>. </a:t>
            </a:r>
          </a:p>
          <a:p>
            <a:pPr marL="457200" algn="just"/>
            <a:r>
              <a:rPr lang="en-US" sz="1400" dirty="0">
                <a:effectLst/>
                <a:latin typeface="Calibri" panose="020F0502020204030204" pitchFamily="34" charset="0"/>
                <a:ea typeface="Times New Roman" panose="02020603050405020304" pitchFamily="18" charset="0"/>
                <a:cs typeface="Calibri" panose="020F0502020204030204" pitchFamily="34" charset="0"/>
              </a:rPr>
              <a:t>Five major factors that contributed to the success of an e-commerce store have been identified as:</a:t>
            </a:r>
          </a:p>
          <a:p>
            <a:pPr marL="1501200" lvl="3" indent="-285750" algn="just">
              <a:spcBef>
                <a:spcPts val="0"/>
              </a:spcBef>
              <a:buSzPct val="95000"/>
              <a:buFont typeface="Calibri" panose="020F050202020403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service quality</a:t>
            </a:r>
          </a:p>
          <a:p>
            <a:pPr marL="1501200" lvl="3" indent="-285750" algn="just">
              <a:spcBef>
                <a:spcPts val="0"/>
              </a:spcBef>
              <a:buSzPct val="95000"/>
              <a:buFont typeface="Calibri" panose="020F050202020403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system quality </a:t>
            </a:r>
          </a:p>
          <a:p>
            <a:pPr marL="1501200" lvl="3" indent="-285750" algn="just">
              <a:spcBef>
                <a:spcPts val="0"/>
              </a:spcBef>
              <a:buSzPct val="95000"/>
              <a:buFont typeface="Calibri" panose="020F050202020403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I</a:t>
            </a:r>
            <a:r>
              <a:rPr lang="en-US" dirty="0">
                <a:effectLst/>
                <a:latin typeface="Calibri" panose="020F0502020204030204" pitchFamily="34" charset="0"/>
                <a:ea typeface="Times New Roman" panose="02020603050405020304" pitchFamily="18" charset="0"/>
                <a:cs typeface="Calibri" panose="020F0502020204030204" pitchFamily="34" charset="0"/>
              </a:rPr>
              <a:t>nformation quality</a:t>
            </a:r>
          </a:p>
          <a:p>
            <a:pPr marL="1501200" lvl="3" indent="-285750" algn="just">
              <a:spcBef>
                <a:spcPts val="0"/>
              </a:spcBef>
              <a:buSzPct val="95000"/>
              <a:buFont typeface="Calibri" panose="020F050202020403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trust </a:t>
            </a:r>
          </a:p>
          <a:p>
            <a:pPr marL="1501200" lvl="3" indent="-285750" algn="just">
              <a:spcBef>
                <a:spcPts val="0"/>
              </a:spcBef>
              <a:buSzPct val="95000"/>
              <a:buFont typeface="Calibri" panose="020F0502020204030204" pitchFamily="34" charset="0"/>
              <a:buChar char="⁻"/>
            </a:pPr>
            <a:r>
              <a:rPr lang="en-US" dirty="0">
                <a:effectLst/>
                <a:latin typeface="Calibri" panose="020F0502020204030204" pitchFamily="34" charset="0"/>
                <a:ea typeface="Times New Roman" panose="02020603050405020304" pitchFamily="18" charset="0"/>
                <a:cs typeface="Calibri" panose="020F0502020204030204" pitchFamily="34" charset="0"/>
              </a:rPr>
              <a:t>net benefit</a:t>
            </a:r>
          </a:p>
          <a:p>
            <a:pPr marL="457200" algn="just"/>
            <a:r>
              <a:rPr lang="en-US" sz="1400" dirty="0">
                <a:effectLst/>
                <a:latin typeface="Calibri" panose="020F0502020204030204" pitchFamily="34" charset="0"/>
                <a:ea typeface="Times New Roman" panose="02020603050405020304" pitchFamily="18" charset="0"/>
                <a:cs typeface="Calibri" panose="020F0502020204030204" pitchFamily="34" charset="0"/>
              </a:rPr>
              <a:t>A comprehensive review of the literature, theories and models have been carried out to propose the models for customer activation and customer retention.</a:t>
            </a:r>
          </a:p>
          <a:p>
            <a:pPr marL="457200" algn="just"/>
            <a:r>
              <a:rPr lang="en-US" sz="1400" dirty="0">
                <a:effectLst/>
                <a:latin typeface="Calibri" panose="020F0502020204030204" pitchFamily="34" charset="0"/>
                <a:ea typeface="Times New Roman" panose="02020603050405020304" pitchFamily="18" charset="0"/>
                <a:cs typeface="Calibri" panose="020F0502020204030204" pitchFamily="34" charset="0"/>
              </a:rPr>
              <a:t>So with the study of this data and analytics we need to find out the reason for then customer churn and what companies need to do to retain them.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23489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FB2D4C-C54E-455A-82C4-D4E617ADCF78}"/>
              </a:ext>
            </a:extLst>
          </p:cNvPr>
          <p:cNvSpPr>
            <a:spLocks noGrp="1"/>
          </p:cNvSpPr>
          <p:nvPr>
            <p:ph type="title"/>
          </p:nvPr>
        </p:nvSpPr>
        <p:spPr>
          <a:xfrm>
            <a:off x="1005214" y="1149096"/>
            <a:ext cx="10272386" cy="993913"/>
          </a:xfrm>
        </p:spPr>
        <p:txBody>
          <a:bodyPr>
            <a:normAutofit/>
          </a:bodyPr>
          <a:lstStyle/>
          <a:p>
            <a:r>
              <a:rPr lang="en-US" sz="3600" dirty="0"/>
              <a:t>Motivation for the Problem Undertaken</a:t>
            </a:r>
            <a:endParaRPr lang="en-IN" sz="3600" dirty="0"/>
          </a:p>
        </p:txBody>
      </p:sp>
      <p:sp>
        <p:nvSpPr>
          <p:cNvPr id="3" name="Text Placeholder 2">
            <a:extLst>
              <a:ext uri="{FF2B5EF4-FFF2-40B4-BE49-F238E27FC236}">
                <a16:creationId xmlns:a16="http://schemas.microsoft.com/office/drawing/2014/main" id="{B2CBECD4-D06A-40C6-8276-A5B6F3F0DBE8}"/>
              </a:ext>
            </a:extLst>
          </p:cNvPr>
          <p:cNvSpPr>
            <a:spLocks noGrp="1"/>
          </p:cNvSpPr>
          <p:nvPr>
            <p:ph type="body" sz="half" idx="2"/>
          </p:nvPr>
        </p:nvSpPr>
        <p:spPr>
          <a:xfrm>
            <a:off x="914400" y="2001078"/>
            <a:ext cx="10363200" cy="3790122"/>
          </a:xfrm>
        </p:spPr>
        <p:txBody>
          <a:bodyPr>
            <a:normAutofit/>
          </a:bodyPr>
          <a:lstStyle/>
          <a:p>
            <a:pPr algn="l"/>
            <a:r>
              <a:rPr lang="en-US" sz="2000" dirty="0">
                <a:latin typeface="Calibri" panose="020F0502020204030204" pitchFamily="34" charset="0"/>
                <a:cs typeface="Calibri" panose="020F0502020204030204" pitchFamily="34" charset="0"/>
              </a:rPr>
              <a:t>The Motive behind doing this study and analysis is:</a:t>
            </a:r>
            <a:endParaRPr lang="en-IN" sz="2000" dirty="0">
              <a:latin typeface="Calibri" panose="020F0502020204030204" pitchFamily="34" charset="0"/>
              <a:cs typeface="Calibri" panose="020F0502020204030204" pitchFamily="34" charset="0"/>
            </a:endParaRPr>
          </a:p>
          <a:p>
            <a:pPr algn="l"/>
            <a:r>
              <a:rPr lang="en-US"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285750" lvl="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To understand the customer behavior that helps companies to retain them.</a:t>
            </a:r>
            <a:endParaRPr lang="en-IN" sz="1800" dirty="0">
              <a:latin typeface="Calibri" panose="020F0502020204030204" pitchFamily="34" charset="0"/>
              <a:cs typeface="Calibri" panose="020F0502020204030204" pitchFamily="34" charset="0"/>
            </a:endParaRPr>
          </a:p>
          <a:p>
            <a:pPr marL="285750" lvl="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Help companies to more alert and competitive. </a:t>
            </a:r>
            <a:endParaRPr lang="en-IN" sz="18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04174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FE97-DDFE-48D7-B42A-A84E75CEF704}"/>
              </a:ext>
            </a:extLst>
          </p:cNvPr>
          <p:cNvSpPr>
            <a:spLocks noGrp="1"/>
          </p:cNvSpPr>
          <p:nvPr>
            <p:ph type="title"/>
          </p:nvPr>
        </p:nvSpPr>
        <p:spPr>
          <a:xfrm>
            <a:off x="1335024" y="914400"/>
            <a:ext cx="8705088" cy="1005840"/>
          </a:xfrm>
        </p:spPr>
        <p:txBody>
          <a:bodyPr/>
          <a:lstStyle/>
          <a:p>
            <a:r>
              <a:rPr lang="en-US" sz="3600" b="1" u="sng" dirty="0">
                <a:effectLst/>
                <a:latin typeface="Calibri" panose="020F0502020204030204" pitchFamily="34" charset="0"/>
                <a:ea typeface="Times New Roman" panose="02020603050405020304" pitchFamily="18" charset="0"/>
              </a:rPr>
              <a:t>Analytical Problem Framing</a:t>
            </a:r>
            <a:endParaRPr lang="en-IN" dirty="0"/>
          </a:p>
        </p:txBody>
      </p:sp>
      <p:sp>
        <p:nvSpPr>
          <p:cNvPr id="3" name="Content Placeholder 2">
            <a:extLst>
              <a:ext uri="{FF2B5EF4-FFF2-40B4-BE49-F238E27FC236}">
                <a16:creationId xmlns:a16="http://schemas.microsoft.com/office/drawing/2014/main" id="{B7A52490-3C52-4B4E-B969-4C325BE271DF}"/>
              </a:ext>
            </a:extLst>
          </p:cNvPr>
          <p:cNvSpPr>
            <a:spLocks noGrp="1"/>
          </p:cNvSpPr>
          <p:nvPr>
            <p:ph sz="quarter" idx="13"/>
          </p:nvPr>
        </p:nvSpPr>
        <p:spPr>
          <a:xfrm>
            <a:off x="922292" y="2101916"/>
            <a:ext cx="10363826" cy="3603940"/>
          </a:xfrm>
        </p:spPr>
        <p:txBody>
          <a:bodyPr>
            <a:normAutofit fontScale="77500" lnSpcReduction="20000"/>
          </a:bodyPr>
          <a:lstStyle/>
          <a:p>
            <a:pPr marL="0" lvl="0" indent="0">
              <a:lnSpc>
                <a:spcPct val="220000"/>
              </a:lnSpc>
              <a:spcAft>
                <a:spcPts val="1200"/>
              </a:spcAft>
              <a:buNone/>
            </a:pPr>
            <a:r>
              <a:rPr lang="en-US" sz="2600" u="sng" dirty="0">
                <a:effectLst/>
                <a:latin typeface="Calibri" panose="020F0502020204030204" pitchFamily="34" charset="0"/>
                <a:ea typeface="Times New Roman" panose="02020603050405020304" pitchFamily="18" charset="0"/>
                <a:cs typeface="Calibri" panose="020F0502020204030204" pitchFamily="34" charset="0"/>
              </a:rPr>
              <a:t>Mathematical/ Analytical Modeling of the Problem</a:t>
            </a:r>
            <a:endParaRPr lang="en-IN" sz="2600" dirty="0">
              <a:effectLst/>
              <a:latin typeface="Calibri" panose="020F0502020204030204" pitchFamily="34" charset="0"/>
              <a:ea typeface="Times New Roman" panose="02020603050405020304" pitchFamily="18" charset="0"/>
              <a:cs typeface="Calibri" panose="020F0502020204030204" pitchFamily="34" charset="0"/>
            </a:endParaRPr>
          </a:p>
          <a:p>
            <a:pPr marL="457200" algn="just"/>
            <a:r>
              <a:rPr lang="en-US" sz="1800" dirty="0">
                <a:effectLst/>
                <a:latin typeface="Calibri" panose="020F0502020204030204" pitchFamily="34" charset="0"/>
                <a:ea typeface="Times New Roman" panose="02020603050405020304" pitchFamily="18" charset="0"/>
              </a:rPr>
              <a:t>The paper made exploratory research on the need, Problems, influencing factors and future of online shopping. </a:t>
            </a:r>
          </a:p>
          <a:p>
            <a:pPr marL="457200" algn="just"/>
            <a:r>
              <a:rPr lang="en-US" sz="1800" dirty="0">
                <a:effectLst/>
                <a:latin typeface="Calibri" panose="020F0502020204030204" pitchFamily="34" charset="0"/>
                <a:ea typeface="Times New Roman" panose="02020603050405020304" pitchFamily="18" charset="0"/>
                <a:cs typeface="Calibri" panose="020F0502020204030204" pitchFamily="34" charset="0"/>
              </a:rPr>
              <a:t>The research furthermore investigated the factors that influence the online customers repeat purchase intention. </a:t>
            </a:r>
          </a:p>
          <a:p>
            <a:pPr marL="457200" algn="just"/>
            <a:r>
              <a:rPr lang="en-US" sz="1800" dirty="0">
                <a:effectLst/>
                <a:latin typeface="Calibri" panose="020F0502020204030204" pitchFamily="34" charset="0"/>
                <a:ea typeface="Times New Roman" panose="02020603050405020304" pitchFamily="18" charset="0"/>
                <a:cs typeface="Calibri" panose="020F0502020204030204" pitchFamily="34" charset="0"/>
              </a:rPr>
              <a:t>The combination of both </a:t>
            </a:r>
            <a:r>
              <a:rPr lang="en-US" sz="1800" u="sng" dirty="0">
                <a:effectLst/>
                <a:latin typeface="Calibri" panose="020F0502020204030204" pitchFamily="34" charset="0"/>
                <a:ea typeface="Times New Roman" panose="02020603050405020304" pitchFamily="18" charset="0"/>
                <a:cs typeface="Calibri" panose="020F0502020204030204" pitchFamily="34" charset="0"/>
              </a:rPr>
              <a:t>utilitarian value </a:t>
            </a:r>
            <a:r>
              <a:rPr lang="en-US" sz="1800" dirty="0">
                <a:effectLst/>
                <a:latin typeface="Calibri" panose="020F0502020204030204" pitchFamily="34" charset="0"/>
                <a:ea typeface="Times New Roman" panose="02020603050405020304" pitchFamily="18" charset="0"/>
                <a:cs typeface="Calibri" panose="020F0502020204030204" pitchFamily="34" charset="0"/>
              </a:rPr>
              <a:t>and </a:t>
            </a:r>
            <a:r>
              <a:rPr lang="en-US" sz="1800" u="sng" dirty="0">
                <a:effectLst/>
                <a:latin typeface="Calibri" panose="020F0502020204030204" pitchFamily="34" charset="0"/>
                <a:ea typeface="Times New Roman" panose="02020603050405020304" pitchFamily="18" charset="0"/>
                <a:cs typeface="Calibri" panose="020F0502020204030204" pitchFamily="34" charset="0"/>
              </a:rPr>
              <a:t>hedonistic values </a:t>
            </a:r>
            <a:r>
              <a:rPr lang="en-US" sz="1800" dirty="0">
                <a:effectLst/>
                <a:latin typeface="Calibri" panose="020F0502020204030204" pitchFamily="34" charset="0"/>
                <a:ea typeface="Times New Roman" panose="02020603050405020304" pitchFamily="18" charset="0"/>
                <a:cs typeface="Calibri" panose="020F0502020204030204" pitchFamily="34" charset="0"/>
              </a:rPr>
              <a:t>are needed to affect the repeat purchase intention (loyalty) positively.</a:t>
            </a:r>
          </a:p>
          <a:p>
            <a:pPr marL="457200" algn="just"/>
            <a:r>
              <a:rPr lang="en-US" sz="1800" dirty="0">
                <a:effectLst/>
                <a:latin typeface="Calibri" panose="020F0502020204030204" pitchFamily="34" charset="0"/>
                <a:ea typeface="Times New Roman" panose="02020603050405020304" pitchFamily="18" charset="0"/>
                <a:cs typeface="Calibri" panose="020F0502020204030204" pitchFamily="34" charset="0"/>
              </a:rPr>
              <a:t> The data is collected from the Indian online shoppers. </a:t>
            </a:r>
          </a:p>
          <a:p>
            <a:pPr marL="457200" algn="just"/>
            <a:r>
              <a:rPr lang="en-US" sz="1800" dirty="0">
                <a:effectLst/>
                <a:latin typeface="Calibri" panose="020F0502020204030204" pitchFamily="34" charset="0"/>
                <a:ea typeface="Times New Roman" panose="02020603050405020304" pitchFamily="18" charset="0"/>
                <a:cs typeface="Calibri" panose="020F0502020204030204" pitchFamily="34" charset="0"/>
              </a:rPr>
              <a:t>Results indicate the e-retail success factors, which are very much critical for customer satisfaction. </a:t>
            </a:r>
          </a:p>
          <a:p>
            <a:pPr marL="457200" algn="just"/>
            <a:r>
              <a:rPr lang="en-US" sz="1800" dirty="0">
                <a:effectLst/>
                <a:latin typeface="Calibri" panose="020F0502020204030204" pitchFamily="34" charset="0"/>
                <a:ea typeface="Times New Roman" panose="02020603050405020304" pitchFamily="18" charset="0"/>
              </a:rPr>
              <a:t>This study based on the comprehensive review of the literature, theories and models have been carried out to propose the models for customer activation and customer retention. </a:t>
            </a:r>
          </a:p>
        </p:txBody>
      </p:sp>
    </p:spTree>
    <p:extLst>
      <p:ext uri="{BB962C8B-B14F-4D97-AF65-F5344CB8AC3E}">
        <p14:creationId xmlns:p14="http://schemas.microsoft.com/office/powerpoint/2010/main" val="77351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94A3-B1D9-46B4-9F75-140AA5A20D20}"/>
              </a:ext>
            </a:extLst>
          </p:cNvPr>
          <p:cNvSpPr>
            <a:spLocks noGrp="1"/>
          </p:cNvSpPr>
          <p:nvPr>
            <p:ph type="title"/>
          </p:nvPr>
        </p:nvSpPr>
        <p:spPr/>
        <p:txBody>
          <a:bodyPr/>
          <a:lstStyle/>
          <a:p>
            <a:r>
              <a:rPr lang="en-US" sz="3600" u="sng" dirty="0">
                <a:effectLst/>
                <a:latin typeface="Calibri" panose="020F0502020204030204" pitchFamily="34" charset="0"/>
                <a:ea typeface="Times New Roman" panose="02020603050405020304" pitchFamily="18" charset="0"/>
              </a:rPr>
              <a:t>Data Sources and their formats</a:t>
            </a:r>
            <a:endParaRPr lang="en-IN" dirty="0"/>
          </a:p>
        </p:txBody>
      </p:sp>
      <p:sp>
        <p:nvSpPr>
          <p:cNvPr id="3" name="Content Placeholder 2">
            <a:extLst>
              <a:ext uri="{FF2B5EF4-FFF2-40B4-BE49-F238E27FC236}">
                <a16:creationId xmlns:a16="http://schemas.microsoft.com/office/drawing/2014/main" id="{434B5BD8-061C-4100-B82E-564363EF0E9D}"/>
              </a:ext>
            </a:extLst>
          </p:cNvPr>
          <p:cNvSpPr>
            <a:spLocks noGrp="1"/>
          </p:cNvSpPr>
          <p:nvPr>
            <p:ph sz="quarter" idx="13"/>
          </p:nvPr>
        </p:nvSpPr>
        <p:spPr>
          <a:xfrm>
            <a:off x="913775" y="2367092"/>
            <a:ext cx="10363826" cy="3424107"/>
          </a:xfrm>
        </p:spPr>
        <p:txBody>
          <a:bodyPr/>
          <a:lstStyle/>
          <a:p>
            <a:pPr marL="457200" algn="just"/>
            <a:r>
              <a:rPr lang="en-US" sz="1800" dirty="0">
                <a:effectLst/>
                <a:latin typeface="Calibri" panose="020F0502020204030204" pitchFamily="34" charset="0"/>
                <a:ea typeface="Times New Roman" panose="02020603050405020304" pitchFamily="18" charset="0"/>
              </a:rPr>
              <a:t>The Data has been collected from the customers and the entire data has been clubbed in excel for further analysis. </a:t>
            </a:r>
          </a:p>
          <a:p>
            <a:pPr marL="457200" algn="just"/>
            <a:r>
              <a:rPr lang="en-US" sz="1800" dirty="0">
                <a:effectLst/>
                <a:latin typeface="Calibri" panose="020F0502020204030204" pitchFamily="34" charset="0"/>
                <a:ea typeface="Times New Roman" panose="02020603050405020304" pitchFamily="18" charset="0"/>
              </a:rPr>
              <a:t>The Data contains 269 rows and the 71 columns which contain the personal information of the customers,</a:t>
            </a:r>
          </a:p>
          <a:p>
            <a:pPr marL="457200" algn="just"/>
            <a:r>
              <a:rPr lang="en-US" sz="1800" dirty="0">
                <a:effectLst/>
                <a:latin typeface="Calibri" panose="020F0502020204030204" pitchFamily="34" charset="0"/>
                <a:ea typeface="Times New Roman" panose="02020603050405020304" pitchFamily="18" charset="0"/>
              </a:rPr>
              <a:t> their views which has been collected using Likert scale technique and questionnaire method.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2181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CB7E62-4B71-45BA-BEFC-BDB42B556906}"/>
              </a:ext>
            </a:extLst>
          </p:cNvPr>
          <p:cNvPicPr>
            <a:picLocks noChangeAspect="1"/>
          </p:cNvPicPr>
          <p:nvPr/>
        </p:nvPicPr>
        <p:blipFill rotWithShape="1">
          <a:blip r:embed="rId2"/>
          <a:srcRect l="16603" t="40828" r="11475" b="14776"/>
          <a:stretch/>
        </p:blipFill>
        <p:spPr bwMode="auto">
          <a:xfrm>
            <a:off x="1496291" y="1140032"/>
            <a:ext cx="8680862" cy="4785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5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42EE-0132-4C85-94D2-F1A80F19788E}"/>
              </a:ext>
            </a:extLst>
          </p:cNvPr>
          <p:cNvSpPr>
            <a:spLocks noGrp="1"/>
          </p:cNvSpPr>
          <p:nvPr>
            <p:ph type="title"/>
          </p:nvPr>
        </p:nvSpPr>
        <p:spPr>
          <a:xfrm>
            <a:off x="2383604" y="618517"/>
            <a:ext cx="8013843" cy="830139"/>
          </a:xfrm>
        </p:spPr>
        <p:txBody>
          <a:bodyPr>
            <a:normAutofit/>
          </a:bodyPr>
          <a:lstStyle/>
          <a:p>
            <a:r>
              <a:rPr lang="en-US" u="sng" dirty="0">
                <a:effectLst/>
                <a:latin typeface="Calibri" panose="020F0502020204030204" pitchFamily="34" charset="0"/>
                <a:ea typeface="Times New Roman" panose="02020603050405020304" pitchFamily="18" charset="0"/>
              </a:rPr>
              <a:t>Data Pre-processing Done</a:t>
            </a:r>
            <a:endParaRPr lang="en-IN" dirty="0"/>
          </a:p>
        </p:txBody>
      </p:sp>
      <p:sp>
        <p:nvSpPr>
          <p:cNvPr id="3" name="Content Placeholder 2">
            <a:extLst>
              <a:ext uri="{FF2B5EF4-FFF2-40B4-BE49-F238E27FC236}">
                <a16:creationId xmlns:a16="http://schemas.microsoft.com/office/drawing/2014/main" id="{54A5FA46-6422-46CC-B1D3-BC09E0E2A0C5}"/>
              </a:ext>
            </a:extLst>
          </p:cNvPr>
          <p:cNvSpPr>
            <a:spLocks noGrp="1"/>
          </p:cNvSpPr>
          <p:nvPr>
            <p:ph sz="quarter" idx="13"/>
          </p:nvPr>
        </p:nvSpPr>
        <p:spPr>
          <a:xfrm>
            <a:off x="914087" y="1448656"/>
            <a:ext cx="10363826" cy="4623371"/>
          </a:xfrm>
        </p:spPr>
        <p:txBody>
          <a:bodyPr>
            <a:normAutofit fontScale="92500" lnSpcReduction="10000"/>
          </a:bodyPr>
          <a:lstStyle/>
          <a:p>
            <a:pPr marL="0" indent="0">
              <a:lnSpc>
                <a:spcPct val="160000"/>
              </a:lnSpc>
              <a:spcBef>
                <a:spcPts val="0"/>
              </a:spcBef>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 Below are the steps taking for pre-processing and cleaning the data for the  analysis.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indent="0">
              <a:spcBef>
                <a:spcPts val="0"/>
              </a:spcBef>
              <a:buNone/>
            </a:pP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Check the data for the null value. No Null Value found.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Since the data is in the object form so no outliers and skewness found.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Rectified the string data for visualization.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Used Label Encoder for converting the object data into float for further analysis. </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Used Min-Max scalar for standardization of the data</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indent="-342900" algn="just">
              <a:lnSpc>
                <a:spcPct val="150000"/>
              </a:lnSpc>
              <a:spcBef>
                <a:spcPts val="0"/>
              </a:spcBef>
              <a:buFont typeface="Wingdings" panose="05000000000000000000" pitchFamily="2" charset="2"/>
              <a:buChar char=""/>
            </a:pPr>
            <a:r>
              <a:rPr lang="en-US" sz="1400" dirty="0">
                <a:effectLst/>
                <a:latin typeface="Calibri" panose="020F0502020204030204" pitchFamily="34" charset="0"/>
                <a:ea typeface="Times New Roman" panose="02020603050405020304" pitchFamily="18" charset="0"/>
                <a:cs typeface="Calibri" panose="020F0502020204030204" pitchFamily="34" charset="0"/>
              </a:rPr>
              <a:t>Used PCA for the combining the data which have multi co-linearity.</a:t>
            </a:r>
            <a:endParaRPr lang="en-IN" sz="14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a:spcAft>
                <a:spcPts val="1200"/>
              </a:spcAft>
              <a:buNone/>
            </a:pPr>
            <a:r>
              <a:rPr lang="en-US" sz="1800" u="sng" dirty="0">
                <a:effectLst/>
                <a:latin typeface="Calibri" panose="020F0502020204030204" pitchFamily="34" charset="0"/>
                <a:ea typeface="Times New Roman" panose="02020603050405020304" pitchFamily="18" charset="0"/>
                <a:cs typeface="Calibri" panose="020F0502020204030204" pitchFamily="34" charset="0"/>
              </a:rPr>
              <a:t>Data Inputs- Logic- Output Relationships</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pPr marL="457200" algn="just"/>
            <a:r>
              <a:rPr lang="en-US" sz="1500" dirty="0">
                <a:effectLst/>
                <a:latin typeface="Calibri" panose="020F0502020204030204" pitchFamily="34" charset="0"/>
                <a:ea typeface="Times New Roman" panose="02020603050405020304" pitchFamily="18" charset="0"/>
                <a:cs typeface="Calibri" panose="020F0502020204030204" pitchFamily="34" charset="0"/>
              </a:rPr>
              <a:t>The data has been categorized into two and that has been given x and y</a:t>
            </a:r>
            <a:endParaRPr lang="en-IN" sz="1500" dirty="0">
              <a:effectLst/>
              <a:latin typeface="Calibri" panose="020F0502020204030204" pitchFamily="34" charset="0"/>
              <a:ea typeface="Times New Roman" panose="02020603050405020304" pitchFamily="18" charset="0"/>
              <a:cs typeface="Calibri" panose="020F0502020204030204" pitchFamily="34" charset="0"/>
            </a:endParaRPr>
          </a:p>
          <a:p>
            <a:pPr marL="457200" algn="just"/>
            <a:r>
              <a:rPr lang="en-US" sz="1500" dirty="0">
                <a:effectLst/>
                <a:latin typeface="Calibri" panose="020F0502020204030204" pitchFamily="34" charset="0"/>
                <a:ea typeface="Times New Roman" panose="02020603050405020304" pitchFamily="18" charset="0"/>
                <a:cs typeface="Calibri" panose="020F0502020204030204" pitchFamily="34" charset="0"/>
              </a:rPr>
              <a:t>y data contains the last columns (Which of the Indian online retailer would you recommend to a friend?”) considering that a loyal customer is the one which can bring or refer the new customers. The purpose is to check this only whether under which condition the customer will remain loyal and not</a:t>
            </a:r>
            <a:endParaRPr lang="en-IN" sz="1500" dirty="0">
              <a:effectLst/>
              <a:latin typeface="Calibri" panose="020F0502020204030204" pitchFamily="34" charset="0"/>
              <a:ea typeface="Times New Roman" panose="02020603050405020304" pitchFamily="18" charset="0"/>
              <a:cs typeface="Calibri" panose="020F0502020204030204" pitchFamily="34" charset="0"/>
            </a:endParaRPr>
          </a:p>
          <a:p>
            <a:pPr marL="457200" algn="just"/>
            <a:r>
              <a:rPr lang="en-US" sz="1500" dirty="0">
                <a:effectLst/>
                <a:latin typeface="Calibri" panose="020F0502020204030204" pitchFamily="34" charset="0"/>
                <a:ea typeface="Times New Roman" panose="02020603050405020304" pitchFamily="18" charset="0"/>
                <a:cs typeface="Calibri" panose="020F0502020204030204" pitchFamily="34" charset="0"/>
              </a:rPr>
              <a:t>x data contains the complete data except the last column which will help to predict the customer loyalty </a:t>
            </a:r>
            <a:endParaRPr lang="en-IN" sz="15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7028374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TM04033925[[fn=Droplet]]</Template>
  <TotalTime>388</TotalTime>
  <Words>1250</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High Tower Text</vt:lpstr>
      <vt:lpstr>Times New Roman</vt:lpstr>
      <vt:lpstr>Tw Cen MT</vt:lpstr>
      <vt:lpstr>Wingdings</vt:lpstr>
      <vt:lpstr>Droplet</vt:lpstr>
      <vt:lpstr>PowerPoint Presentation</vt:lpstr>
      <vt:lpstr>“A CASE STUDY ON CUSTOMER RETENTION IN E-COMMERCE SECTOR”</vt:lpstr>
      <vt:lpstr>INTRODUCTION</vt:lpstr>
      <vt:lpstr>Conceptual Background of the Domain Problem</vt:lpstr>
      <vt:lpstr>Motivation for the Problem Undertaken</vt:lpstr>
      <vt:lpstr>Analytical Problem Framing</vt:lpstr>
      <vt:lpstr>Data Sources and their formats</vt:lpstr>
      <vt:lpstr>PowerPoint Presentation</vt:lpstr>
      <vt:lpstr>Data Pre-processing Done</vt:lpstr>
      <vt:lpstr>  Model/s Development and Evaluation     </vt:lpstr>
      <vt:lpstr>PowerPoint Presentation</vt:lpstr>
      <vt:lpstr>PowerPoint Presentation</vt:lpstr>
      <vt:lpstr>PowerPoint Presentation</vt:lpstr>
      <vt:lpstr>PowerPoint Presentation</vt:lpstr>
      <vt:lpstr>PowerPoint Presentation</vt:lpstr>
      <vt:lpstr>Key Findings of the study</vt:lpstr>
      <vt:lpstr>PowerPoint Presentation</vt:lpstr>
      <vt:lpstr>Conclusions of the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Shonali Ahuja</dc:creator>
  <cp:lastModifiedBy>Shonali Ahuja</cp:lastModifiedBy>
  <cp:revision>39</cp:revision>
  <dcterms:created xsi:type="dcterms:W3CDTF">2021-11-16T06:13:58Z</dcterms:created>
  <dcterms:modified xsi:type="dcterms:W3CDTF">2021-11-16T12:42:26Z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