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7" r:id="rId3"/>
    <p:sldId id="262" r:id="rId4"/>
    <p:sldId id="266" r:id="rId5"/>
    <p:sldId id="258" r:id="rId6"/>
    <p:sldId id="265" r:id="rId7"/>
    <p:sldId id="263" r:id="rId8"/>
    <p:sldId id="264" r:id="rId9"/>
    <p:sldId id="257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5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Joshi%20HD:Users:Rahul:Downloads:average_erro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Sum</a:t>
            </a:r>
            <a:r>
              <a:rPr lang="en-US" baseline="0"/>
              <a:t> Average ML &amp; MAP Errors</a:t>
            </a:r>
            <a:endParaRPr lang="en-US"/>
          </a:p>
        </c:rich>
      </c:tx>
      <c:layout>
        <c:manualLayout>
          <c:xMode val="edge"/>
          <c:yMode val="edge"/>
          <c:x val="0.276206069608478"/>
          <c:y val="0.0221323952915507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Average Error Sum</c:v>
                </c:pt>
              </c:strCache>
            </c:strRef>
          </c:tx>
          <c:invertIfNegative val="0"/>
          <c:cat>
            <c:strRef>
              <c:f>Sheet1!$A$2:$A$22</c:f>
              <c:strCache>
                <c:ptCount val="21"/>
                <c:pt idx="0">
                  <c:v>1,2</c:v>
                </c:pt>
                <c:pt idx="1">
                  <c:v>1,3</c:v>
                </c:pt>
                <c:pt idx="2">
                  <c:v>1,4</c:v>
                </c:pt>
                <c:pt idx="3">
                  <c:v>1,5</c:v>
                </c:pt>
                <c:pt idx="4">
                  <c:v>1,6</c:v>
                </c:pt>
                <c:pt idx="5">
                  <c:v>1,7</c:v>
                </c:pt>
                <c:pt idx="6">
                  <c:v>2,3</c:v>
                </c:pt>
                <c:pt idx="7">
                  <c:v>2,4</c:v>
                </c:pt>
                <c:pt idx="8">
                  <c:v>2,5</c:v>
                </c:pt>
                <c:pt idx="9">
                  <c:v>2,6</c:v>
                </c:pt>
                <c:pt idx="10">
                  <c:v>2,7</c:v>
                </c:pt>
                <c:pt idx="11">
                  <c:v>3,4</c:v>
                </c:pt>
                <c:pt idx="12">
                  <c:v>3,5</c:v>
                </c:pt>
                <c:pt idx="13">
                  <c:v>3,6</c:v>
                </c:pt>
                <c:pt idx="14">
                  <c:v>3,7</c:v>
                </c:pt>
                <c:pt idx="15">
                  <c:v>4,5</c:v>
                </c:pt>
                <c:pt idx="16">
                  <c:v>4,6</c:v>
                </c:pt>
                <c:pt idx="17">
                  <c:v>4,7</c:v>
                </c:pt>
                <c:pt idx="18">
                  <c:v>5,6</c:v>
                </c:pt>
                <c:pt idx="19">
                  <c:v>5,7</c:v>
                </c:pt>
                <c:pt idx="20">
                  <c:v>6,7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0.1791</c:v>
                </c:pt>
                <c:pt idx="1">
                  <c:v>0.2168</c:v>
                </c:pt>
                <c:pt idx="2">
                  <c:v>0.1905</c:v>
                </c:pt>
                <c:pt idx="3">
                  <c:v>0.1909</c:v>
                </c:pt>
                <c:pt idx="4">
                  <c:v>0.216</c:v>
                </c:pt>
                <c:pt idx="5">
                  <c:v>0.2886</c:v>
                </c:pt>
                <c:pt idx="6">
                  <c:v>0.176</c:v>
                </c:pt>
                <c:pt idx="7">
                  <c:v>0.1589</c:v>
                </c:pt>
                <c:pt idx="8">
                  <c:v>0.1185</c:v>
                </c:pt>
                <c:pt idx="9">
                  <c:v>0.1255</c:v>
                </c:pt>
                <c:pt idx="10">
                  <c:v>0.1563</c:v>
                </c:pt>
                <c:pt idx="11">
                  <c:v>0.1753</c:v>
                </c:pt>
                <c:pt idx="12">
                  <c:v>0.1372</c:v>
                </c:pt>
                <c:pt idx="13">
                  <c:v>0.1331</c:v>
                </c:pt>
                <c:pt idx="14">
                  <c:v>0.1884</c:v>
                </c:pt>
                <c:pt idx="15">
                  <c:v>0.15</c:v>
                </c:pt>
                <c:pt idx="16">
                  <c:v>0.163</c:v>
                </c:pt>
                <c:pt idx="17">
                  <c:v>0.1717</c:v>
                </c:pt>
                <c:pt idx="18">
                  <c:v>0.1495</c:v>
                </c:pt>
                <c:pt idx="19">
                  <c:v>0.2019</c:v>
                </c:pt>
                <c:pt idx="20">
                  <c:v>0.1904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9830920"/>
        <c:axId val="2099836408"/>
      </c:barChart>
      <c:catAx>
        <c:axId val="20998309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Feature Pairs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099836408"/>
        <c:crosses val="autoZero"/>
        <c:auto val="1"/>
        <c:lblAlgn val="ctr"/>
        <c:lblOffset val="100"/>
        <c:noMultiLvlLbl val="0"/>
      </c:catAx>
      <c:valAx>
        <c:axId val="20998364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Sum Error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98309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93163-5651-3C4D-8C0B-E7F5C83F5D7E}" type="datetimeFigureOut">
              <a:rPr lang="en-US" smtClean="0"/>
              <a:pPr/>
              <a:t>12/5/14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AA213-EA5D-8649-A63B-C4E7EACC72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4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AA213-EA5D-8649-A63B-C4E7EACC729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6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12/5/14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pPr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12/5/14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12/5/14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12/5/14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12/5/14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12/5/14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 313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Gamma</a:t>
            </a:r>
          </a:p>
          <a:p>
            <a:r>
              <a:rPr lang="en-US" dirty="0" smtClean="0"/>
              <a:t>Nicholas Foss, Rahul Joshi, Lawrence Fung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31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26" y="1544715"/>
            <a:ext cx="7315200" cy="1154097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Usefulness</a:t>
            </a:r>
          </a:p>
          <a:p>
            <a:pPr lvl="1"/>
            <a:r>
              <a:rPr lang="en-US" dirty="0" smtClean="0"/>
              <a:t>Exposure to using Matlab</a:t>
            </a:r>
            <a:r>
              <a:rPr lang="en-US" dirty="0"/>
              <a:t> </a:t>
            </a:r>
            <a:r>
              <a:rPr lang="en-US" dirty="0" smtClean="0"/>
              <a:t>for analyzation of data</a:t>
            </a:r>
          </a:p>
          <a:p>
            <a:pPr lvl="1"/>
            <a:r>
              <a:rPr lang="en-US" dirty="0" smtClean="0"/>
              <a:t>Better understand concepts that may not be straightforward in theory</a:t>
            </a:r>
          </a:p>
          <a:p>
            <a:pPr lvl="2"/>
            <a:r>
              <a:rPr lang="en-US" dirty="0" smtClean="0"/>
              <a:t>Ex: In mini project 2, we better understood Probability of False Alarm, Miss Detection, and Error by determining these errors given physician and monitoring system alarms</a:t>
            </a:r>
          </a:p>
          <a:p>
            <a:r>
              <a:rPr lang="en-US" dirty="0" smtClean="0"/>
              <a:t>Suggestions for Improvement</a:t>
            </a:r>
          </a:p>
          <a:p>
            <a:pPr lvl="1"/>
            <a:r>
              <a:rPr lang="en-US" dirty="0" smtClean="0"/>
              <a:t>Clearer instructions</a:t>
            </a:r>
          </a:p>
          <a:p>
            <a:pPr lvl="1"/>
            <a:r>
              <a:rPr lang="en-US" dirty="0" smtClean="0"/>
              <a:t>Better help on piazza</a:t>
            </a:r>
          </a:p>
        </p:txBody>
      </p:sp>
    </p:spTree>
    <p:extLst>
      <p:ext uri="{BB962C8B-B14F-4D97-AF65-F5344CB8AC3E}">
        <p14:creationId xmlns:p14="http://schemas.microsoft.com/office/powerpoint/2010/main" val="244284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 of Tasks:</a:t>
            </a:r>
          </a:p>
          <a:p>
            <a:pPr lvl="1"/>
            <a:r>
              <a:rPr lang="en-US" dirty="0"/>
              <a:t>Lawrence </a:t>
            </a:r>
            <a:r>
              <a:rPr lang="en-US" dirty="0" smtClean="0"/>
              <a:t>Fung</a:t>
            </a:r>
            <a:endParaRPr lang="en-US" dirty="0"/>
          </a:p>
          <a:p>
            <a:pPr lvl="2"/>
            <a:r>
              <a:rPr lang="en-US" dirty="0" smtClean="0"/>
              <a:t>Task 0, Task 2, first report, first presentation</a:t>
            </a:r>
          </a:p>
          <a:p>
            <a:pPr lvl="1"/>
            <a:r>
              <a:rPr lang="en-US" dirty="0" smtClean="0"/>
              <a:t>Rahul </a:t>
            </a:r>
            <a:r>
              <a:rPr lang="en-US" dirty="0"/>
              <a:t>Joshi and Nicholas Foss: </a:t>
            </a:r>
            <a:endParaRPr lang="en-US" dirty="0" smtClean="0"/>
          </a:p>
          <a:p>
            <a:pPr lvl="2"/>
            <a:r>
              <a:rPr lang="en-US" dirty="0" smtClean="0"/>
              <a:t>Task 1, Task 3.1, Task 3.2</a:t>
            </a:r>
            <a:endParaRPr lang="en-US" dirty="0"/>
          </a:p>
          <a:p>
            <a:pPr lvl="1"/>
            <a:r>
              <a:rPr lang="en-US" dirty="0"/>
              <a:t>Lawrence, Rahul, and Nicholas: </a:t>
            </a:r>
            <a:endParaRPr lang="en-US" dirty="0" smtClean="0"/>
          </a:p>
          <a:p>
            <a:pPr lvl="2"/>
            <a:r>
              <a:rPr lang="en-US" dirty="0" smtClean="0"/>
              <a:t>Task 2, Task 3.3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1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44583"/>
            <a:ext cx="7315200" cy="1154097"/>
          </a:xfrm>
        </p:spPr>
        <p:txBody>
          <a:bodyPr/>
          <a:lstStyle/>
          <a:p>
            <a:r>
              <a:rPr lang="en-US" dirty="0" smtClean="0"/>
              <a:t>Concepts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98680"/>
            <a:ext cx="7315200" cy="42252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Normal likelihood matrices for ML and MAP</a:t>
            </a:r>
          </a:p>
          <a:p>
            <a:r>
              <a:rPr lang="en-US" dirty="0" smtClean="0"/>
              <a:t>Joint likelihood matrices</a:t>
            </a:r>
          </a:p>
          <a:p>
            <a:r>
              <a:rPr lang="en-US" dirty="0" smtClean="0"/>
              <a:t>Creating decision rules using ML and MAP</a:t>
            </a:r>
          </a:p>
          <a:p>
            <a:r>
              <a:rPr lang="en-US" dirty="0" smtClean="0"/>
              <a:t>Using correlation to analyze data</a:t>
            </a:r>
          </a:p>
          <a:p>
            <a:r>
              <a:rPr lang="en-US" dirty="0" smtClean="0"/>
              <a:t>Determining conditional probabilities using generated alarms</a:t>
            </a:r>
          </a:p>
          <a:p>
            <a:r>
              <a:rPr lang="en-US" dirty="0" smtClean="0"/>
              <a:t>Using hash tables, we mapped X values to its corresponding ML and MAP rule, so that we generated the test alarms by iterating over the testing data and hashing each x value to its decision</a:t>
            </a:r>
          </a:p>
          <a:p>
            <a:r>
              <a:rPr lang="en-US" dirty="0" err="1" smtClean="0"/>
              <a:t>MAPnHashTable</a:t>
            </a:r>
            <a:r>
              <a:rPr lang="en-US" dirty="0" smtClean="0"/>
              <a:t> class from online to map X and Y pair values in the joint matrix to its </a:t>
            </a:r>
            <a:r>
              <a:rPr lang="en-US" dirty="0" smtClean="0"/>
              <a:t>decision</a:t>
            </a:r>
          </a:p>
          <a:p>
            <a:r>
              <a:rPr lang="en-US" dirty="0" smtClean="0"/>
              <a:t>To run all combinations of features, we implemented user interaction where the user must enter the pair of features to be run over all 9 patients</a:t>
            </a:r>
          </a:p>
          <a:p>
            <a:pPr lvl="1"/>
            <a:r>
              <a:rPr lang="en-US" dirty="0" smtClean="0"/>
              <a:t>Via “input” command in </a:t>
            </a:r>
            <a:r>
              <a:rPr lang="en-US" dirty="0" err="1" smtClean="0"/>
              <a:t>MatLab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2082"/>
            <a:ext cx="7315200" cy="1154097"/>
          </a:xfrm>
        </p:spPr>
        <p:txBody>
          <a:bodyPr/>
          <a:lstStyle/>
          <a:p>
            <a:r>
              <a:rPr lang="en-US" dirty="0" smtClean="0"/>
              <a:t>Analysis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0673"/>
            <a:ext cx="7315200" cy="4951115"/>
          </a:xfrm>
        </p:spPr>
        <p:txBody>
          <a:bodyPr>
            <a:normAutofit/>
          </a:bodyPr>
          <a:lstStyle/>
          <a:p>
            <a:r>
              <a:rPr lang="en-US" dirty="0"/>
              <a:t>Lowest ML/MAP errors</a:t>
            </a:r>
          </a:p>
          <a:p>
            <a:r>
              <a:rPr lang="en-US" dirty="0"/>
              <a:t>Correlation coefficients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To minimize error, we would want to minimize the probabilities for false alarm and miss detection</a:t>
            </a:r>
          </a:p>
          <a:p>
            <a:pPr lvl="1"/>
            <a:r>
              <a:rPr lang="en-US" dirty="0"/>
              <a:t>To minimize these two probabilities, you would want to minimize the number of disagreements between your alarms and the physician’s alarms</a:t>
            </a:r>
          </a:p>
          <a:p>
            <a:pPr lvl="1"/>
            <a:r>
              <a:rPr lang="en-US" dirty="0"/>
              <a:t>Another way of thinking about it would be to maximize the number of agreements between our system &amp; the actual alarm data</a:t>
            </a:r>
          </a:p>
          <a:p>
            <a:pPr lvl="1"/>
            <a:r>
              <a:rPr lang="en-US" dirty="0"/>
              <a:t>One patient had a 3 way tie in number of mismatches, so we need to use another technique to break the tie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8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4400"/>
            <a:ext cx="7315200" cy="1154097"/>
          </a:xfrm>
        </p:spPr>
        <p:txBody>
          <a:bodyPr/>
          <a:lstStyle/>
          <a:p>
            <a:r>
              <a:rPr lang="en-US" dirty="0" smtClean="0"/>
              <a:t>Analysis Approach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2261" y="25652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4400" y="1890706"/>
            <a:ext cx="7315200" cy="4263179"/>
          </a:xfrm>
        </p:spPr>
        <p:txBody>
          <a:bodyPr>
            <a:normAutofit/>
          </a:bodyPr>
          <a:lstStyle/>
          <a:p>
            <a:r>
              <a:rPr lang="en-US" dirty="0" smtClean="0"/>
              <a:t>Based on previous criticism from our first presentation, we </a:t>
            </a:r>
            <a:r>
              <a:rPr lang="en-US" dirty="0" smtClean="0"/>
              <a:t>looked at the percentage of mismatches instead of sum of mismatches due to variable number of alarms for each </a:t>
            </a:r>
            <a:r>
              <a:rPr lang="en-US" dirty="0" smtClean="0"/>
              <a:t>feature to select our top 3 patients &amp; top 2 features.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But, we got the the same results.</a:t>
            </a:r>
          </a:p>
          <a:p>
            <a:r>
              <a:rPr lang="en-US" dirty="0" smtClean="0"/>
              <a:t>In the case of a tie, </a:t>
            </a:r>
            <a:r>
              <a:rPr lang="en-US" dirty="0" smtClean="0"/>
              <a:t>we took the pair of features with the lowest correlation coefficient</a:t>
            </a:r>
          </a:p>
          <a:p>
            <a:r>
              <a:rPr lang="en-US" dirty="0" smtClean="0"/>
              <a:t>We chose features mean area under heartbeat and number of beats per minute because they consistently had the lowest percentage of mismatches for many patients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Feature numbers 1 &amp; 3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1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301" y="445742"/>
            <a:ext cx="7315200" cy="1154097"/>
          </a:xfrm>
        </p:spPr>
        <p:txBody>
          <a:bodyPr/>
          <a:lstStyle/>
          <a:p>
            <a:r>
              <a:rPr lang="en-US" dirty="0" smtClean="0"/>
              <a:t>Analysis Results</a:t>
            </a:r>
            <a:endParaRPr lang="en-US" dirty="0"/>
          </a:p>
        </p:txBody>
      </p:sp>
      <p:pic>
        <p:nvPicPr>
          <p:cNvPr id="6" name="Picture 5" descr="Top_three_patient_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05" y="1709598"/>
            <a:ext cx="7352827" cy="470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0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18457"/>
            <a:ext cx="7315200" cy="1154097"/>
          </a:xfrm>
        </p:spPr>
        <p:txBody>
          <a:bodyPr/>
          <a:lstStyle/>
          <a:p>
            <a:r>
              <a:rPr lang="en-US" dirty="0" smtClean="0"/>
              <a:t>Analysis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03121"/>
            <a:ext cx="7315200" cy="4206240"/>
          </a:xfrm>
        </p:spPr>
        <p:txBody>
          <a:bodyPr/>
          <a:lstStyle/>
          <a:p>
            <a:r>
              <a:rPr lang="en-US" dirty="0" smtClean="0"/>
              <a:t>Feature change in Task 3.3</a:t>
            </a:r>
            <a:endParaRPr lang="en-US" dirty="0"/>
          </a:p>
          <a:p>
            <a:pPr lvl="1"/>
            <a:r>
              <a:rPr lang="en-US" dirty="0"/>
              <a:t>We changed our features in task 3 from “Mean area under heart beat” and “Heart Rate”  to </a:t>
            </a:r>
            <a:r>
              <a:rPr lang="en-US" dirty="0" smtClean="0"/>
              <a:t>“Mean R to R Peak” and “Systolic blood pressure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Features 2 &amp; 5</a:t>
            </a:r>
            <a:endParaRPr lang="en-US" dirty="0"/>
          </a:p>
          <a:p>
            <a:pPr lvl="1"/>
            <a:r>
              <a:rPr lang="en-US" dirty="0" smtClean="0"/>
              <a:t>To come to this conclusion, we </a:t>
            </a:r>
            <a:r>
              <a:rPr lang="en-US" dirty="0" smtClean="0"/>
              <a:t>ran all feature combinations over all 9 patients and calculated all ML and MAP average </a:t>
            </a:r>
            <a:r>
              <a:rPr lang="en-US" dirty="0" smtClean="0"/>
              <a:t>errors</a:t>
            </a:r>
          </a:p>
          <a:p>
            <a:pPr lvl="2"/>
            <a:r>
              <a:rPr lang="en-US" dirty="0" smtClean="0"/>
              <a:t>Better accuracy with larger sample size (3 patients </a:t>
            </a:r>
            <a:r>
              <a:rPr lang="en-US" dirty="0" err="1" smtClean="0"/>
              <a:t>vs</a:t>
            </a:r>
            <a:r>
              <a:rPr lang="en-US" dirty="0" smtClean="0"/>
              <a:t> 9 patients)</a:t>
            </a:r>
            <a:endParaRPr lang="en-US" dirty="0" smtClean="0"/>
          </a:p>
          <a:p>
            <a:pPr lvl="1"/>
            <a:r>
              <a:rPr lang="en-US" dirty="0" smtClean="0"/>
              <a:t>We added the ML and MAP average errors for each combinations of features and determined the lowest value and chose that combination as the best feature combination</a:t>
            </a:r>
          </a:p>
          <a:p>
            <a:pPr marL="32004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6244"/>
            <a:ext cx="7315200" cy="1154097"/>
          </a:xfrm>
        </p:spPr>
        <p:txBody>
          <a:bodyPr/>
          <a:lstStyle/>
          <a:p>
            <a:r>
              <a:rPr lang="en-US" dirty="0" smtClean="0"/>
              <a:t>Analysis Results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177596"/>
              </p:ext>
            </p:extLst>
          </p:nvPr>
        </p:nvGraphicFramePr>
        <p:xfrm>
          <a:off x="257943" y="1677536"/>
          <a:ext cx="8318793" cy="4743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126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4188"/>
            <a:ext cx="7315200" cy="1154097"/>
          </a:xfrm>
        </p:spPr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05618"/>
            <a:ext cx="7315200" cy="4494788"/>
          </a:xfrm>
        </p:spPr>
        <p:txBody>
          <a:bodyPr/>
          <a:lstStyle/>
          <a:p>
            <a:r>
              <a:rPr lang="en-US" dirty="0" smtClean="0"/>
              <a:t>After completion of task 3, we came to the following conclusions:</a:t>
            </a:r>
          </a:p>
          <a:p>
            <a:pPr lvl="1"/>
            <a:r>
              <a:rPr lang="en-US" dirty="0" smtClean="0"/>
              <a:t>Patients selected:</a:t>
            </a:r>
            <a:endParaRPr lang="en-US" dirty="0" smtClean="0"/>
          </a:p>
          <a:p>
            <a:pPr lvl="2"/>
            <a:r>
              <a:rPr lang="en-US" dirty="0" smtClean="0"/>
              <a:t>Patients 1,3,and 5</a:t>
            </a:r>
          </a:p>
          <a:p>
            <a:pPr lvl="3"/>
            <a:r>
              <a:rPr lang="en-US" dirty="0" smtClean="0"/>
              <a:t>Ended up looping over all 9 to select best pair of features</a:t>
            </a:r>
          </a:p>
          <a:p>
            <a:pPr lvl="1"/>
            <a:r>
              <a:rPr lang="en-US" dirty="0" smtClean="0"/>
              <a:t>Best pair of features</a:t>
            </a:r>
          </a:p>
          <a:p>
            <a:pPr lvl="2"/>
            <a:r>
              <a:rPr lang="en-US" dirty="0" smtClean="0"/>
              <a:t>Mean R-to-R peak interval (feature 2)</a:t>
            </a:r>
          </a:p>
          <a:p>
            <a:pPr lvl="2"/>
            <a:r>
              <a:rPr lang="en-US" dirty="0" smtClean="0"/>
              <a:t>Systolic Blood Pressure (feature 5)</a:t>
            </a:r>
            <a:endParaRPr lang="en-US" dirty="0" smtClean="0"/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04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206</TotalTime>
  <Words>618</Words>
  <Application>Microsoft Macintosh PowerPoint</Application>
  <PresentationFormat>On-screen Show (4:3)</PresentationFormat>
  <Paragraphs>66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Perspective</vt:lpstr>
      <vt:lpstr>ECE 313 Final Project</vt:lpstr>
      <vt:lpstr>Division of Tasks</vt:lpstr>
      <vt:lpstr>Concepts Used</vt:lpstr>
      <vt:lpstr>Analysis Approach</vt:lpstr>
      <vt:lpstr>Analysis Approach</vt:lpstr>
      <vt:lpstr>Analysis Results</vt:lpstr>
      <vt:lpstr>Analysis Results</vt:lpstr>
      <vt:lpstr>Analysis Results</vt:lpstr>
      <vt:lpstr>Project Summary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 Final Project</dc:title>
  <dc:creator>Nick Foss</dc:creator>
  <cp:lastModifiedBy>Nick Foss</cp:lastModifiedBy>
  <cp:revision>89</cp:revision>
  <dcterms:created xsi:type="dcterms:W3CDTF">2014-11-19T22:59:24Z</dcterms:created>
  <dcterms:modified xsi:type="dcterms:W3CDTF">2014-12-05T18:51:53Z</dcterms:modified>
</cp:coreProperties>
</file>