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ldStandardTT-regular.fntdata"/><Relationship Id="rId14" Type="http://schemas.openxmlformats.org/officeDocument/2006/relationships/slide" Target="slides/slide10.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0.jpg"/><Relationship Id="rId4" Type="http://schemas.openxmlformats.org/officeDocument/2006/relationships/image" Target="../media/image01.jpg"/><Relationship Id="rId5" Type="http://schemas.openxmlformats.org/officeDocument/2006/relationships/image" Target="../media/image0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02.jpg"/><Relationship Id="rId4"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a:t>Put Fitness!</a:t>
            </a:r>
          </a:p>
        </p:txBody>
      </p:sp>
      <p:sp>
        <p:nvSpPr>
          <p:cNvPr id="60" name="Shape 60"/>
          <p:cNvSpPr txBox="1"/>
          <p:nvPr>
            <p:ph idx="1" type="subTitle"/>
          </p:nvPr>
        </p:nvSpPr>
        <p:spPr>
          <a:xfrm>
            <a:off x="512700" y="3840639"/>
            <a:ext cx="8118599" cy="787499"/>
          </a:xfrm>
          <a:prstGeom prst="rect">
            <a:avLst/>
          </a:prstGeom>
        </p:spPr>
        <p:txBody>
          <a:bodyPr anchorCtr="0" anchor="t" bIns="91425" lIns="91425" rIns="91425" tIns="91425">
            <a:noAutofit/>
          </a:bodyPr>
          <a:lstStyle/>
          <a:p>
            <a:pPr lvl="0">
              <a:spcBef>
                <a:spcPts val="0"/>
              </a:spcBef>
              <a:buNone/>
            </a:pPr>
            <a:r>
              <a:rPr lang="en"/>
              <a:t>By Joel Ninan Varghese, Rahul Krishna &amp; Hrishikesh P. Menon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17" name="Shape 117"/>
          <p:cNvSpPr txBox="1"/>
          <p:nvPr>
            <p:ph idx="1" type="body"/>
          </p:nvPr>
        </p:nvSpPr>
        <p:spPr>
          <a:xfrm>
            <a:off x="311700" y="1171600"/>
            <a:ext cx="8520600" cy="1470000"/>
          </a:xfrm>
          <a:prstGeom prst="rect">
            <a:avLst/>
          </a:prstGeom>
        </p:spPr>
        <p:txBody>
          <a:bodyPr anchorCtr="0" anchor="t" bIns="91425" lIns="91425" rIns="91425" tIns="91425">
            <a:noAutofit/>
          </a:bodyPr>
          <a:lstStyle/>
          <a:p>
            <a:pPr lvl="0">
              <a:spcBef>
                <a:spcPts val="0"/>
              </a:spcBef>
              <a:buNone/>
            </a:pPr>
            <a:r>
              <a:rPr lang="en"/>
              <a:t>The webapp can be made to run on an Apache server on any operating system. The database is included in the root directory and must be imported to PHPMyAdmin under the name of “lafitte”</a:t>
            </a:r>
          </a:p>
        </p:txBody>
      </p:sp>
      <p:sp>
        <p:nvSpPr>
          <p:cNvPr id="118" name="Shape 118"/>
          <p:cNvSpPr txBox="1"/>
          <p:nvPr/>
        </p:nvSpPr>
        <p:spPr>
          <a:xfrm>
            <a:off x="311690" y="2392616"/>
            <a:ext cx="7980300" cy="930900"/>
          </a:xfrm>
          <a:prstGeom prst="rect">
            <a:avLst/>
          </a:prstGeom>
          <a:noFill/>
          <a:ln>
            <a:noFill/>
          </a:ln>
        </p:spPr>
        <p:txBody>
          <a:bodyPr anchorCtr="0" anchor="t" bIns="91425" lIns="91425" rIns="91425" tIns="91425">
            <a:noAutofit/>
          </a:bodyPr>
          <a:lstStyle/>
          <a:p>
            <a:pPr lvl="0">
              <a:spcBef>
                <a:spcPts val="0"/>
              </a:spcBef>
              <a:buNone/>
            </a:pPr>
            <a:r>
              <a:rPr lang="en" sz="3000">
                <a:latin typeface="Old Standard TT"/>
                <a:ea typeface="Old Standard TT"/>
                <a:cs typeface="Old Standard TT"/>
                <a:sym typeface="Old Standard TT"/>
              </a:rPr>
              <a:t>People behind it!</a:t>
            </a:r>
          </a:p>
        </p:txBody>
      </p:sp>
      <p:sp>
        <p:nvSpPr>
          <p:cNvPr id="119" name="Shape 119"/>
          <p:cNvSpPr txBox="1"/>
          <p:nvPr/>
        </p:nvSpPr>
        <p:spPr>
          <a:xfrm>
            <a:off x="581840" y="3323514"/>
            <a:ext cx="7980300" cy="9309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Old Standard TT"/>
              <a:buAutoNum type="arabicPeriod"/>
            </a:pPr>
            <a:r>
              <a:rPr lang="en" sz="1800">
                <a:latin typeface="Old Standard TT"/>
                <a:ea typeface="Old Standard TT"/>
                <a:cs typeface="Old Standard TT"/>
                <a:sym typeface="Old Standard TT"/>
              </a:rPr>
              <a:t>Joel Ninan Varghese 15BCS0038</a:t>
            </a:r>
          </a:p>
          <a:p>
            <a:pPr indent="-342900" lvl="0" marL="457200" rtl="0">
              <a:spcBef>
                <a:spcPts val="0"/>
              </a:spcBef>
              <a:buSzPct val="100000"/>
              <a:buFont typeface="Old Standard TT"/>
              <a:buAutoNum type="arabicPeriod"/>
            </a:pPr>
            <a:r>
              <a:rPr lang="en" sz="1800">
                <a:latin typeface="Old Standard TT"/>
                <a:ea typeface="Old Standard TT"/>
                <a:cs typeface="Old Standard TT"/>
                <a:sym typeface="Old Standard TT"/>
              </a:rPr>
              <a:t>Rahul Krishna 15BCS0082</a:t>
            </a:r>
          </a:p>
          <a:p>
            <a:pPr indent="-342900" lvl="0" marL="457200">
              <a:spcBef>
                <a:spcPts val="0"/>
              </a:spcBef>
              <a:buSzPct val="100000"/>
              <a:buFont typeface="Old Standard TT"/>
              <a:buAutoNum type="arabicPeriod"/>
            </a:pPr>
            <a:r>
              <a:rPr lang="en" sz="1800">
                <a:latin typeface="Old Standard TT"/>
                <a:ea typeface="Old Standard TT"/>
                <a:cs typeface="Old Standard TT"/>
                <a:sym typeface="Old Standard TT"/>
              </a:rPr>
              <a:t>Hrishikesh P. Menon 15BCS0098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5604000" cy="4090800"/>
          </a:xfrm>
          <a:prstGeom prst="rect">
            <a:avLst/>
          </a:prstGeom>
        </p:spPr>
        <p:txBody>
          <a:bodyPr anchorCtr="0" anchor="ctr" bIns="91425" lIns="91425" rIns="91425" tIns="91425">
            <a:noAutofit/>
          </a:bodyPr>
          <a:lstStyle/>
          <a:p>
            <a:pPr lvl="0">
              <a:spcBef>
                <a:spcPts val="0"/>
              </a:spcBef>
              <a:buNone/>
            </a:pPr>
            <a:r>
              <a:rPr lang="en"/>
              <a:t>Create an application with PHP and MySQL.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a:t>Put Fitness!</a:t>
            </a:r>
          </a:p>
        </p:txBody>
      </p:sp>
      <p:sp>
        <p:nvSpPr>
          <p:cNvPr id="71" name="Shape 71"/>
          <p:cNvSpPr txBox="1"/>
          <p:nvPr/>
        </p:nvSpPr>
        <p:spPr>
          <a:xfrm>
            <a:off x="512695" y="3732320"/>
            <a:ext cx="7980300" cy="930900"/>
          </a:xfrm>
          <a:prstGeom prst="rect">
            <a:avLst/>
          </a:prstGeom>
          <a:noFill/>
          <a:ln>
            <a:noFill/>
          </a:ln>
        </p:spPr>
        <p:txBody>
          <a:bodyPr anchorCtr="0" anchor="t" bIns="91425" lIns="91425" rIns="91425" tIns="91425">
            <a:noAutofit/>
          </a:bodyPr>
          <a:lstStyle/>
          <a:p>
            <a:pPr lvl="0">
              <a:spcBef>
                <a:spcPts val="0"/>
              </a:spcBef>
              <a:buNone/>
            </a:pPr>
            <a:r>
              <a:rPr lang="en">
                <a:solidFill>
                  <a:srgbClr val="EFEFEF"/>
                </a:solidFill>
                <a:latin typeface="Old Standard TT"/>
                <a:ea typeface="Old Standard TT"/>
                <a:cs typeface="Old Standard TT"/>
                <a:sym typeface="Old Standard TT"/>
              </a:rPr>
              <a:t>You go to a hotel, you need more chutney, you say Put Chutney.</a:t>
            </a:r>
          </a:p>
          <a:p>
            <a:pPr lvl="0">
              <a:spcBef>
                <a:spcPts val="0"/>
              </a:spcBef>
              <a:buNone/>
            </a:pPr>
            <a:r>
              <a:rPr lang="en">
                <a:solidFill>
                  <a:srgbClr val="EFEFEF"/>
                </a:solidFill>
                <a:latin typeface="Old Standard TT"/>
                <a:ea typeface="Old Standard TT"/>
                <a:cs typeface="Old Standard TT"/>
                <a:sym typeface="Old Standard TT"/>
              </a:rPr>
              <a:t>You go to a gym, you need more fitness, you say </a:t>
            </a:r>
            <a:r>
              <a:rPr lang="en">
                <a:solidFill>
                  <a:srgbClr val="FF0000"/>
                </a:solidFill>
                <a:latin typeface="Old Standard TT"/>
                <a:ea typeface="Old Standard TT"/>
                <a:cs typeface="Old Standard TT"/>
                <a:sym typeface="Old Standard TT"/>
              </a:rPr>
              <a:t>Put Fitness!</a:t>
            </a:r>
          </a:p>
          <a:p>
            <a:pPr lvl="0">
              <a:spcBef>
                <a:spcPts val="0"/>
              </a:spcBef>
              <a:buNone/>
            </a:pPr>
            <a:r>
              <a:t/>
            </a:r>
            <a:endParaRPr>
              <a:solidFill>
                <a:srgbClr val="EFEFEF"/>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65500" y="1382350"/>
            <a:ext cx="4045199" cy="1333200"/>
          </a:xfrm>
          <a:prstGeom prst="rect">
            <a:avLst/>
          </a:prstGeom>
        </p:spPr>
        <p:txBody>
          <a:bodyPr anchorCtr="0" anchor="b" bIns="91425" lIns="91425" rIns="91425" tIns="91425">
            <a:noAutofit/>
          </a:bodyPr>
          <a:lstStyle/>
          <a:p>
            <a:pPr lvl="0">
              <a:spcBef>
                <a:spcPts val="0"/>
              </a:spcBef>
              <a:buNone/>
            </a:pPr>
            <a:r>
              <a:rPr lang="en"/>
              <a:t>Stack used!</a:t>
            </a:r>
          </a:p>
        </p:txBody>
      </p:sp>
      <p:sp>
        <p:nvSpPr>
          <p:cNvPr id="77" name="Shape 77"/>
          <p:cNvSpPr txBox="1"/>
          <p:nvPr>
            <p:ph idx="1" type="subTitle"/>
          </p:nvPr>
        </p:nvSpPr>
        <p:spPr>
          <a:xfrm>
            <a:off x="265500" y="2769000"/>
            <a:ext cx="4045199" cy="1345500"/>
          </a:xfrm>
          <a:prstGeom prst="rect">
            <a:avLst/>
          </a:prstGeom>
        </p:spPr>
        <p:txBody>
          <a:bodyPr anchorCtr="0" anchor="t" bIns="91425" lIns="91425" rIns="91425" tIns="91425">
            <a:noAutofit/>
          </a:bodyPr>
          <a:lstStyle/>
          <a:p>
            <a:pPr lvl="0">
              <a:spcBef>
                <a:spcPts val="0"/>
              </a:spcBef>
              <a:buNone/>
            </a:pPr>
            <a:r>
              <a:t/>
            </a:r>
            <a:endParaRPr/>
          </a:p>
        </p:txBody>
      </p:sp>
      <p:sp>
        <p:nvSpPr>
          <p:cNvPr id="78" name="Shape 78"/>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PHP</a:t>
            </a:r>
          </a:p>
          <a:p>
            <a:pPr indent="-228600" lvl="0" marL="457200" rtl="0">
              <a:spcBef>
                <a:spcPts val="0"/>
              </a:spcBef>
            </a:pPr>
            <a:r>
              <a:rPr lang="en"/>
              <a:t>MySQL</a:t>
            </a:r>
          </a:p>
          <a:p>
            <a:pPr indent="-228600" lvl="0" marL="457200">
              <a:spcBef>
                <a:spcPts val="0"/>
              </a:spcBef>
              <a:buNone/>
            </a:pPr>
            <a:r>
              <a:rPr lang="en"/>
              <a:t>PHPMyAdmin</a:t>
            </a:r>
          </a:p>
          <a:p>
            <a:pPr indent="-228600" lvl="0" marL="457200" rtl="0">
              <a:spcBef>
                <a:spcPts val="0"/>
              </a:spcBef>
            </a:pPr>
            <a:r>
              <a:rPr lang="en"/>
              <a:t>HTML, JavaScript, CSS</a:t>
            </a:r>
          </a:p>
          <a:p>
            <a:pPr indent="-228600" lvl="0" marL="457200">
              <a:spcBef>
                <a:spcPts val="0"/>
              </a:spcBef>
              <a:buNone/>
            </a:pPr>
            <a:r>
              <a:rPr lang="en"/>
              <a:t>Materialize (Front-end framework)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Procedure</a:t>
            </a:r>
          </a:p>
        </p:txBody>
      </p:sp>
      <p:sp>
        <p:nvSpPr>
          <p:cNvPr id="84" name="Shape 84"/>
          <p:cNvSpPr txBox="1"/>
          <p:nvPr>
            <p:ph idx="1" type="body"/>
          </p:nvPr>
        </p:nvSpPr>
        <p:spPr>
          <a:xfrm>
            <a:off x="311700" y="1171675"/>
            <a:ext cx="3999899" cy="3397200"/>
          </a:xfrm>
          <a:prstGeom prst="rect">
            <a:avLst/>
          </a:prstGeom>
        </p:spPr>
        <p:txBody>
          <a:bodyPr anchorCtr="0" anchor="t" bIns="91425" lIns="91425" rIns="91425" tIns="91425">
            <a:noAutofit/>
          </a:bodyPr>
          <a:lstStyle/>
          <a:p>
            <a:pPr indent="-330200" lvl="0" marL="457200" rtl="0">
              <a:spcBef>
                <a:spcPts val="0"/>
              </a:spcBef>
              <a:buSzPct val="100000"/>
              <a:buAutoNum type="arabicPeriod"/>
            </a:pPr>
            <a:r>
              <a:rPr lang="en" sz="1600"/>
              <a:t>Created a database in MySQL using PHPMyAdmin.</a:t>
            </a:r>
          </a:p>
          <a:p>
            <a:pPr indent="-330200" lvl="0" marL="457200" rtl="0">
              <a:spcBef>
                <a:spcPts val="0"/>
              </a:spcBef>
              <a:buSzPct val="100000"/>
              <a:buAutoNum type="arabicPeriod"/>
            </a:pPr>
            <a:r>
              <a:rPr lang="en" sz="1600"/>
              <a:t>Wrote PHP backend in Apache web server that will connect to the database using default mysqli function in PHP</a:t>
            </a:r>
          </a:p>
          <a:p>
            <a:pPr indent="-330200" lvl="0" marL="457200">
              <a:spcBef>
                <a:spcPts val="0"/>
              </a:spcBef>
              <a:buSzPct val="100000"/>
              <a:buNone/>
            </a:pPr>
            <a:r>
              <a:rPr lang="en" sz="1600"/>
              <a:t>Made Front-end using HTML with Materialize as the framework.</a:t>
            </a:r>
          </a:p>
          <a:p>
            <a:pPr lvl="0" rtl="0">
              <a:spcBef>
                <a:spcPts val="0"/>
              </a:spcBef>
              <a:buNone/>
            </a:pPr>
            <a:r>
              <a:rPr lang="en" sz="1600"/>
              <a:t> </a:t>
            </a:r>
          </a:p>
        </p:txBody>
      </p:sp>
      <p:pic>
        <p:nvPicPr>
          <p:cNvPr descr="Overhead shot of hand holding cup of light-colored tea with lemon slices floating in it" id="85" name="Shape 85"/>
          <p:cNvPicPr preferRelativeResize="0"/>
          <p:nvPr/>
        </p:nvPicPr>
        <p:blipFill rotWithShape="1">
          <a:blip r:embed="rId3">
            <a:alphaModFix/>
          </a:blip>
          <a:srcRect b="4067" l="17813" r="16061" t="0"/>
          <a:stretch/>
        </p:blipFill>
        <p:spPr>
          <a:xfrm>
            <a:off x="4705150" y="342525"/>
            <a:ext cx="2035799" cy="1955426"/>
          </a:xfrm>
          <a:prstGeom prst="rect">
            <a:avLst/>
          </a:prstGeom>
          <a:noFill/>
          <a:ln>
            <a:noFill/>
          </a:ln>
        </p:spPr>
      </p:pic>
      <p:pic>
        <p:nvPicPr>
          <p:cNvPr descr="Modern, round computer speaker" id="86" name="Shape 86"/>
          <p:cNvPicPr preferRelativeResize="0"/>
          <p:nvPr/>
        </p:nvPicPr>
        <p:blipFill rotWithShape="1">
          <a:blip r:embed="rId4">
            <a:alphaModFix/>
          </a:blip>
          <a:srcRect b="15127" l="6179" r="35687" t="10754"/>
          <a:stretch/>
        </p:blipFill>
        <p:spPr>
          <a:xfrm>
            <a:off x="6796425" y="342525"/>
            <a:ext cx="2035799" cy="1946699"/>
          </a:xfrm>
          <a:prstGeom prst="rect">
            <a:avLst/>
          </a:prstGeom>
          <a:noFill/>
          <a:ln>
            <a:noFill/>
          </a:ln>
        </p:spPr>
      </p:pic>
      <p:pic>
        <p:nvPicPr>
          <p:cNvPr descr="Empty upside down mason jars resting on picket fence posts" id="87" name="Shape 87"/>
          <p:cNvPicPr preferRelativeResize="0"/>
          <p:nvPr/>
        </p:nvPicPr>
        <p:blipFill rotWithShape="1">
          <a:blip r:embed="rId5">
            <a:alphaModFix/>
          </a:blip>
          <a:srcRect b="9949" l="9164" r="3636" t="13038"/>
          <a:stretch/>
        </p:blipFill>
        <p:spPr>
          <a:xfrm>
            <a:off x="4705200" y="2336175"/>
            <a:ext cx="4127098" cy="2420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a:t>Result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90250" y="526350"/>
            <a:ext cx="5604000" cy="4090800"/>
          </a:xfrm>
          <a:prstGeom prst="rect">
            <a:avLst/>
          </a:prstGeom>
        </p:spPr>
        <p:txBody>
          <a:bodyPr anchorCtr="0" anchor="ctr" bIns="91425" lIns="91425" rIns="91425" tIns="91425">
            <a:noAutofit/>
          </a:bodyPr>
          <a:lstStyle/>
          <a:p>
            <a:pPr lvl="0">
              <a:spcBef>
                <a:spcPts val="0"/>
              </a:spcBef>
              <a:buNone/>
            </a:pPr>
            <a:r>
              <a:rPr lang="en"/>
              <a:t>How much of the database is used?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311700" y="1171675"/>
            <a:ext cx="3999899" cy="3397200"/>
          </a:xfrm>
          <a:prstGeom prst="rect">
            <a:avLst/>
          </a:prstGeom>
        </p:spPr>
        <p:txBody>
          <a:bodyPr anchorCtr="0" anchor="t" bIns="91425" lIns="91425" rIns="91425" tIns="91425">
            <a:noAutofit/>
          </a:bodyPr>
          <a:lstStyle/>
          <a:p>
            <a:pPr lvl="0">
              <a:spcBef>
                <a:spcPts val="0"/>
              </a:spcBef>
              <a:buNone/>
            </a:pPr>
            <a:r>
              <a:rPr b="1" lang="en" sz="1800"/>
              <a:t>All the operations on database</a:t>
            </a:r>
          </a:p>
          <a:p>
            <a:pPr lvl="0">
              <a:spcBef>
                <a:spcPts val="0"/>
              </a:spcBef>
              <a:buNone/>
            </a:pPr>
            <a:r>
              <a:rPr lang="en" sz="1600"/>
              <a:t>The dashboard gets the data using SELECT. It inserts using INSERT and had a deletion option which will invoke DELETE command in MySQL. You can also edit which uses UPDATE command.</a:t>
            </a:r>
          </a:p>
          <a:p>
            <a:pPr lvl="0">
              <a:spcBef>
                <a:spcPts val="0"/>
              </a:spcBef>
              <a:buNone/>
            </a:pPr>
            <a:r>
              <a:t/>
            </a:r>
            <a:endParaRPr sz="1600"/>
          </a:p>
          <a:p>
            <a:pPr lvl="0">
              <a:spcBef>
                <a:spcPts val="0"/>
              </a:spcBef>
              <a:buNone/>
            </a:pPr>
            <a:r>
              <a:rPr lang="en" sz="1600"/>
              <a:t>There are other pages like user info which also updates info</a:t>
            </a:r>
          </a:p>
        </p:txBody>
      </p:sp>
      <p:sp>
        <p:nvSpPr>
          <p:cNvPr id="103" name="Shape 103"/>
          <p:cNvSpPr txBox="1"/>
          <p:nvPr>
            <p:ph idx="2" type="body"/>
          </p:nvPr>
        </p:nvSpPr>
        <p:spPr>
          <a:xfrm>
            <a:off x="4832400" y="1171675"/>
            <a:ext cx="3999899" cy="3397200"/>
          </a:xfrm>
          <a:prstGeom prst="rect">
            <a:avLst/>
          </a:prstGeom>
        </p:spPr>
        <p:txBody>
          <a:bodyPr anchorCtr="0" anchor="t" bIns="91425" lIns="91425" rIns="91425" tIns="91425">
            <a:noAutofit/>
          </a:bodyPr>
          <a:lstStyle/>
          <a:p>
            <a:pPr lvl="0">
              <a:spcBef>
                <a:spcPts val="0"/>
              </a:spcBef>
              <a:buNone/>
            </a:pPr>
            <a:r>
              <a:rPr b="1" lang="en" sz="1800"/>
              <a:t>List of php files</a:t>
            </a:r>
          </a:p>
          <a:p>
            <a:pPr indent="-330200" lvl="0" marL="457200">
              <a:spcBef>
                <a:spcPts val="0"/>
              </a:spcBef>
              <a:buSzPct val="100000"/>
              <a:buNone/>
            </a:pPr>
            <a:r>
              <a:rPr lang="en" sz="1600"/>
              <a:t>Login page</a:t>
            </a:r>
          </a:p>
          <a:p>
            <a:pPr indent="-330200" lvl="0" marL="457200" rtl="0">
              <a:spcBef>
                <a:spcPts val="0"/>
              </a:spcBef>
              <a:buSzPct val="100000"/>
            </a:pPr>
            <a:r>
              <a:rPr lang="en" sz="1600"/>
              <a:t>Dashboard</a:t>
            </a:r>
          </a:p>
          <a:p>
            <a:pPr indent="-330200" lvl="0" marL="457200" rtl="0">
              <a:spcBef>
                <a:spcPts val="0"/>
              </a:spcBef>
              <a:buSzPct val="100000"/>
            </a:pPr>
            <a:r>
              <a:rPr lang="en" sz="1600"/>
              <a:t>User details and User info page</a:t>
            </a:r>
          </a:p>
          <a:p>
            <a:pPr indent="-330200" lvl="0" marL="457200" rtl="0">
              <a:spcBef>
                <a:spcPts val="0"/>
              </a:spcBef>
              <a:buSzPct val="100000"/>
            </a:pPr>
            <a:r>
              <a:rPr lang="en" sz="1600"/>
              <a:t>Gyms page</a:t>
            </a:r>
          </a:p>
          <a:p>
            <a:pPr indent="-330200" lvl="0" marL="457200">
              <a:spcBef>
                <a:spcPts val="0"/>
              </a:spcBef>
              <a:buSzPct val="100000"/>
              <a:buNone/>
            </a:pPr>
            <a:r>
              <a:rPr lang="en" sz="1600"/>
              <a:t>Trainees page</a:t>
            </a:r>
          </a:p>
        </p:txBody>
      </p:sp>
      <p:sp>
        <p:nvSpPr>
          <p:cNvPr id="104" name="Shape 104"/>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DBMS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descr="Looking through a cardboard paper-towel roll towards light at the end of it" id="109" name="Shape 109"/>
          <p:cNvPicPr preferRelativeResize="0"/>
          <p:nvPr/>
        </p:nvPicPr>
        <p:blipFill rotWithShape="1">
          <a:blip r:embed="rId3">
            <a:alphaModFix/>
          </a:blip>
          <a:srcRect b="984" l="22872" r="19354" t="1578"/>
          <a:stretch/>
        </p:blipFill>
        <p:spPr>
          <a:xfrm>
            <a:off x="0" y="0"/>
            <a:ext cx="4576348" cy="5143500"/>
          </a:xfrm>
          <a:prstGeom prst="rect">
            <a:avLst/>
          </a:prstGeom>
          <a:noFill/>
          <a:ln>
            <a:noFill/>
          </a:ln>
        </p:spPr>
      </p:pic>
      <p:pic>
        <p:nvPicPr>
          <p:cNvPr descr="Overhead shot of various masculine accessories including large headphones, a bow-tie, and a wrist watch" id="110" name="Shape 110"/>
          <p:cNvPicPr preferRelativeResize="0"/>
          <p:nvPr/>
        </p:nvPicPr>
        <p:blipFill rotWithShape="1">
          <a:blip r:embed="rId4">
            <a:alphaModFix/>
          </a:blip>
          <a:srcRect b="6840" l="37422" r="8654" t="840"/>
          <a:stretch/>
        </p:blipFill>
        <p:spPr>
          <a:xfrm>
            <a:off x="4576350" y="0"/>
            <a:ext cx="4567649" cy="5143199"/>
          </a:xfrm>
          <a:prstGeom prst="rect">
            <a:avLst/>
          </a:prstGeom>
          <a:noFill/>
          <a:ln>
            <a:noFill/>
          </a:ln>
        </p:spPr>
      </p:pic>
      <p:sp>
        <p:nvSpPr>
          <p:cNvPr id="111" name="Shape 111"/>
          <p:cNvSpPr txBox="1"/>
          <p:nvPr>
            <p:ph idx="1" type="body"/>
          </p:nvPr>
        </p:nvSpPr>
        <p:spPr>
          <a:xfrm>
            <a:off x="311700" y="4230575"/>
            <a:ext cx="5998800" cy="605100"/>
          </a:xfrm>
          <a:prstGeom prst="rect">
            <a:avLst/>
          </a:prstGeom>
          <a:solidFill>
            <a:schemeClr val="lt1"/>
          </a:solidFill>
        </p:spPr>
        <p:txBody>
          <a:bodyPr anchorCtr="0" anchor="ctr" bIns="91425" lIns="91425" rIns="91425" tIns="91425">
            <a:noAutofit/>
          </a:bodyPr>
          <a:lstStyle/>
          <a:p>
            <a:pPr lvl="0">
              <a:spcBef>
                <a:spcPts val="0"/>
              </a:spcBef>
              <a:buNone/>
            </a:pPr>
            <a:r>
              <a:rPr lang="en"/>
              <a:t>Put Fitness!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