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96" r:id="rId4"/>
    <p:sldId id="274" r:id="rId5"/>
    <p:sldId id="275" r:id="rId6"/>
    <p:sldId id="276" r:id="rId7"/>
    <p:sldId id="278" r:id="rId8"/>
    <p:sldId id="279" r:id="rId9"/>
    <p:sldId id="280" r:id="rId10"/>
    <p:sldId id="258" r:id="rId11"/>
    <p:sldId id="293" r:id="rId12"/>
    <p:sldId id="282" r:id="rId13"/>
    <p:sldId id="283" r:id="rId14"/>
    <p:sldId id="284" r:id="rId15"/>
    <p:sldId id="285" r:id="rId16"/>
    <p:sldId id="286" r:id="rId17"/>
    <p:sldId id="287" r:id="rId18"/>
    <p:sldId id="288" r:id="rId19"/>
    <p:sldId id="289" r:id="rId20"/>
    <p:sldId id="290" r:id="rId21"/>
    <p:sldId id="292" r:id="rId22"/>
    <p:sldId id="259" r:id="rId23"/>
    <p:sldId id="294" r:id="rId24"/>
    <p:sldId id="260" r:id="rId25"/>
    <p:sldId id="261" r:id="rId26"/>
    <p:sldId id="262" r:id="rId27"/>
    <p:sldId id="263" r:id="rId28"/>
    <p:sldId id="264" r:id="rId29"/>
    <p:sldId id="265" r:id="rId30"/>
    <p:sldId id="266" r:id="rId31"/>
    <p:sldId id="267" r:id="rId32"/>
    <p:sldId id="268" r:id="rId33"/>
    <p:sldId id="269" r:id="rId34"/>
    <p:sldId id="281" r:id="rId35"/>
    <p:sldId id="295" r:id="rId36"/>
    <p:sldId id="297" r:id="rId37"/>
    <p:sldId id="2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D18A2-8C5E-3545-80B7-76EB722DC3E5}" type="datetimeFigureOut">
              <a:rPr lang="en-US" smtClean="0"/>
              <a:t>12/14/2013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83050-50F5-3949-A2C3-08020D26AAAB}" type="slidenum">
              <a:rPr lang="en-US" smtClean="0"/>
              <a:t>‹#›</a:t>
            </a:fld>
            <a:endParaRPr lang="en-US" dirty="0"/>
          </a:p>
        </p:txBody>
      </p:sp>
    </p:spTree>
    <p:extLst>
      <p:ext uri="{BB962C8B-B14F-4D97-AF65-F5344CB8AC3E}">
        <p14:creationId xmlns:p14="http://schemas.microsoft.com/office/powerpoint/2010/main" val="4117972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A83050-50F5-3949-A2C3-08020D26AAAB}" type="slidenum">
              <a:rPr lang="en-US" smtClean="0"/>
              <a:t>34</a:t>
            </a:fld>
            <a:endParaRPr lang="en-US" dirty="0"/>
          </a:p>
        </p:txBody>
      </p:sp>
    </p:spTree>
    <p:extLst>
      <p:ext uri="{BB962C8B-B14F-4D97-AF65-F5344CB8AC3E}">
        <p14:creationId xmlns:p14="http://schemas.microsoft.com/office/powerpoint/2010/main" val="2345059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BA732F-E931-4A11-8F00-D82809511BD8}" type="datetimeFigureOut">
              <a:rPr lang="en-US" smtClean="0"/>
              <a:pPr/>
              <a:t>12/14/2013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9242C43-0FD0-4843-8238-A45AE8F0C53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242C43-0FD0-4843-8238-A45AE8F0C53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242C43-0FD0-4843-8238-A45AE8F0C53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242C43-0FD0-4843-8238-A45AE8F0C538}"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242C43-0FD0-4843-8238-A45AE8F0C538}"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9242C43-0FD0-4843-8238-A45AE8F0C538}"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9242C43-0FD0-4843-8238-A45AE8F0C53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9242C43-0FD0-4843-8238-A45AE8F0C538}"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BA732F-E931-4A11-8F00-D82809511BD8}" type="datetimeFigureOut">
              <a:rPr lang="en-US" smtClean="0"/>
              <a:pPr/>
              <a:t>12/14/2013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9242C43-0FD0-4843-8238-A45AE8F0C53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2BA732F-E931-4A11-8F00-D82809511BD8}" type="datetimeFigureOut">
              <a:rPr lang="en-US" smtClean="0"/>
              <a:pPr/>
              <a:t>12/14/2013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9242C43-0FD0-4843-8238-A45AE8F0C53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BA732F-E931-4A11-8F00-D82809511BD8}" type="datetimeFigureOut">
              <a:rPr lang="en-US" smtClean="0"/>
              <a:pPr/>
              <a:t>12/14/2013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9242C43-0FD0-4843-8238-A45AE8F0C538}"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BA732F-E931-4A11-8F00-D82809511BD8}" type="datetimeFigureOut">
              <a:rPr lang="en-US" smtClean="0"/>
              <a:pPr/>
              <a:t>12/14/2013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9242C43-0FD0-4843-8238-A45AE8F0C53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hatia.alka@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1"/>
            <a:ext cx="7772400" cy="1524000"/>
          </a:xfrm>
        </p:spPr>
        <p:txBody>
          <a:bodyPr>
            <a:normAutofit/>
          </a:bodyPr>
          <a:lstStyle/>
          <a:p>
            <a:pPr algn="ctr"/>
            <a:r>
              <a:rPr lang="en-US" sz="4400" dirty="0" smtClean="0"/>
              <a:t>Wireless Guide for Silicon Valley – Tourist Guide</a:t>
            </a:r>
            <a:endParaRPr lang="en-US" sz="4400" dirty="0"/>
          </a:p>
        </p:txBody>
      </p:sp>
      <p:sp>
        <p:nvSpPr>
          <p:cNvPr id="3" name="Subtitle 2"/>
          <p:cNvSpPr>
            <a:spLocks noGrp="1"/>
          </p:cNvSpPr>
          <p:nvPr>
            <p:ph type="subTitle" idx="1"/>
          </p:nvPr>
        </p:nvSpPr>
        <p:spPr>
          <a:xfrm>
            <a:off x="685800" y="3611606"/>
            <a:ext cx="7772400" cy="1493793"/>
          </a:xfrm>
        </p:spPr>
        <p:txBody>
          <a:bodyPr>
            <a:normAutofit/>
          </a:bodyPr>
          <a:lstStyle/>
          <a:p>
            <a:pPr algn="ctr"/>
            <a:r>
              <a:rPr lang="en-US" dirty="0" smtClean="0"/>
              <a:t>CMPE 285</a:t>
            </a:r>
          </a:p>
          <a:p>
            <a:pPr algn="ctr"/>
            <a:r>
              <a:rPr lang="en-US" dirty="0" smtClean="0"/>
              <a:t>Prof. </a:t>
            </a:r>
            <a:r>
              <a:rPr lang="en-US" dirty="0" err="1" smtClean="0"/>
              <a:t>Weider</a:t>
            </a:r>
            <a:r>
              <a:rPr lang="en-US" dirty="0" smtClean="0"/>
              <a:t> Yu</a:t>
            </a:r>
            <a:endParaRPr lang="en-US" dirty="0"/>
          </a:p>
        </p:txBody>
      </p:sp>
    </p:spTree>
    <p:extLst>
      <p:ext uri="{BB962C8B-B14F-4D97-AF65-F5344CB8AC3E}">
        <p14:creationId xmlns:p14="http://schemas.microsoft.com/office/powerpoint/2010/main" val="290931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Tools</a:t>
            </a:r>
          </a:p>
          <a:p>
            <a:pPr lvl="1">
              <a:buFont typeface="Wingdings" panose="05000000000000000000" pitchFamily="2" charset="2"/>
              <a:buChar char="ü"/>
            </a:pPr>
            <a:r>
              <a:rPr lang="en-US" sz="2400" dirty="0" smtClean="0"/>
              <a:t>Visual Studio 2012</a:t>
            </a:r>
          </a:p>
          <a:p>
            <a:pPr lvl="1">
              <a:buFont typeface="Wingdings" panose="05000000000000000000" pitchFamily="2" charset="2"/>
              <a:buChar char="ü"/>
            </a:pPr>
            <a:r>
              <a:rPr lang="en-US" sz="2400" dirty="0" smtClean="0"/>
              <a:t>Microsoft .NET Framework 4.5</a:t>
            </a:r>
          </a:p>
          <a:p>
            <a:pPr lvl="1">
              <a:buFont typeface="Wingdings" panose="05000000000000000000" pitchFamily="2" charset="2"/>
              <a:buChar char="ü"/>
            </a:pPr>
            <a:r>
              <a:rPr lang="en-US" sz="2400" dirty="0" smtClean="0"/>
              <a:t>SQL Server 2012</a:t>
            </a:r>
          </a:p>
          <a:p>
            <a:r>
              <a:rPr lang="en-US" dirty="0" smtClean="0"/>
              <a:t>Languages</a:t>
            </a:r>
          </a:p>
          <a:p>
            <a:pPr lvl="1">
              <a:buFont typeface="Wingdings" panose="05000000000000000000" pitchFamily="2" charset="2"/>
              <a:buChar char="ü"/>
            </a:pPr>
            <a:r>
              <a:rPr lang="en-US" sz="2400" dirty="0" smtClean="0"/>
              <a:t>JavaScript</a:t>
            </a:r>
          </a:p>
          <a:p>
            <a:pPr lvl="1">
              <a:buFont typeface="Wingdings" panose="05000000000000000000" pitchFamily="2" charset="2"/>
              <a:buChar char="ü"/>
            </a:pPr>
            <a:r>
              <a:rPr lang="en-US" sz="2400" dirty="0"/>
              <a:t>HTML 5</a:t>
            </a:r>
          </a:p>
          <a:p>
            <a:pPr lvl="1">
              <a:buFont typeface="Wingdings" panose="05000000000000000000" pitchFamily="2" charset="2"/>
              <a:buChar char="ü"/>
            </a:pPr>
            <a:r>
              <a:rPr lang="en-US" sz="2400" dirty="0"/>
              <a:t>CSS 3</a:t>
            </a:r>
          </a:p>
          <a:p>
            <a:pPr lvl="1">
              <a:buFont typeface="Wingdings" panose="05000000000000000000" pitchFamily="2" charset="2"/>
              <a:buChar char="ü"/>
            </a:pPr>
            <a:r>
              <a:rPr lang="en-US" sz="2400" dirty="0"/>
              <a:t>JQuery</a:t>
            </a:r>
          </a:p>
          <a:p>
            <a:pPr lvl="1">
              <a:buFont typeface="Wingdings" panose="05000000000000000000" pitchFamily="2" charset="2"/>
              <a:buChar char="ü"/>
            </a:pPr>
            <a:endParaRPr lang="en-US" sz="2400" dirty="0"/>
          </a:p>
        </p:txBody>
      </p:sp>
      <p:sp>
        <p:nvSpPr>
          <p:cNvPr id="3" name="Title 2"/>
          <p:cNvSpPr>
            <a:spLocks noGrp="1"/>
          </p:cNvSpPr>
          <p:nvPr>
            <p:ph type="title"/>
          </p:nvPr>
        </p:nvSpPr>
        <p:spPr/>
        <p:txBody>
          <a:bodyPr/>
          <a:lstStyle/>
          <a:p>
            <a:r>
              <a:rPr lang="en-US" dirty="0" smtClean="0"/>
              <a:t>Tools and Languages used</a:t>
            </a:r>
            <a:endParaRPr lang="en-US" dirty="0"/>
          </a:p>
        </p:txBody>
      </p:sp>
    </p:spTree>
    <p:extLst>
      <p:ext uri="{BB962C8B-B14F-4D97-AF65-F5344CB8AC3E}">
        <p14:creationId xmlns:p14="http://schemas.microsoft.com/office/powerpoint/2010/main" val="53014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Twitter Bootstrap</a:t>
            </a:r>
          </a:p>
          <a:p>
            <a:r>
              <a:rPr lang="en-US" dirty="0" smtClean="0"/>
              <a:t>The weather channel</a:t>
            </a:r>
          </a:p>
          <a:p>
            <a:r>
              <a:rPr lang="en-US" dirty="0" smtClean="0"/>
              <a:t>Skype</a:t>
            </a:r>
          </a:p>
          <a:p>
            <a:r>
              <a:rPr lang="en-US" dirty="0" smtClean="0"/>
              <a:t>Google Voice</a:t>
            </a:r>
            <a:endParaRPr lang="en-US" dirty="0"/>
          </a:p>
        </p:txBody>
      </p:sp>
      <p:sp>
        <p:nvSpPr>
          <p:cNvPr id="3" name="Title 2"/>
          <p:cNvSpPr>
            <a:spLocks noGrp="1"/>
          </p:cNvSpPr>
          <p:nvPr>
            <p:ph type="title"/>
          </p:nvPr>
        </p:nvSpPr>
        <p:spPr/>
        <p:txBody>
          <a:bodyPr/>
          <a:lstStyle/>
          <a:p>
            <a:r>
              <a:rPr lang="en-US" dirty="0" smtClean="0"/>
              <a:t>API’s used</a:t>
            </a:r>
            <a:endParaRPr lang="en-US" dirty="0"/>
          </a:p>
        </p:txBody>
      </p:sp>
    </p:spTree>
    <p:extLst>
      <p:ext uri="{BB962C8B-B14F-4D97-AF65-F5344CB8AC3E}">
        <p14:creationId xmlns:p14="http://schemas.microsoft.com/office/powerpoint/2010/main" val="141202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90800"/>
            <a:ext cx="8229600" cy="3416491"/>
          </a:xfrm>
        </p:spPr>
        <p:txBody>
          <a:bodyPr>
            <a:normAutofit/>
          </a:bodyPr>
          <a:lstStyle/>
          <a:p>
            <a:pPr marL="109728" indent="0" algn="ctr">
              <a:buNone/>
            </a:pPr>
            <a:r>
              <a:rPr lang="en-US" sz="5400" dirty="0" smtClean="0"/>
              <a:t>WEB APPLICATION</a:t>
            </a:r>
            <a:endParaRPr lang="en-US" sz="5400" dirty="0"/>
          </a:p>
        </p:txBody>
      </p:sp>
    </p:spTree>
    <p:extLst>
      <p:ext uri="{BB962C8B-B14F-4D97-AF65-F5344CB8AC3E}">
        <p14:creationId xmlns:p14="http://schemas.microsoft.com/office/powerpoint/2010/main" val="22133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8674100" cy="4876800"/>
          </a:xfrm>
        </p:spPr>
      </p:pic>
      <p:sp>
        <p:nvSpPr>
          <p:cNvPr id="3" name="Title 2"/>
          <p:cNvSpPr>
            <a:spLocks noGrp="1"/>
          </p:cNvSpPr>
          <p:nvPr>
            <p:ph type="title"/>
          </p:nvPr>
        </p:nvSpPr>
        <p:spPr/>
        <p:txBody>
          <a:bodyPr/>
          <a:lstStyle/>
          <a:p>
            <a:r>
              <a:rPr lang="en-US" dirty="0" smtClean="0"/>
              <a:t>HOME PAGE OF THE WEB APP</a:t>
            </a:r>
            <a:endParaRPr lang="en-US" dirty="0"/>
          </a:p>
        </p:txBody>
      </p:sp>
    </p:spTree>
    <p:extLst>
      <p:ext uri="{BB962C8B-B14F-4D97-AF65-F5344CB8AC3E}">
        <p14:creationId xmlns:p14="http://schemas.microsoft.com/office/powerpoint/2010/main" val="415840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3949891"/>
          </a:xfrm>
        </p:spPr>
        <p:txBody>
          <a:bodyPr/>
          <a:lstStyle/>
          <a:p>
            <a:endParaRPr lang="en-US" dirty="0" smtClean="0"/>
          </a:p>
          <a:p>
            <a:endParaRPr lang="en-US" dirty="0"/>
          </a:p>
          <a:p>
            <a:r>
              <a:rPr lang="en-US" dirty="0" smtClean="0"/>
              <a:t>OUR SYSTEM IS DESIGNED FOR THE CLIENT</a:t>
            </a:r>
          </a:p>
          <a:p>
            <a:r>
              <a:rPr lang="en-US" dirty="0" smtClean="0"/>
              <a:t>WE HAVE ONE MODULE- CLIENT</a:t>
            </a:r>
            <a:endParaRPr lang="en-US" dirty="0"/>
          </a:p>
        </p:txBody>
      </p:sp>
      <p:sp>
        <p:nvSpPr>
          <p:cNvPr id="3" name="Title 2"/>
          <p:cNvSpPr>
            <a:spLocks noGrp="1"/>
          </p:cNvSpPr>
          <p:nvPr>
            <p:ph type="title"/>
          </p:nvPr>
        </p:nvSpPr>
        <p:spPr/>
        <p:txBody>
          <a:bodyPr/>
          <a:lstStyle/>
          <a:p>
            <a:r>
              <a:rPr lang="en-US" dirty="0" smtClean="0"/>
              <a:t>FUNCTIONAL REQUIREMENTS</a:t>
            </a:r>
            <a:endParaRPr lang="en-US" dirty="0"/>
          </a:p>
        </p:txBody>
      </p:sp>
    </p:spTree>
    <p:extLst>
      <p:ext uri="{BB962C8B-B14F-4D97-AF65-F5344CB8AC3E}">
        <p14:creationId xmlns:p14="http://schemas.microsoft.com/office/powerpoint/2010/main" val="404405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Register</a:t>
            </a:r>
          </a:p>
          <a:p>
            <a:r>
              <a:rPr lang="en-US" dirty="0"/>
              <a:t>L</a:t>
            </a:r>
            <a:r>
              <a:rPr lang="en-US" dirty="0" smtClean="0"/>
              <a:t>ogin</a:t>
            </a:r>
            <a:endParaRPr lang="en-US" dirty="0"/>
          </a:p>
          <a:p>
            <a:r>
              <a:rPr lang="en-US" dirty="0"/>
              <a:t>S</a:t>
            </a:r>
            <a:r>
              <a:rPr lang="en-US" dirty="0" smtClean="0"/>
              <a:t>earch</a:t>
            </a:r>
            <a:endParaRPr lang="en-US" dirty="0"/>
          </a:p>
          <a:p>
            <a:r>
              <a:rPr lang="en-US" dirty="0"/>
              <a:t>C</a:t>
            </a:r>
            <a:r>
              <a:rPr lang="en-US" dirty="0" smtClean="0"/>
              <a:t>ustomized </a:t>
            </a:r>
            <a:r>
              <a:rPr lang="en-US" dirty="0"/>
              <a:t>search</a:t>
            </a:r>
          </a:p>
          <a:p>
            <a:r>
              <a:rPr lang="en-US" dirty="0"/>
              <a:t>View details of the holiday</a:t>
            </a:r>
          </a:p>
          <a:p>
            <a:r>
              <a:rPr lang="en-US" dirty="0"/>
              <a:t>G</a:t>
            </a:r>
            <a:r>
              <a:rPr lang="en-US" dirty="0" smtClean="0"/>
              <a:t>et </a:t>
            </a:r>
            <a:r>
              <a:rPr lang="en-US" dirty="0"/>
              <a:t>cost estimate </a:t>
            </a:r>
            <a:endParaRPr lang="en-US" dirty="0" smtClean="0"/>
          </a:p>
          <a:p>
            <a:r>
              <a:rPr lang="en-US" dirty="0"/>
              <a:t>P</a:t>
            </a:r>
            <a:r>
              <a:rPr lang="en-US" dirty="0" smtClean="0"/>
              <a:t>ayment</a:t>
            </a:r>
            <a:r>
              <a:rPr lang="en-US" dirty="0"/>
              <a:t>/</a:t>
            </a:r>
            <a:r>
              <a:rPr lang="en-US" dirty="0" err="1"/>
              <a:t>orderpayment</a:t>
            </a:r>
            <a:endParaRPr lang="en-US" dirty="0"/>
          </a:p>
          <a:p>
            <a:r>
              <a:rPr lang="en-US" dirty="0"/>
              <a:t>C</a:t>
            </a:r>
            <a:r>
              <a:rPr lang="en-US" dirty="0" smtClean="0"/>
              <a:t>hecking </a:t>
            </a:r>
            <a:r>
              <a:rPr lang="en-US" dirty="0"/>
              <a:t>the </a:t>
            </a:r>
            <a:r>
              <a:rPr lang="en-US" dirty="0" smtClean="0"/>
              <a:t>weather of client location</a:t>
            </a:r>
            <a:endParaRPr lang="en-US" dirty="0"/>
          </a:p>
          <a:p>
            <a:r>
              <a:rPr lang="en-US" dirty="0"/>
              <a:t>M</a:t>
            </a:r>
            <a:r>
              <a:rPr lang="en-US" dirty="0" smtClean="0"/>
              <a:t>aking </a:t>
            </a:r>
            <a:r>
              <a:rPr lang="en-US" dirty="0" err="1"/>
              <a:t>skype</a:t>
            </a:r>
            <a:r>
              <a:rPr lang="en-US" dirty="0"/>
              <a:t> calls</a:t>
            </a:r>
          </a:p>
          <a:p>
            <a:r>
              <a:rPr lang="en-US" dirty="0"/>
              <a:t>M</a:t>
            </a:r>
            <a:r>
              <a:rPr lang="en-US" dirty="0" smtClean="0"/>
              <a:t>aking </a:t>
            </a:r>
            <a:r>
              <a:rPr lang="en-US" dirty="0"/>
              <a:t>phone calls</a:t>
            </a:r>
          </a:p>
          <a:p>
            <a:r>
              <a:rPr lang="en-US" dirty="0"/>
              <a:t>S</a:t>
            </a:r>
            <a:r>
              <a:rPr lang="en-US" dirty="0" smtClean="0"/>
              <a:t>ending </a:t>
            </a:r>
            <a:r>
              <a:rPr lang="en-US" dirty="0"/>
              <a:t>an email</a:t>
            </a:r>
          </a:p>
        </p:txBody>
      </p:sp>
      <p:sp>
        <p:nvSpPr>
          <p:cNvPr id="3" name="Title 2"/>
          <p:cNvSpPr>
            <a:spLocks noGrp="1"/>
          </p:cNvSpPr>
          <p:nvPr>
            <p:ph type="title"/>
          </p:nvPr>
        </p:nvSpPr>
        <p:spPr>
          <a:xfrm>
            <a:off x="457200" y="274638"/>
            <a:ext cx="8458200" cy="1143000"/>
          </a:xfrm>
        </p:spPr>
        <p:txBody>
          <a:bodyPr>
            <a:normAutofit/>
          </a:bodyPr>
          <a:lstStyle/>
          <a:p>
            <a:r>
              <a:rPr lang="en-US" sz="2800" dirty="0" smtClean="0"/>
              <a:t>Main Functionalities of the Client</a:t>
            </a:r>
            <a:endParaRPr lang="en-US" sz="2800" dirty="0"/>
          </a:p>
        </p:txBody>
      </p:sp>
    </p:spTree>
    <p:extLst>
      <p:ext uri="{BB962C8B-B14F-4D97-AF65-F5344CB8AC3E}">
        <p14:creationId xmlns:p14="http://schemas.microsoft.com/office/powerpoint/2010/main" val="35657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SNAPSHOTS OF EXECUTION- LOGIN</a:t>
            </a:r>
            <a:endParaRPr lang="en-US" dirty="0"/>
          </a:p>
        </p:txBody>
      </p:sp>
      <p:pic>
        <p:nvPicPr>
          <p:cNvPr id="4" name="Picture 3"/>
          <p:cNvPicPr>
            <a:picLocks noChangeAspect="1"/>
          </p:cNvPicPr>
          <p:nvPr/>
        </p:nvPicPr>
        <p:blipFill>
          <a:blip r:embed="rId2"/>
          <a:stretch>
            <a:fillRect/>
          </a:stretch>
        </p:blipFill>
        <p:spPr>
          <a:xfrm>
            <a:off x="481263" y="1481328"/>
            <a:ext cx="7684430" cy="4320382"/>
          </a:xfrm>
          <a:prstGeom prst="rect">
            <a:avLst/>
          </a:prstGeom>
        </p:spPr>
      </p:pic>
    </p:spTree>
    <p:extLst>
      <p:ext uri="{BB962C8B-B14F-4D97-AF65-F5344CB8AC3E}">
        <p14:creationId xmlns:p14="http://schemas.microsoft.com/office/powerpoint/2010/main" val="236596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normAutofit fontScale="90000"/>
          </a:bodyPr>
          <a:lstStyle/>
          <a:p>
            <a:r>
              <a:rPr lang="en-US" dirty="0"/>
              <a:t>SNAPSHOTS OF EXECUTION- </a:t>
            </a:r>
            <a:r>
              <a:rPr lang="en-US" dirty="0" smtClean="0"/>
              <a:t>REGISTER</a:t>
            </a:r>
            <a:endParaRPr lang="en-US" dirty="0"/>
          </a:p>
        </p:txBody>
      </p:sp>
    </p:spTree>
    <p:extLst>
      <p:ext uri="{BB962C8B-B14F-4D97-AF65-F5344CB8AC3E}">
        <p14:creationId xmlns:p14="http://schemas.microsoft.com/office/powerpoint/2010/main" val="35225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
        <p:nvSpPr>
          <p:cNvPr id="3" name="Title 2"/>
          <p:cNvSpPr>
            <a:spLocks noGrp="1"/>
          </p:cNvSpPr>
          <p:nvPr>
            <p:ph type="title"/>
          </p:nvPr>
        </p:nvSpPr>
        <p:spPr/>
        <p:txBody>
          <a:bodyPr>
            <a:normAutofit fontScale="90000"/>
          </a:bodyPr>
          <a:lstStyle/>
          <a:p>
            <a:r>
              <a:rPr lang="en-US" dirty="0"/>
              <a:t>SNAPSHOTS OF EXECUTION- </a:t>
            </a:r>
            <a:r>
              <a:rPr lang="en-US" dirty="0" smtClean="0"/>
              <a:t>SEARCH</a:t>
            </a:r>
            <a:endParaRPr lang="en-US" dirty="0"/>
          </a:p>
        </p:txBody>
      </p:sp>
    </p:spTree>
    <p:extLst>
      <p:ext uri="{BB962C8B-B14F-4D97-AF65-F5344CB8AC3E}">
        <p14:creationId xmlns:p14="http://schemas.microsoft.com/office/powerpoint/2010/main" val="90506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SNAPSHOTS OF EXECUTION- </a:t>
            </a:r>
            <a:r>
              <a:rPr lang="en-US" dirty="0" smtClean="0"/>
              <a:t>CUSTOMIZED SEARCH</a:t>
            </a:r>
            <a:endParaRPr lang="en-US" dirty="0"/>
          </a:p>
        </p:txBody>
      </p:sp>
      <p:pic>
        <p:nvPicPr>
          <p:cNvPr id="5" name="Picture 4"/>
          <p:cNvPicPr>
            <a:picLocks noChangeAspect="1"/>
          </p:cNvPicPr>
          <p:nvPr/>
        </p:nvPicPr>
        <p:blipFill>
          <a:blip r:embed="rId2"/>
          <a:stretch>
            <a:fillRect/>
          </a:stretch>
        </p:blipFill>
        <p:spPr>
          <a:xfrm>
            <a:off x="457200" y="1481328"/>
            <a:ext cx="8050086" cy="4525963"/>
          </a:xfrm>
          <a:prstGeom prst="rect">
            <a:avLst/>
          </a:prstGeom>
        </p:spPr>
      </p:pic>
    </p:spTree>
    <p:extLst>
      <p:ext uri="{BB962C8B-B14F-4D97-AF65-F5344CB8AC3E}">
        <p14:creationId xmlns:p14="http://schemas.microsoft.com/office/powerpoint/2010/main" val="9050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41441179"/>
              </p:ext>
            </p:extLst>
          </p:nvPr>
        </p:nvGraphicFramePr>
        <p:xfrm>
          <a:off x="533400" y="894259"/>
          <a:ext cx="7924800" cy="5963741"/>
        </p:xfrm>
        <a:graphic>
          <a:graphicData uri="http://schemas.openxmlformats.org/drawingml/2006/table">
            <a:tbl>
              <a:tblPr firstRow="1" bandRow="1">
                <a:tableStyleId>{5C22544A-7EE6-4342-B048-85BDC9FD1C3A}</a:tableStyleId>
              </a:tblPr>
              <a:tblGrid>
                <a:gridCol w="1584960"/>
                <a:gridCol w="1584960"/>
                <a:gridCol w="1584960"/>
                <a:gridCol w="1584960"/>
                <a:gridCol w="1584960"/>
              </a:tblGrid>
              <a:tr h="728662">
                <a:tc>
                  <a:txBody>
                    <a:bodyPr/>
                    <a:lstStyle/>
                    <a:p>
                      <a:r>
                        <a:rPr lang="en-US" dirty="0" smtClean="0"/>
                        <a:t>Names</a:t>
                      </a:r>
                      <a:endParaRPr lang="en-US" dirty="0"/>
                    </a:p>
                  </a:txBody>
                  <a:tcPr/>
                </a:tc>
                <a:tc>
                  <a:txBody>
                    <a:bodyPr/>
                    <a:lstStyle/>
                    <a:p>
                      <a:r>
                        <a:rPr lang="en-US" dirty="0" smtClean="0"/>
                        <a:t>SID</a:t>
                      </a:r>
                      <a:endParaRPr lang="en-US" dirty="0"/>
                    </a:p>
                  </a:txBody>
                  <a:tcPr/>
                </a:tc>
                <a:tc>
                  <a:txBody>
                    <a:bodyPr/>
                    <a:lstStyle/>
                    <a:p>
                      <a:r>
                        <a:rPr lang="en-US" dirty="0" smtClean="0"/>
                        <a:t>Email</a:t>
                      </a:r>
                      <a:endParaRPr lang="en-US" dirty="0"/>
                    </a:p>
                  </a:txBody>
                  <a:tcPr/>
                </a:tc>
                <a:tc>
                  <a:txBody>
                    <a:bodyPr/>
                    <a:lstStyle/>
                    <a:p>
                      <a:r>
                        <a:rPr lang="en-US" dirty="0" smtClean="0"/>
                        <a:t>Specialization</a:t>
                      </a:r>
                      <a:endParaRPr lang="en-US" dirty="0"/>
                    </a:p>
                  </a:txBody>
                  <a:tcPr/>
                </a:tc>
                <a:tc>
                  <a:txBody>
                    <a:bodyPr/>
                    <a:lstStyle/>
                    <a:p>
                      <a:r>
                        <a:rPr lang="en-US" dirty="0" smtClean="0"/>
                        <a:t>Project</a:t>
                      </a:r>
                      <a:r>
                        <a:rPr lang="en-US" baseline="0" dirty="0" smtClean="0"/>
                        <a:t> Team Role</a:t>
                      </a:r>
                      <a:endParaRPr lang="en-US" dirty="0"/>
                    </a:p>
                  </a:txBody>
                  <a:tcPr/>
                </a:tc>
              </a:tr>
              <a:tr h="744183">
                <a:tc>
                  <a:txBody>
                    <a:bodyPr/>
                    <a:lstStyle/>
                    <a:p>
                      <a:r>
                        <a:rPr lang="en-US" dirty="0" smtClean="0"/>
                        <a:t>Rahul </a:t>
                      </a:r>
                      <a:r>
                        <a:rPr lang="en-US" dirty="0" err="1" smtClean="0"/>
                        <a:t>Akurati</a:t>
                      </a:r>
                      <a:endParaRPr lang="en-US" dirty="0"/>
                    </a:p>
                  </a:txBody>
                  <a:tcPr/>
                </a:tc>
                <a:tc>
                  <a:txBody>
                    <a:bodyPr/>
                    <a:lstStyle/>
                    <a:p>
                      <a:r>
                        <a:rPr lang="en-US" dirty="0" smtClean="0"/>
                        <a:t>008118708</a:t>
                      </a:r>
                      <a:endParaRPr lang="en-US" dirty="0"/>
                    </a:p>
                  </a:txBody>
                  <a:tcPr/>
                </a:tc>
                <a:tc>
                  <a:txBody>
                    <a:bodyPr/>
                    <a:lstStyle/>
                    <a:p>
                      <a:r>
                        <a:rPr lang="en-US" dirty="0" smtClean="0"/>
                        <a:t>rahul</a:t>
                      </a:r>
                      <a:r>
                        <a:rPr lang="en-US" baseline="0" dirty="0" smtClean="0"/>
                        <a:t>.akurati@sjsu.edu</a:t>
                      </a:r>
                      <a:endParaRPr lang="en-US" dirty="0"/>
                    </a:p>
                  </a:txBody>
                  <a:tcPr/>
                </a:tc>
                <a:tc>
                  <a:txBody>
                    <a:bodyPr/>
                    <a:lstStyle/>
                    <a:p>
                      <a:r>
                        <a:rPr lang="en-US" dirty="0" smtClean="0"/>
                        <a:t>Computer Networks,</a:t>
                      </a:r>
                    </a:p>
                    <a:p>
                      <a:r>
                        <a:rPr lang="en-US" dirty="0" smtClean="0"/>
                        <a:t>Software Systems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Engineer-Developer</a:t>
                      </a:r>
                    </a:p>
                    <a:p>
                      <a:endParaRPr lang="en-US" dirty="0"/>
                    </a:p>
                  </a:txBody>
                  <a:tcPr/>
                </a:tc>
              </a:tr>
              <a:tr h="754519">
                <a:tc>
                  <a:txBody>
                    <a:bodyPr/>
                    <a:lstStyle/>
                    <a:p>
                      <a:r>
                        <a:rPr lang="en-US" dirty="0" smtClean="0"/>
                        <a:t>Dinesh Reddy</a:t>
                      </a:r>
                      <a:endParaRPr lang="en-US" dirty="0"/>
                    </a:p>
                  </a:txBody>
                  <a:tcPr/>
                </a:tc>
                <a:tc>
                  <a:txBody>
                    <a:bodyPr/>
                    <a:lstStyle/>
                    <a:p>
                      <a:r>
                        <a:rPr lang="en-US" dirty="0" smtClean="0"/>
                        <a:t>008724131</a:t>
                      </a:r>
                      <a:endParaRPr lang="en-US" dirty="0"/>
                    </a:p>
                  </a:txBody>
                  <a:tcPr/>
                </a:tc>
                <a:tc>
                  <a:txBody>
                    <a:bodyPr/>
                    <a:lstStyle/>
                    <a:p>
                      <a:r>
                        <a:rPr lang="en-US" dirty="0" smtClean="0"/>
                        <a:t>Dineshreddy.tathekalva@sjsu.edu</a:t>
                      </a:r>
                      <a:endParaRPr lang="en-US" dirty="0"/>
                    </a:p>
                  </a:txBody>
                  <a:tcPr/>
                </a:tc>
                <a:tc>
                  <a:txBody>
                    <a:bodyPr/>
                    <a:lstStyle/>
                    <a:p>
                      <a:r>
                        <a:rPr lang="en-US" dirty="0" smtClean="0"/>
                        <a:t>Enterprise software</a:t>
                      </a:r>
                      <a:r>
                        <a:rPr lang="en-US" baseline="0" dirty="0" smtClean="0"/>
                        <a:t> technology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Engineer – UI Engineer</a:t>
                      </a:r>
                    </a:p>
                    <a:p>
                      <a:endParaRPr lang="en-US" dirty="0"/>
                    </a:p>
                  </a:txBody>
                  <a:tcPr/>
                </a:tc>
              </a:tr>
              <a:tr h="754519">
                <a:tc>
                  <a:txBody>
                    <a:bodyPr/>
                    <a:lstStyle/>
                    <a:p>
                      <a:r>
                        <a:rPr lang="en-US" dirty="0" err="1" smtClean="0"/>
                        <a:t>Alka</a:t>
                      </a:r>
                      <a:r>
                        <a:rPr lang="en-US" dirty="0" smtClean="0"/>
                        <a:t> Bhatia</a:t>
                      </a:r>
                      <a:endParaRPr lang="en-US" dirty="0"/>
                    </a:p>
                  </a:txBody>
                  <a:tcPr/>
                </a:tc>
                <a:tc>
                  <a:txBody>
                    <a:bodyPr/>
                    <a:lstStyle/>
                    <a:p>
                      <a:r>
                        <a:rPr lang="en-US" dirty="0" smtClean="0"/>
                        <a:t>009345323</a:t>
                      </a:r>
                      <a:endParaRPr lang="en-US" dirty="0"/>
                    </a:p>
                  </a:txBody>
                  <a:tcPr/>
                </a:tc>
                <a:tc>
                  <a:txBody>
                    <a:bodyPr/>
                    <a:lstStyle/>
                    <a:p>
                      <a:r>
                        <a:rPr lang="en-US" dirty="0" smtClean="0">
                          <a:hlinkClick r:id="rId2"/>
                        </a:rPr>
                        <a:t>Bhatia.alka@gmail.com</a:t>
                      </a:r>
                      <a:endParaRPr lang="en-US" dirty="0"/>
                    </a:p>
                  </a:txBody>
                  <a:tcPr/>
                </a:tc>
                <a:tc>
                  <a:txBody>
                    <a:bodyPr/>
                    <a:lstStyle/>
                    <a:p>
                      <a:r>
                        <a:rPr lang="en-US" dirty="0" smtClean="0"/>
                        <a:t>Systems Engineering</a:t>
                      </a:r>
                      <a:endParaRPr lang="en-US" dirty="0"/>
                    </a:p>
                  </a:txBody>
                  <a:tcPr/>
                </a:tc>
                <a:tc>
                  <a:txBody>
                    <a:bodyPr/>
                    <a:lstStyle/>
                    <a:p>
                      <a:r>
                        <a:rPr lang="en-US" dirty="0" smtClean="0"/>
                        <a:t>Project Manager</a:t>
                      </a:r>
                      <a:endParaRPr lang="en-US" dirty="0"/>
                    </a:p>
                  </a:txBody>
                  <a:tcPr/>
                </a:tc>
              </a:tr>
              <a:tr h="754519">
                <a:tc>
                  <a:txBody>
                    <a:bodyPr/>
                    <a:lstStyle/>
                    <a:p>
                      <a:r>
                        <a:rPr lang="en-US" dirty="0" smtClean="0"/>
                        <a:t>Srilatha Ayyannagari</a:t>
                      </a:r>
                      <a:endParaRPr lang="en-US" dirty="0"/>
                    </a:p>
                  </a:txBody>
                  <a:tcPr/>
                </a:tc>
                <a:tc>
                  <a:txBody>
                    <a:bodyPr/>
                    <a:lstStyle/>
                    <a:p>
                      <a:r>
                        <a:rPr lang="en-US" dirty="0" smtClean="0"/>
                        <a:t>008735285</a:t>
                      </a:r>
                      <a:endParaRPr lang="en-US" dirty="0"/>
                    </a:p>
                  </a:txBody>
                  <a:tcPr/>
                </a:tc>
                <a:tc>
                  <a:txBody>
                    <a:bodyPr/>
                    <a:lstStyle/>
                    <a:p>
                      <a:r>
                        <a:rPr lang="en-US" smtClean="0"/>
                        <a:t>Srilatha.vs@gmail.com</a:t>
                      </a:r>
                      <a:endParaRPr lang="en-US"/>
                    </a:p>
                  </a:txBody>
                  <a:tcPr/>
                </a:tc>
                <a:tc>
                  <a:txBody>
                    <a:bodyPr/>
                    <a:lstStyle/>
                    <a:p>
                      <a:r>
                        <a:rPr lang="en-US" dirty="0" smtClean="0"/>
                        <a:t>Networks</a:t>
                      </a:r>
                      <a:endParaRPr lang="en-US" dirty="0"/>
                    </a:p>
                  </a:txBody>
                  <a:tcPr/>
                </a:tc>
                <a:tc>
                  <a:txBody>
                    <a:bodyPr/>
                    <a:lstStyle/>
                    <a:p>
                      <a:r>
                        <a:rPr lang="en-US" dirty="0" smtClean="0"/>
                        <a:t>Software Engineer – Test Engineer</a:t>
                      </a:r>
                      <a:endParaRPr lang="en-US" dirty="0"/>
                    </a:p>
                  </a:txBody>
                  <a:tcPr/>
                </a:tc>
              </a:tr>
              <a:tr h="754519">
                <a:tc>
                  <a:txBody>
                    <a:bodyPr/>
                    <a:lstStyle/>
                    <a:p>
                      <a:r>
                        <a:rPr lang="en-US" dirty="0" smtClean="0"/>
                        <a:t>Arthi Sivanantham</a:t>
                      </a:r>
                      <a:endParaRPr lang="en-US" dirty="0"/>
                    </a:p>
                  </a:txBody>
                  <a:tcPr/>
                </a:tc>
                <a:tc>
                  <a:txBody>
                    <a:bodyPr/>
                    <a:lstStyle/>
                    <a:p>
                      <a:r>
                        <a:rPr lang="en-US" dirty="0" smtClean="0"/>
                        <a:t>008128055</a:t>
                      </a:r>
                      <a:endParaRPr lang="en-US" dirty="0"/>
                    </a:p>
                  </a:txBody>
                  <a:tcPr/>
                </a:tc>
                <a:tc>
                  <a:txBody>
                    <a:bodyPr/>
                    <a:lstStyle/>
                    <a:p>
                      <a:r>
                        <a:rPr lang="en-US" dirty="0" smtClean="0"/>
                        <a:t>arthi.sivanantham@gmail.com</a:t>
                      </a:r>
                      <a:endParaRPr lang="en-US" dirty="0"/>
                    </a:p>
                  </a:txBody>
                  <a:tcPr/>
                </a:tc>
                <a:tc>
                  <a:txBody>
                    <a:bodyPr/>
                    <a:lstStyle/>
                    <a:p>
                      <a:r>
                        <a:rPr lang="en-US" dirty="0" smtClean="0"/>
                        <a:t>Networks</a:t>
                      </a:r>
                      <a:endParaRPr lang="en-US" dirty="0"/>
                    </a:p>
                  </a:txBody>
                  <a:tcPr/>
                </a:tc>
                <a:tc>
                  <a:txBody>
                    <a:bodyPr/>
                    <a:lstStyle/>
                    <a:p>
                      <a:r>
                        <a:rPr lang="en-US" dirty="0" smtClean="0"/>
                        <a:t>User – Test Engineer</a:t>
                      </a:r>
                      <a:endParaRPr lang="en-US" dirty="0"/>
                    </a:p>
                  </a:txBody>
                  <a:tcPr/>
                </a:tc>
              </a:tr>
            </a:tbl>
          </a:graphicData>
        </a:graphic>
      </p:graphicFrame>
      <p:sp>
        <p:nvSpPr>
          <p:cNvPr id="3" name="Title 2"/>
          <p:cNvSpPr>
            <a:spLocks noGrp="1"/>
          </p:cNvSpPr>
          <p:nvPr>
            <p:ph type="title"/>
          </p:nvPr>
        </p:nvSpPr>
        <p:spPr>
          <a:xfrm>
            <a:off x="381000" y="4011"/>
            <a:ext cx="8229600" cy="1143000"/>
          </a:xfrm>
        </p:spPr>
        <p:txBody>
          <a:bodyPr/>
          <a:lstStyle/>
          <a:p>
            <a:r>
              <a:rPr lang="en-US" dirty="0" smtClean="0"/>
              <a:t>Team Members – Team#1</a:t>
            </a:r>
            <a:endParaRPr lang="en-US" dirty="0"/>
          </a:p>
        </p:txBody>
      </p:sp>
    </p:spTree>
    <p:extLst>
      <p:ext uri="{BB962C8B-B14F-4D97-AF65-F5344CB8AC3E}">
        <p14:creationId xmlns:p14="http://schemas.microsoft.com/office/powerpoint/2010/main" val="629850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SNAPSHOTS OF EXECUTION- </a:t>
            </a:r>
            <a:r>
              <a:rPr lang="en-US" dirty="0" smtClean="0"/>
              <a:t>HOLIDAY DETAILS VIEW</a:t>
            </a:r>
            <a:endParaRPr lang="en-US" dirty="0"/>
          </a:p>
        </p:txBody>
      </p:sp>
      <p:pic>
        <p:nvPicPr>
          <p:cNvPr id="4" name="Picture 3"/>
          <p:cNvPicPr>
            <a:picLocks noChangeAspect="1"/>
          </p:cNvPicPr>
          <p:nvPr/>
        </p:nvPicPr>
        <p:blipFill>
          <a:blip r:embed="rId2"/>
          <a:stretch>
            <a:fillRect/>
          </a:stretch>
        </p:blipFill>
        <p:spPr>
          <a:xfrm>
            <a:off x="438249" y="1481328"/>
            <a:ext cx="8267502" cy="4648200"/>
          </a:xfrm>
          <a:prstGeom prst="rect">
            <a:avLst/>
          </a:prstGeom>
        </p:spPr>
      </p:pic>
    </p:spTree>
    <p:extLst>
      <p:ext uri="{BB962C8B-B14F-4D97-AF65-F5344CB8AC3E}">
        <p14:creationId xmlns:p14="http://schemas.microsoft.com/office/powerpoint/2010/main" val="90506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SNAPSHOTS OF EXECUTION- </a:t>
            </a:r>
            <a:r>
              <a:rPr lang="en-US" dirty="0" smtClean="0"/>
              <a:t>PAYMENT</a:t>
            </a:r>
            <a:endParaRPr lang="en-US" dirty="0"/>
          </a:p>
        </p:txBody>
      </p:sp>
      <p:pic>
        <p:nvPicPr>
          <p:cNvPr id="4" name="Picture 3"/>
          <p:cNvPicPr>
            <a:picLocks noChangeAspect="1"/>
          </p:cNvPicPr>
          <p:nvPr/>
        </p:nvPicPr>
        <p:blipFill>
          <a:blip r:embed="rId2"/>
          <a:stretch>
            <a:fillRect/>
          </a:stretch>
        </p:blipFill>
        <p:spPr>
          <a:xfrm>
            <a:off x="457200" y="1498981"/>
            <a:ext cx="8131969" cy="4572000"/>
          </a:xfrm>
          <a:prstGeom prst="rect">
            <a:avLst/>
          </a:prstGeom>
        </p:spPr>
      </p:pic>
    </p:spTree>
    <p:extLst>
      <p:ext uri="{BB962C8B-B14F-4D97-AF65-F5344CB8AC3E}">
        <p14:creationId xmlns:p14="http://schemas.microsoft.com/office/powerpoint/2010/main" val="90506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Aesthetics</a:t>
            </a:r>
          </a:p>
          <a:p>
            <a:r>
              <a:rPr lang="en-US" sz="3200" dirty="0" smtClean="0"/>
              <a:t>Simplicity</a:t>
            </a:r>
          </a:p>
          <a:p>
            <a:r>
              <a:rPr lang="en-US" sz="3200" dirty="0" smtClean="0"/>
              <a:t>Easy to navigate</a:t>
            </a:r>
          </a:p>
          <a:p>
            <a:r>
              <a:rPr lang="en-US" sz="3200" dirty="0" smtClean="0"/>
              <a:t>Multimedia</a:t>
            </a:r>
          </a:p>
          <a:p>
            <a:r>
              <a:rPr lang="en-US" sz="3200" dirty="0" smtClean="0"/>
              <a:t>Consistency</a:t>
            </a:r>
          </a:p>
          <a:p>
            <a:r>
              <a:rPr lang="en-US" sz="3200" dirty="0" smtClean="0"/>
              <a:t>Security</a:t>
            </a:r>
            <a:endParaRPr lang="en-US" dirty="0"/>
          </a:p>
          <a:p>
            <a:pPr marL="109728" indent="0">
              <a:buNone/>
            </a:pPr>
            <a:endParaRPr lang="en-US" dirty="0" smtClean="0"/>
          </a:p>
          <a:p>
            <a:pPr marL="109728" indent="0">
              <a:buNone/>
            </a:pPr>
            <a:r>
              <a:rPr lang="en-US" dirty="0"/>
              <a:t> </a:t>
            </a:r>
            <a:r>
              <a:rPr lang="en-US" dirty="0" smtClean="0"/>
              <a:t> </a:t>
            </a:r>
            <a:endParaRPr lang="en-US" dirty="0"/>
          </a:p>
        </p:txBody>
      </p:sp>
      <p:sp>
        <p:nvSpPr>
          <p:cNvPr id="3" name="Title 2"/>
          <p:cNvSpPr>
            <a:spLocks noGrp="1"/>
          </p:cNvSpPr>
          <p:nvPr>
            <p:ph type="title"/>
          </p:nvPr>
        </p:nvSpPr>
        <p:spPr/>
        <p:txBody>
          <a:bodyPr/>
          <a:lstStyle/>
          <a:p>
            <a:r>
              <a:rPr lang="en-US" dirty="0" smtClean="0"/>
              <a:t>Web Design Principles</a:t>
            </a:r>
            <a:endParaRPr lang="en-US" dirty="0"/>
          </a:p>
        </p:txBody>
      </p:sp>
    </p:spTree>
    <p:extLst>
      <p:ext uri="{BB962C8B-B14F-4D97-AF65-F5344CB8AC3E}">
        <p14:creationId xmlns:p14="http://schemas.microsoft.com/office/powerpoint/2010/main" val="286504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smtClean="0"/>
              <a:t>Aesthetics</a:t>
            </a:r>
          </a:p>
          <a:p>
            <a:pPr lvl="1">
              <a:buFont typeface="Wingdings" panose="05000000000000000000" pitchFamily="2" charset="2"/>
              <a:buChar char="ü"/>
            </a:pPr>
            <a:r>
              <a:rPr lang="en-US" sz="2700" dirty="0"/>
              <a:t>Aesthetics can be defined as “appealing to      senses”. </a:t>
            </a:r>
          </a:p>
          <a:p>
            <a:pPr lvl="1">
              <a:buFont typeface="Wingdings" panose="05000000000000000000" pitchFamily="2" charset="2"/>
              <a:buChar char="ü"/>
            </a:pPr>
            <a:r>
              <a:rPr lang="en-US" sz="2700" dirty="0"/>
              <a:t>The design of graphical user interface with “aesthetics” quality incorporated would have a great effect on productivity of the products.</a:t>
            </a:r>
          </a:p>
          <a:p>
            <a:pPr lvl="1">
              <a:buFont typeface="Wingdings" panose="05000000000000000000" pitchFamily="2" charset="2"/>
              <a:buChar char="ü"/>
            </a:pPr>
            <a:r>
              <a:rPr lang="en-US" sz="2700" dirty="0"/>
              <a:t>In other words, “The look and feel” of Web pages is considered as an important design principle.</a:t>
            </a:r>
          </a:p>
          <a:p>
            <a:pPr lvl="1">
              <a:buFont typeface="Wingdings" panose="05000000000000000000" pitchFamily="2" charset="2"/>
              <a:buChar char="ü"/>
            </a:pPr>
            <a:endParaRPr lang="en-US" dirty="0"/>
          </a:p>
          <a:p>
            <a:pPr marL="109728" indent="0">
              <a:buNone/>
            </a:pPr>
            <a:endParaRPr lang="en-US" dirty="0" smtClean="0"/>
          </a:p>
          <a:p>
            <a:pPr marL="109728" indent="0">
              <a:buNone/>
            </a:pPr>
            <a:r>
              <a:rPr lang="en-US" dirty="0"/>
              <a:t> </a:t>
            </a:r>
            <a:r>
              <a:rPr lang="en-US" dirty="0" smtClean="0"/>
              <a:t> </a:t>
            </a:r>
            <a:endParaRPr lang="en-US" dirty="0"/>
          </a:p>
        </p:txBody>
      </p:sp>
      <p:sp>
        <p:nvSpPr>
          <p:cNvPr id="3" name="Title 2"/>
          <p:cNvSpPr>
            <a:spLocks noGrp="1"/>
          </p:cNvSpPr>
          <p:nvPr>
            <p:ph type="title"/>
          </p:nvPr>
        </p:nvSpPr>
        <p:spPr/>
        <p:txBody>
          <a:bodyPr/>
          <a:lstStyle/>
          <a:p>
            <a:r>
              <a:rPr lang="en-US" dirty="0" smtClean="0"/>
              <a:t>Web Design Principles</a:t>
            </a:r>
            <a:endParaRPr lang="en-US" dirty="0"/>
          </a:p>
        </p:txBody>
      </p:sp>
    </p:spTree>
    <p:extLst>
      <p:ext uri="{BB962C8B-B14F-4D97-AF65-F5344CB8AC3E}">
        <p14:creationId xmlns:p14="http://schemas.microsoft.com/office/powerpoint/2010/main" val="46262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Aesthetics in our project</a:t>
            </a:r>
          </a:p>
          <a:p>
            <a:pPr>
              <a:buFont typeface="Wingdings" panose="05000000000000000000" pitchFamily="2" charset="2"/>
              <a:buChar char="ü"/>
            </a:pPr>
            <a:r>
              <a:rPr lang="en-US" sz="2500" dirty="0" smtClean="0"/>
              <a:t>This design principle is incorporated in our project by providing an attractive Home page for users. </a:t>
            </a:r>
          </a:p>
          <a:p>
            <a:pPr>
              <a:buFont typeface="Wingdings" panose="05000000000000000000" pitchFamily="2" charset="2"/>
              <a:buChar char="ü"/>
            </a:pPr>
            <a:r>
              <a:rPr lang="en-US" sz="2500" dirty="0" smtClean="0"/>
              <a:t>Apart from providing pleasant pictures of places that people would like to visit, we have included a slider of pictures which will attract every user who visits our Home page.</a:t>
            </a:r>
            <a:endParaRPr lang="en-US" sz="2500" dirty="0"/>
          </a:p>
        </p:txBody>
      </p:sp>
      <p:sp>
        <p:nvSpPr>
          <p:cNvPr id="3" name="Title 2"/>
          <p:cNvSpPr>
            <a:spLocks noGrp="1"/>
          </p:cNvSpPr>
          <p:nvPr>
            <p:ph type="title"/>
          </p:nvPr>
        </p:nvSpPr>
        <p:spPr/>
        <p:txBody>
          <a:bodyPr/>
          <a:lstStyle/>
          <a:p>
            <a:r>
              <a:rPr lang="en-US" dirty="0"/>
              <a:t>Web Design </a:t>
            </a:r>
            <a:r>
              <a:rPr lang="en-US" dirty="0" smtClean="0"/>
              <a:t>Principles (Cont.,)</a:t>
            </a:r>
            <a:endParaRPr lang="en-US" dirty="0"/>
          </a:p>
        </p:txBody>
      </p:sp>
    </p:spTree>
    <p:extLst>
      <p:ext uri="{BB962C8B-B14F-4D97-AF65-F5344CB8AC3E}">
        <p14:creationId xmlns:p14="http://schemas.microsoft.com/office/powerpoint/2010/main" val="1843903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3200" dirty="0"/>
              <a:t>Web Design Principles (Cont.,)</a:t>
            </a:r>
          </a:p>
        </p:txBody>
      </p:sp>
      <p:pic>
        <p:nvPicPr>
          <p:cNvPr id="1026" name="Picture 2" descr="C:\Users\arthi\Downloads\ho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000"/>
            <a:ext cx="8458200" cy="518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22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Consistency</a:t>
            </a:r>
          </a:p>
          <a:p>
            <a:pPr>
              <a:buFont typeface="Wingdings" panose="05000000000000000000" pitchFamily="2" charset="2"/>
              <a:buChar char="ü"/>
            </a:pPr>
            <a:r>
              <a:rPr lang="en-US" dirty="0" smtClean="0"/>
              <a:t>This design principle focuses on maintaining similar or consistent look and feel in all the web pages related to the web site.</a:t>
            </a:r>
          </a:p>
          <a:p>
            <a:pPr>
              <a:buFont typeface="Wingdings" panose="05000000000000000000" pitchFamily="2" charset="2"/>
              <a:buChar char="ü"/>
            </a:pPr>
            <a:r>
              <a:rPr lang="en-US" dirty="0" smtClean="0"/>
              <a:t>Makes it simple for the users to navigate smoothly without any concerns.</a:t>
            </a:r>
          </a:p>
          <a:p>
            <a:pPr>
              <a:buFont typeface="Wingdings" panose="05000000000000000000" pitchFamily="2" charset="2"/>
              <a:buChar char="ü"/>
            </a:pPr>
            <a:r>
              <a:rPr lang="en-US" dirty="0" smtClean="0"/>
              <a:t>Consistency over various </a:t>
            </a:r>
            <a:r>
              <a:rPr lang="en-US" dirty="0"/>
              <a:t>types of pages and forms gives the website a unified feel and pulls it all together, improving the user </a:t>
            </a:r>
            <a:r>
              <a:rPr lang="en-US" dirty="0" smtClean="0"/>
              <a:t>experience.</a:t>
            </a:r>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3136784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Consistency in our project</a:t>
            </a:r>
          </a:p>
          <a:p>
            <a:r>
              <a:rPr lang="en-US" dirty="0" smtClean="0"/>
              <a:t>Consistent look and feel is incorporated into our project by using CSS and HTML5 style of design throughout the entire project (like, User’s Home page, Search page, Log-In/Register pages etc.)</a:t>
            </a:r>
          </a:p>
          <a:p>
            <a:r>
              <a:rPr lang="en-US" dirty="0" smtClean="0"/>
              <a:t>In this way, our end user will be comfortable in browsing our </a:t>
            </a:r>
            <a:r>
              <a:rPr lang="en-US" dirty="0"/>
              <a:t>web site, knowing that it is familiar to them – even if they’ve never visited it </a:t>
            </a:r>
            <a:r>
              <a:rPr lang="en-US" dirty="0" smtClean="0"/>
              <a:t>before.</a:t>
            </a:r>
          </a:p>
          <a:p>
            <a:endParaRPr lang="en-US" dirty="0" smtClean="0"/>
          </a:p>
          <a:p>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1358198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3200" dirty="0"/>
              <a:t>Web Design Principles (Cont.,)</a:t>
            </a:r>
          </a:p>
        </p:txBody>
      </p:sp>
      <p:pic>
        <p:nvPicPr>
          <p:cNvPr id="2050" name="Picture 2" descr="C:\Users\arthi\Downloads\consistenc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066800"/>
            <a:ext cx="86106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83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Simplicity:</a:t>
            </a:r>
          </a:p>
          <a:p>
            <a:pPr>
              <a:buFont typeface="Wingdings" panose="05000000000000000000" pitchFamily="2" charset="2"/>
              <a:buChar char="ü"/>
            </a:pPr>
            <a:r>
              <a:rPr lang="en-US" dirty="0" smtClean="0"/>
              <a:t>Simplicity in Web pages can be achieved by removing </a:t>
            </a:r>
            <a:r>
              <a:rPr lang="en-US" dirty="0"/>
              <a:t>all unnecessary elements from the </a:t>
            </a:r>
            <a:r>
              <a:rPr lang="en-US" dirty="0" smtClean="0"/>
              <a:t>Design and Content.</a:t>
            </a:r>
            <a:r>
              <a:rPr lang="en-US" dirty="0"/>
              <a:t> </a:t>
            </a:r>
            <a:endParaRPr lang="en-US" dirty="0" smtClean="0"/>
          </a:p>
          <a:p>
            <a:pPr>
              <a:buFont typeface="Wingdings" panose="05000000000000000000" pitchFamily="2" charset="2"/>
              <a:buChar char="ü"/>
            </a:pPr>
            <a:r>
              <a:rPr lang="en-US" dirty="0" smtClean="0"/>
              <a:t>Simple websites will have the following characteristics.</a:t>
            </a:r>
          </a:p>
          <a:p>
            <a:pPr lvl="1">
              <a:buFont typeface="Wingdings" panose="05000000000000000000" pitchFamily="2" charset="2"/>
              <a:buChar char="v"/>
            </a:pPr>
            <a:r>
              <a:rPr lang="en-US" dirty="0" smtClean="0"/>
              <a:t>Easy to navigate</a:t>
            </a:r>
          </a:p>
          <a:p>
            <a:pPr lvl="1">
              <a:buFont typeface="Wingdings" panose="05000000000000000000" pitchFamily="2" charset="2"/>
              <a:buChar char="v"/>
            </a:pPr>
            <a:r>
              <a:rPr lang="en-US" dirty="0" smtClean="0"/>
              <a:t>Its contents are more scan able.</a:t>
            </a:r>
          </a:p>
          <a:p>
            <a:pPr lvl="1">
              <a:buFont typeface="Wingdings" panose="05000000000000000000" pitchFamily="2" charset="2"/>
              <a:buChar char="v"/>
            </a:pPr>
            <a:r>
              <a:rPr lang="en-US" dirty="0" smtClean="0"/>
              <a:t>Load faster.</a:t>
            </a:r>
          </a:p>
          <a:p>
            <a:pPr lvl="1">
              <a:buFont typeface="Wingdings" panose="05000000000000000000" pitchFamily="2" charset="2"/>
              <a:buChar char="v"/>
            </a:pPr>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182234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Project Overview</a:t>
            </a:r>
          </a:p>
          <a:p>
            <a:r>
              <a:rPr lang="en-US" dirty="0"/>
              <a:t>Project Design</a:t>
            </a:r>
          </a:p>
          <a:p>
            <a:r>
              <a:rPr lang="en-US" dirty="0"/>
              <a:t>Software Architecture </a:t>
            </a:r>
          </a:p>
          <a:p>
            <a:r>
              <a:rPr lang="en-US" dirty="0"/>
              <a:t>Software development process</a:t>
            </a:r>
          </a:p>
          <a:p>
            <a:r>
              <a:rPr lang="en-US" dirty="0"/>
              <a:t>Tools and Languages used</a:t>
            </a:r>
          </a:p>
          <a:p>
            <a:r>
              <a:rPr lang="en-US" dirty="0"/>
              <a:t>API’s used</a:t>
            </a:r>
          </a:p>
          <a:p>
            <a:r>
              <a:rPr lang="en-US" dirty="0"/>
              <a:t>Functional Requirements</a:t>
            </a:r>
          </a:p>
          <a:p>
            <a:r>
              <a:rPr lang="en-US" dirty="0"/>
              <a:t>Web Design Principles</a:t>
            </a:r>
          </a:p>
          <a:p>
            <a:r>
              <a:rPr lang="en-US" dirty="0"/>
              <a:t>Challenges encountered</a:t>
            </a:r>
          </a:p>
          <a:p>
            <a:r>
              <a:rPr lang="en-US" dirty="0" smtClean="0"/>
              <a:t>Conclusion</a:t>
            </a:r>
          </a:p>
          <a:p>
            <a:r>
              <a:rPr lang="en-US" dirty="0" smtClean="0"/>
              <a:t>References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858179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Simplicity in our project</a:t>
            </a:r>
          </a:p>
          <a:p>
            <a:pPr>
              <a:buFont typeface="Wingdings" panose="05000000000000000000" pitchFamily="2" charset="2"/>
              <a:buChar char="ü"/>
            </a:pPr>
            <a:r>
              <a:rPr lang="en-US" dirty="0" smtClean="0"/>
              <a:t>We have considered this design principle in our project by incorporating all of it’s characteristics.</a:t>
            </a:r>
          </a:p>
          <a:p>
            <a:pPr>
              <a:buFont typeface="Wingdings" panose="05000000000000000000" pitchFamily="2" charset="2"/>
              <a:buChar char="ü"/>
            </a:pPr>
            <a:r>
              <a:rPr lang="en-US" dirty="0" smtClean="0"/>
              <a:t>Our simple and elegant design of web pages will help the user for easy navigation.</a:t>
            </a:r>
          </a:p>
          <a:p>
            <a:pPr>
              <a:buFont typeface="Wingdings" panose="05000000000000000000" pitchFamily="2" charset="2"/>
              <a:buChar char="ü"/>
            </a:pPr>
            <a:r>
              <a:rPr lang="en-US" dirty="0" smtClean="0"/>
              <a:t>Our end user need not wait for longer times for the desired web pages to load.</a:t>
            </a:r>
          </a:p>
          <a:p>
            <a:pPr>
              <a:buFont typeface="Wingdings" panose="05000000000000000000" pitchFamily="2" charset="2"/>
              <a:buChar char="ü"/>
            </a:pPr>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291668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3200" dirty="0"/>
              <a:t>Web Design Principles (Cont.,)</a:t>
            </a:r>
          </a:p>
        </p:txBody>
      </p:sp>
      <p:pic>
        <p:nvPicPr>
          <p:cNvPr id="3074" name="Picture 2" descr="C:\Users\arthi\Downloads\simplic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19199"/>
            <a:ext cx="8610600" cy="478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041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a:t>
            </a:r>
          </a:p>
          <a:p>
            <a:pPr>
              <a:buFont typeface="Wingdings" panose="05000000000000000000" pitchFamily="2" charset="2"/>
              <a:buChar char="ü"/>
            </a:pPr>
            <a:r>
              <a:rPr lang="en-US" dirty="0" smtClean="0"/>
              <a:t>Security comes in 3 flavors namely,</a:t>
            </a:r>
          </a:p>
          <a:p>
            <a:pPr lvl="1">
              <a:buFont typeface="Wingdings" panose="05000000000000000000" pitchFamily="2" charset="2"/>
              <a:buChar char="v"/>
            </a:pPr>
            <a:r>
              <a:rPr lang="en-US" dirty="0" smtClean="0"/>
              <a:t>Authentication</a:t>
            </a:r>
          </a:p>
          <a:p>
            <a:pPr lvl="1">
              <a:buFont typeface="Wingdings" panose="05000000000000000000" pitchFamily="2" charset="2"/>
              <a:buChar char="v"/>
            </a:pPr>
            <a:r>
              <a:rPr lang="en-US" dirty="0" smtClean="0"/>
              <a:t>Authorization</a:t>
            </a:r>
          </a:p>
          <a:p>
            <a:pPr lvl="1">
              <a:buFont typeface="Wingdings" panose="05000000000000000000" pitchFamily="2" charset="2"/>
              <a:buChar char="v"/>
            </a:pPr>
            <a:r>
              <a:rPr lang="en-US" dirty="0" smtClean="0"/>
              <a:t>Encryption</a:t>
            </a:r>
          </a:p>
          <a:p>
            <a:pPr marL="393192" lvl="1" indent="0">
              <a:buNone/>
            </a:pPr>
            <a:endParaRPr lang="en-US" sz="2700" dirty="0"/>
          </a:p>
          <a:p>
            <a:pPr>
              <a:buFont typeface="Wingdings" panose="05000000000000000000" pitchFamily="2" charset="2"/>
              <a:buChar char="ü"/>
            </a:pPr>
            <a:r>
              <a:rPr lang="en-US" dirty="0" smtClean="0"/>
              <a:t>This is an important web design principle which provides secure transmission of data.</a:t>
            </a:r>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343379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in our project</a:t>
            </a:r>
          </a:p>
          <a:p>
            <a:pPr>
              <a:buFont typeface="Wingdings" panose="05000000000000000000" pitchFamily="2" charset="2"/>
              <a:buChar char="ü"/>
            </a:pPr>
            <a:r>
              <a:rPr lang="en-US" dirty="0" smtClean="0"/>
              <a:t>We have implemented security in our project in User Log-In and Registration pages.</a:t>
            </a:r>
          </a:p>
          <a:p>
            <a:pPr>
              <a:buFont typeface="Wingdings" panose="05000000000000000000" pitchFamily="2" charset="2"/>
              <a:buChar char="ü"/>
            </a:pPr>
            <a:r>
              <a:rPr lang="en-US" dirty="0" smtClean="0"/>
              <a:t>We have used “Message Digest (MD5)” cryptographic algorithm for hashing our passwords.</a:t>
            </a:r>
          </a:p>
          <a:p>
            <a:pPr>
              <a:buFont typeface="Wingdings" panose="05000000000000000000" pitchFamily="2" charset="2"/>
              <a:buChar char="ü"/>
            </a:pPr>
            <a:r>
              <a:rPr lang="en-US" dirty="0" smtClean="0"/>
              <a:t>We are providing strong security against “SQL Injection” attacks which is the most prominent form of Web Application attacks till date.</a:t>
            </a:r>
            <a:endParaRPr lang="en-US" dirty="0"/>
          </a:p>
        </p:txBody>
      </p:sp>
      <p:sp>
        <p:nvSpPr>
          <p:cNvPr id="3" name="Title 2"/>
          <p:cNvSpPr>
            <a:spLocks noGrp="1"/>
          </p:cNvSpPr>
          <p:nvPr>
            <p:ph type="title"/>
          </p:nvPr>
        </p:nvSpPr>
        <p:spPr/>
        <p:txBody>
          <a:bodyPr/>
          <a:lstStyle/>
          <a:p>
            <a:r>
              <a:rPr lang="en-US" dirty="0"/>
              <a:t>Web Design Principles (Cont.,)</a:t>
            </a:r>
          </a:p>
        </p:txBody>
      </p:sp>
    </p:spTree>
    <p:extLst>
      <p:ext uri="{BB962C8B-B14F-4D97-AF65-F5344CB8AC3E}">
        <p14:creationId xmlns:p14="http://schemas.microsoft.com/office/powerpoint/2010/main" val="29666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dirty="0" smtClean="0">
                <a:effectLst/>
              </a:rPr>
              <a:t>Challenges encountered</a:t>
            </a:r>
          </a:p>
        </p:txBody>
      </p:sp>
      <p:sp>
        <p:nvSpPr>
          <p:cNvPr id="32771" name="Rectangle 3"/>
          <p:cNvSpPr>
            <a:spLocks noGrp="1"/>
          </p:cNvSpPr>
          <p:nvPr>
            <p:ph type="body" idx="1"/>
          </p:nvPr>
        </p:nvSpPr>
        <p:spPr/>
        <p:txBody>
          <a:bodyPr/>
          <a:lstStyle/>
          <a:p>
            <a:r>
              <a:rPr lang="en-US" dirty="0" smtClean="0"/>
              <a:t>Cross browser incompatibility</a:t>
            </a:r>
          </a:p>
          <a:p>
            <a:endParaRPr lang="en-US" dirty="0" smtClean="0"/>
          </a:p>
          <a:p>
            <a:r>
              <a:rPr lang="en-US" dirty="0" smtClean="0"/>
              <a:t>Handling security</a:t>
            </a:r>
          </a:p>
          <a:p>
            <a:endParaRPr lang="en-US" dirty="0" smtClean="0"/>
          </a:p>
          <a:p>
            <a:r>
              <a:rPr lang="en-US" dirty="0" smtClean="0"/>
              <a:t>Conflict on design principles when working with third party APIs.</a:t>
            </a:r>
          </a:p>
          <a:p>
            <a:endParaRPr lang="en-US" dirty="0" smtClean="0"/>
          </a:p>
        </p:txBody>
      </p:sp>
    </p:spTree>
    <p:extLst>
      <p:ext uri="{BB962C8B-B14F-4D97-AF65-F5344CB8AC3E}">
        <p14:creationId xmlns:p14="http://schemas.microsoft.com/office/powerpoint/2010/main" val="3403003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this project we got exposure and hands on expertise on many technologies which are used in this project. We have understood web design principles which we learned in this course and able to implement in our project. We understood the application of SOA and implemented it in our project.</a:t>
            </a:r>
          </a:p>
          <a:p>
            <a:pPr marL="109728" indent="0">
              <a:buNone/>
            </a:pP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553454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[1] </a:t>
            </a:r>
            <a:r>
              <a:rPr lang="en-US" dirty="0" err="1"/>
              <a:t>Weider</a:t>
            </a:r>
            <a:r>
              <a:rPr lang="en-US" dirty="0"/>
              <a:t> D. Yu Chia H. Ong 2009 A SOA Based Software Engineering Design Approach in Service Engineering (IEEE International Conference on e-Business Engineering)</a:t>
            </a:r>
          </a:p>
          <a:p>
            <a:r>
              <a:rPr lang="en-US" dirty="0"/>
              <a:t>[2] Applied Microsoft .NET Framework Programming, by Jeffrey Richter, Microsoft Press, 2002</a:t>
            </a:r>
          </a:p>
          <a:p>
            <a:r>
              <a:rPr lang="en-US" dirty="0"/>
              <a:t>[3] Distributed Service-Oriented Software Development, by </a:t>
            </a:r>
            <a:r>
              <a:rPr lang="en-US" dirty="0" err="1"/>
              <a:t>Yinong</a:t>
            </a:r>
            <a:r>
              <a:rPr lang="en-US" dirty="0"/>
              <a:t> Chen and Wei- </a:t>
            </a:r>
            <a:r>
              <a:rPr lang="en-US" dirty="0" err="1"/>
              <a:t>Tek</a:t>
            </a:r>
            <a:r>
              <a:rPr lang="en-US" dirty="0"/>
              <a:t> Tsai, Kendall/Hunt Publishing Company, 2008</a:t>
            </a:r>
          </a:p>
          <a:p>
            <a:r>
              <a:rPr lang="en-US" dirty="0"/>
              <a:t>[4] http://www.tutorialspoint.com/sdlc/sdlc_waterfall_model.htm</a:t>
            </a:r>
          </a:p>
          <a:p>
            <a:r>
              <a:rPr lang="en-US" dirty="0"/>
              <a:t>[5] http://www.slideshare.net/prince229grips/role-of-consistency-in-website-designing</a:t>
            </a:r>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44090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[6] http://webdesign.tutsplus.com/articles/design-theory/building-consistency-and-relationships-into-your-designs/</a:t>
            </a:r>
          </a:p>
          <a:p>
            <a:r>
              <a:rPr lang="en-US" dirty="0"/>
              <a:t>[7] http://businessresources.over-blog.com/article-consistency-in-web-design-why-it-s-important-to-be-consistent-when-designing-your-website-86102646.html</a:t>
            </a:r>
          </a:p>
          <a:p>
            <a:r>
              <a:rPr lang="en-US" dirty="0"/>
              <a:t>[8] http://www.noupe.com/design/simplicity-in-good-web-design-advantages-how-to.html</a:t>
            </a:r>
          </a:p>
          <a:p>
            <a:r>
              <a:rPr lang="en-US" dirty="0"/>
              <a:t>[9] http://alistapart.com/article/the-web-aesthetic</a:t>
            </a:r>
          </a:p>
          <a:p>
            <a:r>
              <a:rPr lang="en-US" dirty="0"/>
              <a:t>[10] http://www.w3schools.com/</a:t>
            </a:r>
          </a:p>
          <a:p>
            <a:r>
              <a:rPr lang="en-US" dirty="0"/>
              <a:t>[11] https://education.deterlab.net/file.php/12/SoftwareExploits_UCLA/Exercise.html</a:t>
            </a:r>
          </a:p>
        </p:txBody>
      </p:sp>
      <p:sp>
        <p:nvSpPr>
          <p:cNvPr id="3" name="Title 2"/>
          <p:cNvSpPr>
            <a:spLocks noGrp="1"/>
          </p:cNvSpPr>
          <p:nvPr>
            <p:ph type="title"/>
          </p:nvPr>
        </p:nvSpPr>
        <p:spPr/>
        <p:txBody>
          <a:bodyPr/>
          <a:lstStyle/>
          <a:p>
            <a:r>
              <a:rPr lang="en-US" dirty="0" smtClean="0"/>
              <a:t>References (Cont.,)</a:t>
            </a:r>
            <a:endParaRPr lang="en-US" dirty="0"/>
          </a:p>
        </p:txBody>
      </p:sp>
    </p:spTree>
    <p:extLst>
      <p:ext uri="{BB962C8B-B14F-4D97-AF65-F5344CB8AC3E}">
        <p14:creationId xmlns:p14="http://schemas.microsoft.com/office/powerpoint/2010/main" val="171791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project is a web application and it enables the end user to search and choose a holiday trip. </a:t>
            </a:r>
          </a:p>
          <a:p>
            <a:pPr marL="109728" indent="0">
              <a:buNone/>
            </a:pPr>
            <a:endParaRPr lang="en-US" dirty="0"/>
          </a:p>
          <a:p>
            <a:r>
              <a:rPr lang="en-US" dirty="0"/>
              <a:t>There are holiday packages and also end user can customize the tour by manually selecting the places.</a:t>
            </a:r>
          </a:p>
          <a:p>
            <a:endParaRPr lang="en-US" dirty="0"/>
          </a:p>
          <a:p>
            <a:r>
              <a:rPr lang="en-US" dirty="0"/>
              <a:t>The client side technologies are emphasized to make the site responsive reducing the load on the server side. </a:t>
            </a:r>
          </a:p>
          <a:p>
            <a:endParaRPr lang="en-US" dirty="0"/>
          </a:p>
        </p:txBody>
      </p:sp>
      <p:sp>
        <p:nvSpPr>
          <p:cNvPr id="3" name="Title 2"/>
          <p:cNvSpPr>
            <a:spLocks noGrp="1"/>
          </p:cNvSpPr>
          <p:nvPr>
            <p:ph type="title"/>
          </p:nvPr>
        </p:nvSpPr>
        <p:spPr/>
        <p:txBody>
          <a:bodyPr/>
          <a:lstStyle/>
          <a:p>
            <a:r>
              <a:rPr lang="en-US" dirty="0"/>
              <a:t>Project Overview</a:t>
            </a:r>
          </a:p>
        </p:txBody>
      </p:sp>
    </p:spTree>
    <p:extLst>
      <p:ext uri="{BB962C8B-B14F-4D97-AF65-F5344CB8AC3E}">
        <p14:creationId xmlns:p14="http://schemas.microsoft.com/office/powerpoint/2010/main" val="13300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7924800" cy="914400"/>
          </a:xfrm>
        </p:spPr>
        <p:txBody>
          <a:bodyPr/>
          <a:lstStyle/>
          <a:p>
            <a:r>
              <a:rPr lang="en-US" dirty="0" smtClean="0"/>
              <a:t>Project Design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295400"/>
            <a:ext cx="6917389" cy="5105399"/>
          </a:xfrm>
        </p:spPr>
      </p:pic>
    </p:spTree>
    <p:extLst>
      <p:ext uri="{BB962C8B-B14F-4D97-AF65-F5344CB8AC3E}">
        <p14:creationId xmlns:p14="http://schemas.microsoft.com/office/powerpoint/2010/main" val="164236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Software Architecture (Web Platform)</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1764" y="1481138"/>
            <a:ext cx="7420472" cy="4525962"/>
          </a:xfrm>
        </p:spPr>
      </p:pic>
    </p:spTree>
    <p:extLst>
      <p:ext uri="{BB962C8B-B14F-4D97-AF65-F5344CB8AC3E}">
        <p14:creationId xmlns:p14="http://schemas.microsoft.com/office/powerpoint/2010/main" val="399975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020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sz="3600" dirty="0" smtClean="0">
                <a:effectLst/>
              </a:rPr>
              <a:t>Software development process</a:t>
            </a:r>
          </a:p>
        </p:txBody>
      </p:sp>
      <p:sp>
        <p:nvSpPr>
          <p:cNvPr id="29699" name="Rectangle 3"/>
          <p:cNvSpPr>
            <a:spLocks noGrp="1"/>
          </p:cNvSpPr>
          <p:nvPr>
            <p:ph type="body" idx="1"/>
          </p:nvPr>
        </p:nvSpPr>
        <p:spPr>
          <a:xfrm>
            <a:off x="457200" y="1447800"/>
            <a:ext cx="8229600" cy="4525963"/>
          </a:xfrm>
        </p:spPr>
        <p:txBody>
          <a:bodyPr/>
          <a:lstStyle/>
          <a:p>
            <a:r>
              <a:rPr lang="en-US" sz="2400" smtClean="0"/>
              <a:t>We have followed Waterfall model for developing this project.</a:t>
            </a:r>
          </a:p>
          <a:p>
            <a:endParaRPr lang="en-US" sz="2400" smtClean="0"/>
          </a:p>
        </p:txBody>
      </p:sp>
      <p:pic>
        <p:nvPicPr>
          <p:cNvPr id="297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209800"/>
            <a:ext cx="663098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52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sz="3200" smtClean="0">
                <a:effectLst/>
              </a:rPr>
              <a:t>Software development process cont…</a:t>
            </a:r>
          </a:p>
        </p:txBody>
      </p:sp>
      <p:sp>
        <p:nvSpPr>
          <p:cNvPr id="30723" name="Rectangle 3"/>
          <p:cNvSpPr>
            <a:spLocks noGrp="1"/>
          </p:cNvSpPr>
          <p:nvPr>
            <p:ph type="body" idx="1"/>
          </p:nvPr>
        </p:nvSpPr>
        <p:spPr/>
        <p:txBody>
          <a:bodyPr/>
          <a:lstStyle/>
          <a:p>
            <a:pPr>
              <a:buFont typeface="Wingdings 3" panose="05040102010807070707" pitchFamily="18" charset="2"/>
              <a:buNone/>
            </a:pPr>
            <a:r>
              <a:rPr lang="en-US" b="1" smtClean="0"/>
              <a:t>Requirement Analysis</a:t>
            </a:r>
            <a:r>
              <a:rPr lang="en-US" smtClean="0"/>
              <a:t>:</a:t>
            </a:r>
          </a:p>
          <a:p>
            <a:r>
              <a:rPr lang="en-US" smtClean="0"/>
              <a:t>We met the professor regularly for collecting the requirements for this project.</a:t>
            </a:r>
          </a:p>
          <a:p>
            <a:r>
              <a:rPr lang="en-US" smtClean="0"/>
              <a:t>We referred to various existing websites </a:t>
            </a:r>
          </a:p>
          <a:p>
            <a:pPr>
              <a:buFont typeface="Wingdings 3" panose="05040102010807070707" pitchFamily="18" charset="2"/>
              <a:buNone/>
            </a:pPr>
            <a:r>
              <a:rPr lang="en-US" b="1" smtClean="0"/>
              <a:t>System software and design</a:t>
            </a:r>
            <a:r>
              <a:rPr lang="en-US" smtClean="0"/>
              <a:t> </a:t>
            </a:r>
          </a:p>
          <a:p>
            <a:r>
              <a:rPr lang="en-US" smtClean="0"/>
              <a:t>In this phase we finalized the tools and technologies to be used, design principles to be followed and we prepared a high level design document</a:t>
            </a:r>
          </a:p>
        </p:txBody>
      </p:sp>
    </p:spTree>
    <p:extLst>
      <p:ext uri="{BB962C8B-B14F-4D97-AF65-F5344CB8AC3E}">
        <p14:creationId xmlns:p14="http://schemas.microsoft.com/office/powerpoint/2010/main" val="1962649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sz="3200" smtClean="0">
                <a:effectLst/>
              </a:rPr>
              <a:t>Software development process cont…</a:t>
            </a:r>
          </a:p>
        </p:txBody>
      </p:sp>
      <p:sp>
        <p:nvSpPr>
          <p:cNvPr id="31747" name="Rectangle 3"/>
          <p:cNvSpPr>
            <a:spLocks noGrp="1"/>
          </p:cNvSpPr>
          <p:nvPr>
            <p:ph type="body" idx="1"/>
          </p:nvPr>
        </p:nvSpPr>
        <p:spPr/>
        <p:txBody>
          <a:bodyPr/>
          <a:lstStyle/>
          <a:p>
            <a:pPr>
              <a:buFont typeface="Wingdings 3" panose="05040102010807070707" pitchFamily="18" charset="2"/>
              <a:buNone/>
            </a:pPr>
            <a:r>
              <a:rPr lang="en-US" b="1" smtClean="0"/>
              <a:t>Coding and module testing</a:t>
            </a:r>
          </a:p>
          <a:p>
            <a:r>
              <a:rPr lang="en-US" smtClean="0"/>
              <a:t>Developed modules based on features and tested them  individually before integration.</a:t>
            </a:r>
          </a:p>
          <a:p>
            <a:pPr>
              <a:buFont typeface="Wingdings 3" panose="05040102010807070707" pitchFamily="18" charset="2"/>
              <a:buNone/>
            </a:pPr>
            <a:r>
              <a:rPr lang="en-US" b="1" smtClean="0"/>
              <a:t>Integration testing:</a:t>
            </a:r>
          </a:p>
          <a:p>
            <a:r>
              <a:rPr lang="en-US" smtClean="0"/>
              <a:t>After all modules are developed and tested, we integrated them together. Then we did integration testing</a:t>
            </a:r>
          </a:p>
          <a:p>
            <a:pPr>
              <a:buFont typeface="Wingdings 3" panose="05040102010807070707" pitchFamily="18" charset="2"/>
              <a:buNone/>
            </a:pPr>
            <a:r>
              <a:rPr lang="en-US" b="1" smtClean="0"/>
              <a:t>Deployment</a:t>
            </a:r>
            <a:r>
              <a:rPr lang="en-US" smtClean="0"/>
              <a:t>:</a:t>
            </a:r>
          </a:p>
          <a:p>
            <a:r>
              <a:rPr lang="en-US" smtClean="0"/>
              <a:t>We deployed the application using local host on multiple computers within the team</a:t>
            </a:r>
          </a:p>
          <a:p>
            <a:pPr>
              <a:buFont typeface="Wingdings 3" panose="05040102010807070707" pitchFamily="18" charset="2"/>
              <a:buNone/>
            </a:pPr>
            <a:endParaRPr lang="en-US" b="1" smtClean="0"/>
          </a:p>
          <a:p>
            <a:pPr>
              <a:buFont typeface="Wingdings 3" panose="05040102010807070707" pitchFamily="18" charset="2"/>
              <a:buNone/>
            </a:pPr>
            <a:endParaRPr lang="en-US" smtClean="0"/>
          </a:p>
        </p:txBody>
      </p:sp>
    </p:spTree>
    <p:extLst>
      <p:ext uri="{BB962C8B-B14F-4D97-AF65-F5344CB8AC3E}">
        <p14:creationId xmlns:p14="http://schemas.microsoft.com/office/powerpoint/2010/main" val="687055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2337</TotalTime>
  <Words>1080</Words>
  <Application>Microsoft Office PowerPoint</Application>
  <PresentationFormat>On-screen Show (4:3)</PresentationFormat>
  <Paragraphs>190</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Wireless Guide for Silicon Valley – Tourist Guide</vt:lpstr>
      <vt:lpstr>Team Members – Team#1</vt:lpstr>
      <vt:lpstr>Agenda</vt:lpstr>
      <vt:lpstr>Project Overview</vt:lpstr>
      <vt:lpstr>Project Design</vt:lpstr>
      <vt:lpstr>Software Architecture (Web Platform)</vt:lpstr>
      <vt:lpstr>Software development process</vt:lpstr>
      <vt:lpstr>Software development process cont…</vt:lpstr>
      <vt:lpstr>Software development process cont…</vt:lpstr>
      <vt:lpstr>Tools and Languages used</vt:lpstr>
      <vt:lpstr>API’s used</vt:lpstr>
      <vt:lpstr>PowerPoint Presentation</vt:lpstr>
      <vt:lpstr>HOME PAGE OF THE WEB APP</vt:lpstr>
      <vt:lpstr>FUNCTIONAL REQUIREMENTS</vt:lpstr>
      <vt:lpstr>Main Functionalities of the Client</vt:lpstr>
      <vt:lpstr>SNAPSHOTS OF EXECUTION- LOGIN</vt:lpstr>
      <vt:lpstr>SNAPSHOTS OF EXECUTION- REGISTER</vt:lpstr>
      <vt:lpstr>SNAPSHOTS OF EXECUTION- SEARCH</vt:lpstr>
      <vt:lpstr>SNAPSHOTS OF EXECUTION- CUSTOMIZED SEARCH</vt:lpstr>
      <vt:lpstr>SNAPSHOTS OF EXECUTION- HOLIDAY DETAILS VIEW</vt:lpstr>
      <vt:lpstr>SNAPSHOTS OF EXECUTION- PAYMENT</vt:lpstr>
      <vt:lpstr>Web Design Principles</vt:lpstr>
      <vt:lpstr>Web Design Principles</vt:lpstr>
      <vt:lpstr>Web Design Principles (Cont.,)</vt:lpstr>
      <vt:lpstr>Web Design Principles (Cont.,)</vt:lpstr>
      <vt:lpstr>Web Design Principles (Cont.,)</vt:lpstr>
      <vt:lpstr>Web Design Principles (Cont.,)</vt:lpstr>
      <vt:lpstr>Web Design Principles (Cont.,)</vt:lpstr>
      <vt:lpstr>Web Design Principles (Cont.,)</vt:lpstr>
      <vt:lpstr>Web Design Principles (Cont.,)</vt:lpstr>
      <vt:lpstr>Web Design Principles (Cont.,)</vt:lpstr>
      <vt:lpstr>Web Design Principles (Cont.,)</vt:lpstr>
      <vt:lpstr>Web Design Principles (Cont.,)</vt:lpstr>
      <vt:lpstr>Challenges encountered</vt:lpstr>
      <vt:lpstr>Conclusion</vt:lpstr>
      <vt:lpstr>References</vt:lpstr>
      <vt:lpstr>References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networks</dc:title>
  <dc:creator>arthi</dc:creator>
  <cp:lastModifiedBy>arthi</cp:lastModifiedBy>
  <cp:revision>462</cp:revision>
  <dcterms:created xsi:type="dcterms:W3CDTF">2013-04-21T23:07:03Z</dcterms:created>
  <dcterms:modified xsi:type="dcterms:W3CDTF">2013-12-14T19:54:07Z</dcterms:modified>
</cp:coreProperties>
</file>