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26"/>
  </p:notesMasterIdLst>
  <p:sldIdLst>
    <p:sldId id="256" r:id="rId5"/>
    <p:sldId id="277" r:id="rId6"/>
    <p:sldId id="315" r:id="rId7"/>
    <p:sldId id="313" r:id="rId8"/>
    <p:sldId id="314" r:id="rId9"/>
    <p:sldId id="322" r:id="rId10"/>
    <p:sldId id="316" r:id="rId11"/>
    <p:sldId id="319" r:id="rId12"/>
    <p:sldId id="320" r:id="rId13"/>
    <p:sldId id="321" r:id="rId14"/>
    <p:sldId id="325" r:id="rId15"/>
    <p:sldId id="324" r:id="rId16"/>
    <p:sldId id="327" r:id="rId17"/>
    <p:sldId id="317" r:id="rId18"/>
    <p:sldId id="328" r:id="rId19"/>
    <p:sldId id="329" r:id="rId20"/>
    <p:sldId id="330" r:id="rId21"/>
    <p:sldId id="323" r:id="rId22"/>
    <p:sldId id="326" r:id="rId23"/>
    <p:sldId id="331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315"/>
            <p14:sldId id="313"/>
            <p14:sldId id="314"/>
            <p14:sldId id="322"/>
            <p14:sldId id="316"/>
            <p14:sldId id="319"/>
            <p14:sldId id="320"/>
            <p14:sldId id="321"/>
            <p14:sldId id="325"/>
            <p14:sldId id="324"/>
            <p14:sldId id="327"/>
            <p14:sldId id="317"/>
            <p14:sldId id="328"/>
            <p14:sldId id="329"/>
            <p14:sldId id="330"/>
            <p14:sldId id="323"/>
            <p14:sldId id="326"/>
            <p14:sldId id="33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0872" autoAdjust="0"/>
  </p:normalViewPr>
  <p:slideViewPr>
    <p:cSldViewPr snapToGrid="0">
      <p:cViewPr varScale="1">
        <p:scale>
          <a:sx n="64" d="100"/>
          <a:sy n="64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Taken from http://www.vogella.com/tutorials/JUnit/article.html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6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Taken</a:t>
            </a:r>
            <a:r>
              <a:rPr lang="en-CA" baseline="0" dirty="0" smtClean="0"/>
              <a:t> from http://www.vogella.com/tutorials/JUnit/article.html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0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travis-ci.com/user/getting-started/" TargetMode="External"/><Relationship Id="rId2" Type="http://schemas.openxmlformats.org/officeDocument/2006/relationships/hyperlink" Target="http://www.vogella.com/tutorials/JUnit/artic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</a:t>
            </a:r>
            <a:r>
              <a:rPr lang="en-US" dirty="0" smtClean="0"/>
              <a:t>stuff to make sure they work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System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Play the Game!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Does it open?</a:t>
            </a:r>
          </a:p>
          <a:p>
            <a:pPr marL="0" indent="0">
              <a:buNone/>
            </a:pPr>
            <a:r>
              <a:rPr lang="en-CA" dirty="0" smtClean="0"/>
              <a:t>Will it crash?</a:t>
            </a:r>
          </a:p>
        </p:txBody>
      </p:sp>
    </p:spTree>
    <p:extLst>
      <p:ext uri="{BB962C8B-B14F-4D97-AF65-F5344CB8AC3E}">
        <p14:creationId xmlns:p14="http://schemas.microsoft.com/office/powerpoint/2010/main" val="5551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JUnit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Getting Set up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Testing Library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221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Importing a project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6656" y="2011680"/>
            <a:ext cx="5079567" cy="3766185"/>
          </a:xfrm>
        </p:spPr>
        <p:txBody>
          <a:bodyPr/>
          <a:lstStyle/>
          <a:p>
            <a:r>
              <a:rPr lang="en-CA" dirty="0" smtClean="0"/>
              <a:t>File -&gt; Import -&gt; Existing project into Workspace -&gt; Browse for project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756" y="1074685"/>
            <a:ext cx="50196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7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 up a </a:t>
            </a:r>
            <a:r>
              <a:rPr lang="en-CA" dirty="0" smtClean="0"/>
              <a:t>Test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6657" y="2011680"/>
            <a:ext cx="4075226" cy="3766185"/>
          </a:xfrm>
        </p:spPr>
        <p:txBody>
          <a:bodyPr/>
          <a:lstStyle/>
          <a:p>
            <a:r>
              <a:rPr lang="en-CA" dirty="0" smtClean="0"/>
              <a:t>File -&gt; new-&gt; Junit Test case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2289" b="29662"/>
          <a:stretch/>
        </p:blipFill>
        <p:spPr>
          <a:xfrm>
            <a:off x="6043611" y="880672"/>
            <a:ext cx="4906624" cy="51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9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</a:t>
            </a:r>
            <a:r>
              <a:rPr lang="en-CA" dirty="0" smtClean="0"/>
              <a:t>Structure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807941"/>
            <a:ext cx="7552496" cy="48252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5738" y="1782530"/>
            <a:ext cx="25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Import Classes under test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827872" y="2620350"/>
            <a:ext cx="26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Declare Objects under Test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827872" y="3403838"/>
            <a:ext cx="381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Flag to execute this method before test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7827872" y="4510184"/>
            <a:ext cx="39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Flag to indicate this method is a test case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7827872" y="6125623"/>
            <a:ext cx="38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Assertion decides if test will pass or fail</a:t>
            </a:r>
            <a:endParaRPr lang="en-CA" dirty="0"/>
          </a:p>
        </p:txBody>
      </p: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3028013" y="1883336"/>
            <a:ext cx="4757725" cy="8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043611" y="2805016"/>
            <a:ext cx="1742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>
            <a:off x="2413416" y="3588504"/>
            <a:ext cx="5414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</p:cNvCxnSpPr>
          <p:nvPr/>
        </p:nvCxnSpPr>
        <p:spPr>
          <a:xfrm flipH="1">
            <a:off x="2263515" y="4694850"/>
            <a:ext cx="5564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638269" y="5801196"/>
            <a:ext cx="5147469" cy="5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Running Tests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Right Click on Test class -&gt; Run as -&gt; </a:t>
            </a:r>
            <a:r>
              <a:rPr lang="en-CA" dirty="0" err="1" smtClean="0"/>
              <a:t>JunitTest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62" y="901065"/>
            <a:ext cx="3619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7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Annotations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851" y="1735801"/>
            <a:ext cx="7555903" cy="512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8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Junit Assertions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19" y="1538834"/>
            <a:ext cx="7837551" cy="514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0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Banking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Load the project and test the Account Class:</a:t>
            </a:r>
          </a:p>
          <a:p>
            <a:pPr lvl="1"/>
            <a:r>
              <a:rPr lang="en-CA" dirty="0" smtClean="0"/>
              <a:t>Does the account class deposit the correct amount of money</a:t>
            </a:r>
          </a:p>
          <a:p>
            <a:pPr lvl="1"/>
            <a:r>
              <a:rPr lang="en-CA" dirty="0" smtClean="0"/>
              <a:t>Does the account class withdraw the correct amount of money</a:t>
            </a:r>
          </a:p>
          <a:p>
            <a:pPr lvl="1"/>
            <a:r>
              <a:rPr lang="en-CA" dirty="0" smtClean="0"/>
              <a:t>Does the account class handle null Customers</a:t>
            </a:r>
          </a:p>
          <a:p>
            <a:pPr lvl="1"/>
            <a:r>
              <a:rPr lang="en-CA" dirty="0" smtClean="0"/>
              <a:t>Does the account class properly handle negative numbers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57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Continuous Integration with Travis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188" y="2011363"/>
            <a:ext cx="101658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4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Principles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Check compliance with requirements</a:t>
            </a:r>
          </a:p>
          <a:p>
            <a:pPr marL="0" indent="0">
              <a:buNone/>
            </a:pPr>
            <a:r>
              <a:rPr lang="en-CA" dirty="0" smtClean="0"/>
              <a:t>Check compliance after changes (regression)</a:t>
            </a:r>
          </a:p>
          <a:p>
            <a:pPr marL="0" indent="0">
              <a:buNone/>
            </a:pPr>
            <a:r>
              <a:rPr lang="en-CA" dirty="0" smtClean="0"/>
              <a:t>Methodology to isolate problems</a:t>
            </a:r>
          </a:p>
          <a:p>
            <a:pPr marL="0" indent="0">
              <a:buNone/>
            </a:pPr>
            <a:r>
              <a:rPr lang="en-CA" dirty="0" smtClean="0"/>
              <a:t>Reduce costs of maintenance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Regression? Continuous integration?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Regression testing is rerunning tests to make sure new code does not break old, but still relevant tests.</a:t>
            </a:r>
          </a:p>
          <a:p>
            <a:endParaRPr lang="en-CA" dirty="0"/>
          </a:p>
          <a:p>
            <a:r>
              <a:rPr lang="en-CA" dirty="0" smtClean="0"/>
              <a:t>Continuous integration with Travis allows users to push code often and automatically run tests based on commits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556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www.vogella.com/tutorials/JUnit/article.html</a:t>
            </a:r>
            <a:r>
              <a:rPr lang="en-CA" dirty="0" smtClean="0"/>
              <a:t> 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3"/>
              </a:rPr>
              <a:t>http://docs.travis-ci.com/user/getting-started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Good practices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Requirements are clearly testable</a:t>
            </a:r>
          </a:p>
          <a:p>
            <a:pPr marL="0" indent="0">
              <a:buNone/>
            </a:pPr>
            <a:r>
              <a:rPr lang="en-CA" dirty="0" smtClean="0"/>
              <a:t>Components are easily divisible into individual pieces</a:t>
            </a:r>
          </a:p>
          <a:p>
            <a:pPr marL="0" indent="0">
              <a:buNone/>
            </a:pPr>
            <a:r>
              <a:rPr lang="en-CA" dirty="0" smtClean="0"/>
              <a:t>Write tests  offline</a:t>
            </a:r>
          </a:p>
          <a:p>
            <a:pPr marL="256032" lvl="1" indent="0">
              <a:buNone/>
            </a:pPr>
            <a:r>
              <a:rPr lang="en-CA" dirty="0" smtClean="0"/>
              <a:t>Create tests for ranges of values and boundaries</a:t>
            </a:r>
          </a:p>
          <a:p>
            <a:pPr marL="256032" lvl="1" indent="0">
              <a:buNone/>
            </a:pPr>
            <a:r>
              <a:rPr lang="en-CA" dirty="0" smtClean="0"/>
              <a:t>Create tests for types</a:t>
            </a:r>
          </a:p>
          <a:p>
            <a:pPr marL="256032" lvl="1" indent="0">
              <a:buNone/>
            </a:pPr>
            <a:r>
              <a:rPr lang="en-CA" dirty="0" smtClean="0"/>
              <a:t>Create tests for multiple states</a:t>
            </a:r>
          </a:p>
          <a:p>
            <a:pPr marL="0" indent="0">
              <a:buNone/>
            </a:pPr>
            <a:r>
              <a:rPr lang="en-CA" dirty="0" smtClean="0"/>
              <a:t>Think of all the extremes</a:t>
            </a:r>
            <a:endParaRPr lang="en-CA" dirty="0"/>
          </a:p>
          <a:p>
            <a:pPr marL="256032" lvl="1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06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Test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Functional</a:t>
            </a:r>
          </a:p>
          <a:p>
            <a:r>
              <a:rPr lang="en-CA" dirty="0" smtClean="0"/>
              <a:t>Behavioral</a:t>
            </a:r>
          </a:p>
          <a:p>
            <a:r>
              <a:rPr lang="en-CA" dirty="0" smtClean="0"/>
              <a:t>Performance</a:t>
            </a:r>
          </a:p>
          <a:p>
            <a:r>
              <a:rPr lang="en-CA" dirty="0" smtClean="0"/>
              <a:t>Integration</a:t>
            </a:r>
          </a:p>
          <a:p>
            <a:r>
              <a:rPr lang="en-CA" dirty="0" smtClean="0"/>
              <a:t>System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What types of tests we could write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21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Test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755" y="2450801"/>
            <a:ext cx="6262852" cy="3110550"/>
          </a:xfrm>
        </p:spPr>
      </p:pic>
    </p:spTree>
    <p:extLst>
      <p:ext uri="{BB962C8B-B14F-4D97-AF65-F5344CB8AC3E}">
        <p14:creationId xmlns:p14="http://schemas.microsoft.com/office/powerpoint/2010/main" val="40132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Triangle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programmer wrote the following function for a math library. Come up with </a:t>
            </a:r>
            <a:r>
              <a:rPr lang="en-CA" dirty="0" smtClean="0"/>
              <a:t>some</a:t>
            </a:r>
            <a:r>
              <a:rPr lang="en-CA" dirty="0" smtClean="0"/>
              <a:t> </a:t>
            </a:r>
            <a:r>
              <a:rPr lang="en-CA" dirty="0" smtClean="0"/>
              <a:t>test cases for the function defined below</a:t>
            </a:r>
            <a:r>
              <a:rPr lang="en-CA" dirty="0" smtClean="0"/>
              <a:t>. Hint: there can be up to 21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48" y="3592456"/>
            <a:ext cx="10190540" cy="37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Behavioral Test (state)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353" y="2578686"/>
            <a:ext cx="5657997" cy="250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Performance Testing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936" y="2865137"/>
            <a:ext cx="9156094" cy="13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Integration Testing</a:t>
            </a:r>
            <a:endParaRPr lang="en-CA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343" y="2157731"/>
            <a:ext cx="4312561" cy="40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71E0A8-DA6F-4DC5-84AA-9AE90625C277}">
  <ds:schemaRefs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337</Words>
  <Application>Microsoft Office PowerPoint</Application>
  <PresentationFormat>Widescreen</PresentationFormat>
  <Paragraphs>70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3_Metropolitan</vt:lpstr>
      <vt:lpstr>Unit Testing</vt:lpstr>
      <vt:lpstr>Testing Principles</vt:lpstr>
      <vt:lpstr>Good practices </vt:lpstr>
      <vt:lpstr>Types of Test</vt:lpstr>
      <vt:lpstr>Functional Test</vt:lpstr>
      <vt:lpstr>Triangle Example</vt:lpstr>
      <vt:lpstr>Behavioral Test (state)</vt:lpstr>
      <vt:lpstr>Performance Testing</vt:lpstr>
      <vt:lpstr>Integration Testing</vt:lpstr>
      <vt:lpstr>System Testing</vt:lpstr>
      <vt:lpstr>JUnit</vt:lpstr>
      <vt:lpstr>Importing a project</vt:lpstr>
      <vt:lpstr>Setting up a Test</vt:lpstr>
      <vt:lpstr>Junit Structure</vt:lpstr>
      <vt:lpstr>Running Tests</vt:lpstr>
      <vt:lpstr>Junit Annotations</vt:lpstr>
      <vt:lpstr>Junit Assertions</vt:lpstr>
      <vt:lpstr>Banking Example</vt:lpstr>
      <vt:lpstr>Continuous Integration with Travis</vt:lpstr>
      <vt:lpstr>Regression? Continuous integration?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2014-09-30T23:06:25Z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