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5"/>
  </p:notesMasterIdLst>
  <p:sldIdLst>
    <p:sldId id="256" r:id="rId2"/>
    <p:sldId id="257" r:id="rId3"/>
    <p:sldId id="262" r:id="rId4"/>
    <p:sldId id="264" r:id="rId5"/>
    <p:sldId id="266" r:id="rId6"/>
    <p:sldId id="267" r:id="rId7"/>
    <p:sldId id="268" r:id="rId8"/>
    <p:sldId id="258" r:id="rId9"/>
    <p:sldId id="260" r:id="rId10"/>
    <p:sldId id="269" r:id="rId11"/>
    <p:sldId id="272" r:id="rId12"/>
    <p:sldId id="261" r:id="rId13"/>
    <p:sldId id="270" r:id="rId14"/>
    <p:sldId id="273" r:id="rId15"/>
    <p:sldId id="271" r:id="rId16"/>
    <p:sldId id="259" r:id="rId17"/>
    <p:sldId id="274" r:id="rId18"/>
    <p:sldId id="275" r:id="rId19"/>
    <p:sldId id="279" r:id="rId20"/>
    <p:sldId id="276" r:id="rId21"/>
    <p:sldId id="278" r:id="rId22"/>
    <p:sldId id="277" r:id="rId23"/>
    <p:sldId id="26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9799" autoAdjust="0"/>
  </p:normalViewPr>
  <p:slideViewPr>
    <p:cSldViewPr snapToGrid="0">
      <p:cViewPr varScale="1">
        <p:scale>
          <a:sx n="55" d="100"/>
          <a:sy n="55" d="100"/>
        </p:scale>
        <p:origin x="4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F6215-85C5-4744-A168-26187E778E8F}" type="datetimeFigureOut">
              <a:rPr lang="en-CA" smtClean="0"/>
              <a:t>2014-10-23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BAFFB-F374-436D-A716-060ECD75A4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2955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Talk about </a:t>
            </a:r>
            <a:r>
              <a:rPr lang="en-CA" dirty="0" err="1" smtClean="0"/>
              <a:t>bomberman</a:t>
            </a:r>
            <a:r>
              <a:rPr lang="en-CA" dirty="0" smtClean="0"/>
              <a:t> </a:t>
            </a:r>
            <a:r>
              <a:rPr lang="en-CA" dirty="0" err="1" smtClean="0"/>
              <a:t>wikipage</a:t>
            </a:r>
            <a:endParaRPr lang="en-CA" dirty="0" smtClean="0"/>
          </a:p>
          <a:p>
            <a:r>
              <a:rPr lang="en-CA" dirty="0" smtClean="0"/>
              <a:t>Talk</a:t>
            </a:r>
            <a:r>
              <a:rPr lang="en-CA" baseline="0" dirty="0" smtClean="0"/>
              <a:t> about what’s due</a:t>
            </a:r>
          </a:p>
          <a:p>
            <a:r>
              <a:rPr lang="en-CA" baseline="0" dirty="0" smtClean="0"/>
              <a:t>Talk about groups created</a:t>
            </a:r>
          </a:p>
          <a:p>
            <a:r>
              <a:rPr lang="en-CA" baseline="0" dirty="0" smtClean="0"/>
              <a:t>Talk about new way of making controllers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BAFFB-F374-436D-A716-060ECD75A47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170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10/23/2014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10/23/2014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10/23/2014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10/23/2014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10/23/2014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10/23/2014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SxnOm5aceA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licyalmanac.org/games/aStarTutorial.htm" TargetMode="External"/><Relationship Id="rId2" Type="http://schemas.openxmlformats.org/officeDocument/2006/relationships/hyperlink" Target="http://qiao.github.io/PathFinding.js/visua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-ilgA_XNI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Searching for a Path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A* search and Euclidian distance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781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Depth First Search (recursive)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25" y="2023394"/>
            <a:ext cx="5283274" cy="3767137"/>
          </a:xfrm>
        </p:spPr>
      </p:pic>
      <p:sp>
        <p:nvSpPr>
          <p:cNvPr id="7" name="TextBox 6"/>
          <p:cNvSpPr txBox="1"/>
          <p:nvPr/>
        </p:nvSpPr>
        <p:spPr>
          <a:xfrm>
            <a:off x="830179" y="2346158"/>
            <a:ext cx="44485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Example: find the node with value 5 </a:t>
            </a:r>
            <a:r>
              <a:rPr lang="en-CA" dirty="0"/>
              <a:t>using DFS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Solution: Use Pre-Order Traversal</a:t>
            </a:r>
          </a:p>
          <a:p>
            <a:endParaRPr lang="en-CA" dirty="0"/>
          </a:p>
          <a:p>
            <a:r>
              <a:rPr lang="en-CA" dirty="0" smtClean="0"/>
              <a:t>Pre-Order:</a:t>
            </a:r>
          </a:p>
          <a:p>
            <a:r>
              <a:rPr lang="en-CA" dirty="0" smtClean="0"/>
              <a:t>7-3-1-0-2-6-4-5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b="1" dirty="0" smtClean="0">
                <a:solidFill>
                  <a:srgbClr val="00B050"/>
                </a:solidFill>
              </a:rPr>
              <a:t>How efficient would it be to find 14?</a:t>
            </a:r>
            <a:endParaRPr lang="en-CA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6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Depth First Search (recursive)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25" y="2023394"/>
            <a:ext cx="5283274" cy="3767137"/>
          </a:xfrm>
        </p:spPr>
      </p:pic>
      <p:sp>
        <p:nvSpPr>
          <p:cNvPr id="4" name="Rectangle 3"/>
          <p:cNvSpPr/>
          <p:nvPr/>
        </p:nvSpPr>
        <p:spPr>
          <a:xfrm>
            <a:off x="657224" y="1779687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tNode PreOrder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 tNode Root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 value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dirty="0">
                <a:solidFill>
                  <a:srgbClr val="008000"/>
                </a:solidFill>
                <a:highlight>
                  <a:srgbClr val="FFFFFF"/>
                </a:highlight>
              </a:rPr>
              <a:t>//base case</a:t>
            </a:r>
          </a:p>
          <a:p>
            <a:r>
              <a:rPr lang="en-CA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CA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dirty="0" smtClean="0">
                <a:solidFill>
                  <a:srgbClr val="000000"/>
                </a:solidFill>
                <a:highlight>
                  <a:srgbClr val="FFFFFF"/>
                </a:highlight>
              </a:rPr>
              <a:t>Root 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dirty="0">
                <a:solidFill>
                  <a:srgbClr val="008000"/>
                </a:solidFill>
                <a:highlight>
                  <a:srgbClr val="FFFFFF"/>
                </a:highlight>
              </a:rPr>
              <a:t>//check root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Root</a:t>
            </a:r>
            <a:r>
              <a:rPr lang="en-CA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value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Root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dirty="0">
                <a:solidFill>
                  <a:srgbClr val="008000"/>
                </a:solidFill>
                <a:highlight>
                  <a:srgbClr val="FFFFFF"/>
                </a:highlight>
              </a:rPr>
              <a:t>//check left child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tNode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nLeft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PreOrder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Root</a:t>
            </a:r>
            <a:r>
              <a:rPr lang="en-CA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value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dirty="0">
                <a:solidFill>
                  <a:srgbClr val="008000"/>
                </a:solidFill>
                <a:highlight>
                  <a:srgbClr val="FFFFFF"/>
                </a:highlight>
              </a:rPr>
              <a:t>//check right child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tNode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nRight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PreOrder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Root</a:t>
            </a:r>
            <a:r>
              <a:rPr lang="en-CA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value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nLeft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?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nLeft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nRight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CA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3224" y="6273800"/>
            <a:ext cx="234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B050"/>
                </a:solidFill>
              </a:rPr>
              <a:t>What’s inefficient here?</a:t>
            </a:r>
            <a:endParaRPr lang="en-CA" b="1" dirty="0">
              <a:solidFill>
                <a:srgbClr val="00B05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499100" y="6273800"/>
            <a:ext cx="1254124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07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Breadth First Search</a:t>
            </a:r>
            <a:endParaRPr lang="en-CA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25" y="1987300"/>
            <a:ext cx="5283274" cy="3767137"/>
          </a:xfrm>
        </p:spPr>
      </p:pic>
      <p:sp>
        <p:nvSpPr>
          <p:cNvPr id="5" name="TextBox 4"/>
          <p:cNvSpPr txBox="1"/>
          <p:nvPr/>
        </p:nvSpPr>
        <p:spPr>
          <a:xfrm>
            <a:off x="830179" y="2346158"/>
            <a:ext cx="444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Example: find the node with value 5 using BFS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442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Breadth First Search</a:t>
            </a:r>
            <a:endParaRPr lang="en-CA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25" y="1987300"/>
            <a:ext cx="5283274" cy="3767137"/>
          </a:xfrm>
        </p:spPr>
      </p:pic>
      <p:sp>
        <p:nvSpPr>
          <p:cNvPr id="8" name="TextBox 7"/>
          <p:cNvSpPr txBox="1"/>
          <p:nvPr/>
        </p:nvSpPr>
        <p:spPr>
          <a:xfrm>
            <a:off x="830179" y="2346158"/>
            <a:ext cx="44325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Example: find the node with value 5 </a:t>
            </a:r>
            <a:r>
              <a:rPr lang="en-CA" dirty="0"/>
              <a:t>using </a:t>
            </a:r>
            <a:r>
              <a:rPr lang="en-CA" dirty="0" smtClean="0"/>
              <a:t>BFS</a:t>
            </a:r>
          </a:p>
          <a:p>
            <a:endParaRPr lang="en-CA" dirty="0"/>
          </a:p>
          <a:p>
            <a:r>
              <a:rPr lang="en-CA" dirty="0" smtClean="0"/>
              <a:t>Solution: Use BFS tree Traversal</a:t>
            </a:r>
          </a:p>
          <a:p>
            <a:endParaRPr lang="en-CA" dirty="0"/>
          </a:p>
          <a:p>
            <a:r>
              <a:rPr lang="en-CA" dirty="0" smtClean="0"/>
              <a:t>BFS:</a:t>
            </a:r>
          </a:p>
          <a:p>
            <a:r>
              <a:rPr lang="en-CA" dirty="0" smtClean="0"/>
              <a:t>7-3-12-1-6-9-13-0-2-4-8-11-15-5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b="1" dirty="0" smtClean="0">
                <a:solidFill>
                  <a:srgbClr val="00B050"/>
                </a:solidFill>
              </a:rPr>
              <a:t>What’s more efficient BFS or DFS?</a:t>
            </a:r>
            <a:endParaRPr lang="en-CA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82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Breadth First Search</a:t>
            </a:r>
            <a:endParaRPr lang="en-CA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25" y="1987300"/>
            <a:ext cx="5283274" cy="3767137"/>
          </a:xfrm>
        </p:spPr>
      </p:pic>
      <p:sp>
        <p:nvSpPr>
          <p:cNvPr id="3" name="Rectangle 2"/>
          <p:cNvSpPr/>
          <p:nvPr/>
        </p:nvSpPr>
        <p:spPr>
          <a:xfrm>
            <a:off x="657224" y="1553845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tNode BFSTree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 tNode Root</a:t>
            </a:r>
            <a:r>
              <a:rPr lang="nl-NL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 value</a:t>
            </a:r>
            <a:r>
              <a:rPr lang="nl-NL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</a:p>
          <a:p>
            <a:endParaRPr lang="nl-NL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Queue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tNode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tQ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LinkedList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tNode</a:t>
            </a:r>
            <a:r>
              <a:rPr lang="en-CA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&gt;();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dirty="0">
                <a:solidFill>
                  <a:srgbClr val="008000"/>
                </a:solidFill>
                <a:highlight>
                  <a:srgbClr val="FFFFFF"/>
                </a:highlight>
              </a:rPr>
              <a:t>//add root to queue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tQ</a:t>
            </a:r>
            <a:r>
              <a:rPr lang="en-CA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Root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tQ</a:t>
            </a:r>
            <a:r>
              <a:rPr lang="en-CA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isEmpty</a:t>
            </a:r>
            <a:r>
              <a:rPr lang="en-CA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()){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CA" dirty="0">
                <a:solidFill>
                  <a:srgbClr val="008000"/>
                </a:solidFill>
                <a:highlight>
                  <a:srgbClr val="FFFFFF"/>
                </a:highlight>
              </a:rPr>
              <a:t>//check head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tNode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head 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tQ</a:t>
            </a:r>
            <a:r>
              <a:rPr lang="en-CA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remove</a:t>
            </a:r>
            <a:r>
              <a:rPr lang="en-CA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head 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value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head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CA" dirty="0">
                <a:solidFill>
                  <a:srgbClr val="008000"/>
                </a:solidFill>
                <a:highlight>
                  <a:srgbClr val="FFFFFF"/>
                </a:highlight>
              </a:rPr>
              <a:t>//add children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tQ</a:t>
            </a:r>
            <a:r>
              <a:rPr lang="en-CA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head</a:t>
            </a:r>
            <a:r>
              <a:rPr lang="en-CA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left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tQ</a:t>
            </a:r>
            <a:r>
              <a:rPr lang="en-CA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head</a:t>
            </a:r>
            <a:r>
              <a:rPr lang="en-CA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right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2578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What’s special about A*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A* is a </a:t>
            </a:r>
            <a:r>
              <a:rPr lang="en-CA" b="1" dirty="0" smtClean="0">
                <a:solidFill>
                  <a:srgbClr val="00B050"/>
                </a:solidFill>
              </a:rPr>
              <a:t>BFS algorithm </a:t>
            </a:r>
            <a:r>
              <a:rPr lang="en-CA" dirty="0" smtClean="0"/>
              <a:t>that has been tweaked</a:t>
            </a:r>
          </a:p>
          <a:p>
            <a:r>
              <a:rPr lang="en-CA" dirty="0" smtClean="0"/>
              <a:t>DFS and BFS made </a:t>
            </a:r>
            <a:r>
              <a:rPr lang="en-CA" b="1" dirty="0" smtClean="0">
                <a:solidFill>
                  <a:srgbClr val="00B050"/>
                </a:solidFill>
              </a:rPr>
              <a:t>no assumptions </a:t>
            </a:r>
            <a:r>
              <a:rPr lang="en-CA" dirty="0" smtClean="0"/>
              <a:t>about which direction to search in</a:t>
            </a:r>
          </a:p>
          <a:p>
            <a:r>
              <a:rPr lang="en-CA" dirty="0" smtClean="0"/>
              <a:t>A* uses a </a:t>
            </a:r>
            <a:r>
              <a:rPr lang="en-CA" b="1" dirty="0" smtClean="0">
                <a:solidFill>
                  <a:srgbClr val="00B050"/>
                </a:solidFill>
              </a:rPr>
              <a:t>guess</a:t>
            </a:r>
            <a:r>
              <a:rPr lang="en-CA" dirty="0" smtClean="0"/>
              <a:t> to choose the search direction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528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A* compared to other Searches</a:t>
            </a:r>
            <a:endParaRPr lang="en-CA" dirty="0"/>
          </a:p>
        </p:txBody>
      </p:sp>
      <p:pic>
        <p:nvPicPr>
          <p:cNvPr id="4" name="cSxnOm5aceA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99433" y="1573548"/>
            <a:ext cx="9088355" cy="511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4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A* algorithm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Given start node, goal node find path between them if it exists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545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A* pseudo algorithm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7488961" y="3695700"/>
            <a:ext cx="3064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B050"/>
                </a:solidFill>
              </a:rPr>
              <a:t>This is the special twist in A-star</a:t>
            </a:r>
            <a:endParaRPr lang="en-CA" b="1" dirty="0">
              <a:solidFill>
                <a:srgbClr val="00B050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5416062" y="3880366"/>
            <a:ext cx="2072899" cy="1447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54800" y="4718724"/>
            <a:ext cx="56055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The distance or “cost”  is given by the following formula:</a:t>
            </a:r>
          </a:p>
          <a:p>
            <a:r>
              <a:rPr lang="en-CA" dirty="0" smtClean="0"/>
              <a:t>F= G+H</a:t>
            </a:r>
          </a:p>
          <a:p>
            <a:r>
              <a:rPr lang="en-CA" dirty="0" smtClean="0"/>
              <a:t>Where </a:t>
            </a:r>
            <a:r>
              <a:rPr lang="en-CA" dirty="0" smtClean="0">
                <a:solidFill>
                  <a:srgbClr val="00B050"/>
                </a:solidFill>
              </a:rPr>
              <a:t>F</a:t>
            </a:r>
            <a:r>
              <a:rPr lang="en-CA" dirty="0" smtClean="0"/>
              <a:t> is the </a:t>
            </a:r>
            <a:r>
              <a:rPr lang="en-CA" dirty="0" smtClean="0">
                <a:solidFill>
                  <a:srgbClr val="00B050"/>
                </a:solidFill>
              </a:rPr>
              <a:t>cost</a:t>
            </a:r>
          </a:p>
          <a:p>
            <a:r>
              <a:rPr lang="en-CA" dirty="0" smtClean="0">
                <a:solidFill>
                  <a:srgbClr val="00B050"/>
                </a:solidFill>
              </a:rPr>
              <a:t>G</a:t>
            </a:r>
            <a:r>
              <a:rPr lang="en-CA" dirty="0" smtClean="0"/>
              <a:t> is the </a:t>
            </a:r>
            <a:r>
              <a:rPr lang="en-CA" dirty="0" smtClean="0">
                <a:solidFill>
                  <a:srgbClr val="00B050"/>
                </a:solidFill>
              </a:rPr>
              <a:t>distance</a:t>
            </a:r>
            <a:r>
              <a:rPr lang="en-CA" dirty="0" smtClean="0"/>
              <a:t> from the start node</a:t>
            </a:r>
          </a:p>
          <a:p>
            <a:r>
              <a:rPr lang="en-CA" dirty="0" smtClean="0">
                <a:solidFill>
                  <a:srgbClr val="00B050"/>
                </a:solidFill>
              </a:rPr>
              <a:t>H</a:t>
            </a:r>
            <a:r>
              <a:rPr lang="en-CA" dirty="0" smtClean="0"/>
              <a:t> is the </a:t>
            </a:r>
            <a:r>
              <a:rPr lang="en-CA" dirty="0" smtClean="0">
                <a:solidFill>
                  <a:srgbClr val="00B050"/>
                </a:solidFill>
              </a:rPr>
              <a:t>Guess</a:t>
            </a:r>
            <a:r>
              <a:rPr lang="en-CA" dirty="0" smtClean="0"/>
              <a:t> of how much distance is remaining</a:t>
            </a:r>
          </a:p>
          <a:p>
            <a:endParaRPr lang="en-CA" dirty="0" smtClean="0"/>
          </a:p>
          <a:p>
            <a:r>
              <a:rPr lang="en-CA" dirty="0" smtClean="0"/>
              <a:t>We can use </a:t>
            </a:r>
            <a:r>
              <a:rPr lang="en-CA" dirty="0" smtClean="0">
                <a:solidFill>
                  <a:srgbClr val="00B050"/>
                </a:solidFill>
              </a:rPr>
              <a:t>Euclidian</a:t>
            </a:r>
            <a:r>
              <a:rPr lang="en-CA" dirty="0" smtClean="0"/>
              <a:t> distance as our guess (or “Heuristic”)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657224" y="1599760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gNode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AStar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gNode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start</a:t>
            </a:r>
            <a:r>
              <a:rPr lang="en-CA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Point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goal</a:t>
            </a:r>
            <a:r>
              <a:rPr lang="en-CA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list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gnode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openlist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list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gnode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closedlist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openlist</a:t>
            </a:r>
            <a:r>
              <a:rPr lang="en-CA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start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(!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openlist</a:t>
            </a:r>
            <a:r>
              <a:rPr lang="en-CA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empty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()){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gnode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c 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openlist</a:t>
            </a:r>
            <a:r>
              <a:rPr lang="en-CA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getNext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closedlist</a:t>
            </a:r>
            <a:r>
              <a:rPr lang="en-CA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en-CA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Point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goal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c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c 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obstacle 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&amp;&amp;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!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closedlist</a:t>
            </a:r>
            <a:r>
              <a:rPr lang="en-CA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contains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Node n in C's adjacency){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openList</a:t>
            </a:r>
            <a:r>
              <a:rPr lang="en-CA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CA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sortbyCost</a:t>
            </a:r>
            <a:r>
              <a:rPr lang="en-CA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3061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 Cost?</a:t>
            </a:r>
            <a:endParaRPr lang="en-CA" dirty="0"/>
          </a:p>
        </p:txBody>
      </p:sp>
      <p:sp>
        <p:nvSpPr>
          <p:cNvPr id="5" name="Oval 4"/>
          <p:cNvSpPr/>
          <p:nvPr/>
        </p:nvSpPr>
        <p:spPr>
          <a:xfrm>
            <a:off x="1705708" y="3253154"/>
            <a:ext cx="1037492" cy="1037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Start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8856785" y="3253154"/>
            <a:ext cx="1037492" cy="1037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Goal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5205045" y="4290646"/>
            <a:ext cx="1055077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Current point</a:t>
            </a:r>
            <a:endParaRPr lang="en-CA" dirty="0"/>
          </a:p>
        </p:txBody>
      </p:sp>
      <p:cxnSp>
        <p:nvCxnSpPr>
          <p:cNvPr id="10" name="Straight Arrow Connector 9"/>
          <p:cNvCxnSpPr>
            <a:stCxn id="5" idx="6"/>
            <a:endCxn id="8" idx="1"/>
          </p:cNvCxnSpPr>
          <p:nvPr/>
        </p:nvCxnSpPr>
        <p:spPr>
          <a:xfrm>
            <a:off x="2743200" y="3771900"/>
            <a:ext cx="2461845" cy="86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6312877" y="3938954"/>
            <a:ext cx="2514600" cy="685800"/>
          </a:xfrm>
          <a:custGeom>
            <a:avLst/>
            <a:gdLst>
              <a:gd name="connsiteX0" fmla="*/ 0 w 2514600"/>
              <a:gd name="connsiteY0" fmla="*/ 685800 h 685800"/>
              <a:gd name="connsiteX1" fmla="*/ 228600 w 2514600"/>
              <a:gd name="connsiteY1" fmla="*/ 404446 h 685800"/>
              <a:gd name="connsiteX2" fmla="*/ 703385 w 2514600"/>
              <a:gd name="connsiteY2" fmla="*/ 668215 h 685800"/>
              <a:gd name="connsiteX3" fmla="*/ 879231 w 2514600"/>
              <a:gd name="connsiteY3" fmla="*/ 298938 h 685800"/>
              <a:gd name="connsiteX4" fmla="*/ 1371600 w 2514600"/>
              <a:gd name="connsiteY4" fmla="*/ 439615 h 685800"/>
              <a:gd name="connsiteX5" fmla="*/ 1529861 w 2514600"/>
              <a:gd name="connsiteY5" fmla="*/ 87923 h 685800"/>
              <a:gd name="connsiteX6" fmla="*/ 1951892 w 2514600"/>
              <a:gd name="connsiteY6" fmla="*/ 281354 h 685800"/>
              <a:gd name="connsiteX7" fmla="*/ 2127738 w 2514600"/>
              <a:gd name="connsiteY7" fmla="*/ 35169 h 685800"/>
              <a:gd name="connsiteX8" fmla="*/ 2356338 w 2514600"/>
              <a:gd name="connsiteY8" fmla="*/ 123092 h 685800"/>
              <a:gd name="connsiteX9" fmla="*/ 2514600 w 2514600"/>
              <a:gd name="connsiteY9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14600" h="685800">
                <a:moveTo>
                  <a:pt x="0" y="685800"/>
                </a:moveTo>
                <a:cubicBezTo>
                  <a:pt x="55684" y="546588"/>
                  <a:pt x="111369" y="407377"/>
                  <a:pt x="228600" y="404446"/>
                </a:cubicBezTo>
                <a:cubicBezTo>
                  <a:pt x="345831" y="401515"/>
                  <a:pt x="594947" y="685800"/>
                  <a:pt x="703385" y="668215"/>
                </a:cubicBezTo>
                <a:cubicBezTo>
                  <a:pt x="811823" y="650630"/>
                  <a:pt x="767862" y="337038"/>
                  <a:pt x="879231" y="298938"/>
                </a:cubicBezTo>
                <a:cubicBezTo>
                  <a:pt x="990600" y="260838"/>
                  <a:pt x="1263162" y="474784"/>
                  <a:pt x="1371600" y="439615"/>
                </a:cubicBezTo>
                <a:cubicBezTo>
                  <a:pt x="1480038" y="404446"/>
                  <a:pt x="1433146" y="114300"/>
                  <a:pt x="1529861" y="87923"/>
                </a:cubicBezTo>
                <a:cubicBezTo>
                  <a:pt x="1626576" y="61546"/>
                  <a:pt x="1852246" y="290146"/>
                  <a:pt x="1951892" y="281354"/>
                </a:cubicBezTo>
                <a:cubicBezTo>
                  <a:pt x="2051538" y="272562"/>
                  <a:pt x="2060330" y="61546"/>
                  <a:pt x="2127738" y="35169"/>
                </a:cubicBezTo>
                <a:cubicBezTo>
                  <a:pt x="2195146" y="8792"/>
                  <a:pt x="2291861" y="128953"/>
                  <a:pt x="2356338" y="123092"/>
                </a:cubicBezTo>
                <a:cubicBezTo>
                  <a:pt x="2420815" y="117230"/>
                  <a:pt x="2467707" y="58615"/>
                  <a:pt x="25146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3077308" y="3587234"/>
            <a:ext cx="237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G = Distance from start 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6892430" y="4624754"/>
            <a:ext cx="300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H = Estimated Distance to goal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4970881" y="6247715"/>
            <a:ext cx="2230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 Total Cost  = </a:t>
            </a:r>
            <a:r>
              <a:rPr lang="en-CA" b="1" dirty="0" smtClean="0">
                <a:solidFill>
                  <a:srgbClr val="00B050"/>
                </a:solidFill>
              </a:rPr>
              <a:t>F = G + H</a:t>
            </a:r>
            <a:endParaRPr lang="en-CA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3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Euclidian distance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684" y="2011363"/>
            <a:ext cx="4162906" cy="3767137"/>
          </a:xfrm>
        </p:spPr>
      </p:pic>
    </p:spTree>
    <p:extLst>
      <p:ext uri="{BB962C8B-B14F-4D97-AF65-F5344CB8AC3E}">
        <p14:creationId xmlns:p14="http://schemas.microsoft.com/office/powerpoint/2010/main" val="212321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Yeah but I’m using a grid as my graph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Ok lets look at the example 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510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Excercise</a:t>
            </a:r>
            <a:r>
              <a:rPr lang="en-CA" dirty="0" smtClean="0"/>
              <a:t>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Optimize the data structures in the Example in order to obtain a faster run time</a:t>
            </a:r>
          </a:p>
          <a:p>
            <a:endParaRPr lang="en-CA" dirty="0"/>
          </a:p>
          <a:p>
            <a:r>
              <a:rPr lang="en-CA" dirty="0" smtClean="0"/>
              <a:t>Hint:</a:t>
            </a:r>
          </a:p>
          <a:p>
            <a:r>
              <a:rPr lang="en-CA" dirty="0" err="1" smtClean="0"/>
              <a:t>Openlist</a:t>
            </a:r>
            <a:r>
              <a:rPr lang="en-CA" dirty="0" smtClean="0"/>
              <a:t> should have a small insertion time</a:t>
            </a:r>
          </a:p>
          <a:p>
            <a:r>
              <a:rPr lang="en-CA" dirty="0" err="1" smtClean="0"/>
              <a:t>Closedlist</a:t>
            </a:r>
            <a:r>
              <a:rPr lang="en-CA" dirty="0" smtClean="0"/>
              <a:t> should have a small insertion time and lookup time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933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Recap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Easier Collision detection</a:t>
            </a:r>
          </a:p>
          <a:p>
            <a:r>
              <a:rPr lang="en-CA" dirty="0" smtClean="0"/>
              <a:t>Easier Controller architecture</a:t>
            </a:r>
          </a:p>
          <a:p>
            <a:r>
              <a:rPr lang="en-CA" dirty="0" smtClean="0"/>
              <a:t>Implementing A star search</a:t>
            </a:r>
          </a:p>
        </p:txBody>
      </p:sp>
    </p:spTree>
    <p:extLst>
      <p:ext uri="{BB962C8B-B14F-4D97-AF65-F5344CB8AC3E}">
        <p14:creationId xmlns:p14="http://schemas.microsoft.com/office/powerpoint/2010/main" val="15654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Visualize Searches: </a:t>
            </a:r>
            <a:r>
              <a:rPr lang="en-CA" dirty="0">
                <a:hlinkClick r:id="rId2"/>
              </a:rPr>
              <a:t>http://qiao.github.io/PathFinding.js/visual</a:t>
            </a:r>
            <a:r>
              <a:rPr lang="en-CA" dirty="0" smtClean="0">
                <a:hlinkClick r:id="rId2"/>
              </a:rPr>
              <a:t>/</a:t>
            </a:r>
            <a:r>
              <a:rPr lang="en-CA" dirty="0" smtClean="0"/>
              <a:t> </a:t>
            </a:r>
          </a:p>
          <a:p>
            <a:r>
              <a:rPr lang="en-CA" dirty="0" smtClean="0"/>
              <a:t>In depth A</a:t>
            </a:r>
            <a:r>
              <a:rPr lang="en-CA" dirty="0"/>
              <a:t>* </a:t>
            </a:r>
            <a:r>
              <a:rPr lang="en-CA" dirty="0" smtClean="0"/>
              <a:t>explanation: </a:t>
            </a:r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www.policyalmanac.org/games/aStarTutorial.htm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8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Collision detection revisited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726" y="2329573"/>
            <a:ext cx="7344554" cy="3313238"/>
          </a:xfrm>
        </p:spPr>
      </p:pic>
    </p:spTree>
    <p:extLst>
      <p:ext uri="{BB962C8B-B14F-4D97-AF65-F5344CB8AC3E}">
        <p14:creationId xmlns:p14="http://schemas.microsoft.com/office/powerpoint/2010/main" val="119617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Collision detection revisited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726" y="2329573"/>
            <a:ext cx="7344554" cy="33132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987" y="2793289"/>
            <a:ext cx="1577139" cy="23657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798" y="2934815"/>
            <a:ext cx="1407454" cy="18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7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Collision detection Revisited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Algorithm:</a:t>
            </a:r>
          </a:p>
          <a:p>
            <a:pPr lvl="1"/>
            <a:r>
              <a:rPr lang="en-CA" dirty="0" smtClean="0">
                <a:solidFill>
                  <a:srgbClr val="0070C0"/>
                </a:solidFill>
              </a:rPr>
              <a:t>If</a:t>
            </a:r>
            <a:r>
              <a:rPr lang="en-CA" dirty="0" smtClean="0"/>
              <a:t>(</a:t>
            </a:r>
            <a:r>
              <a:rPr lang="en-CA" dirty="0" err="1" smtClean="0"/>
              <a:t>circlesAreTouching</a:t>
            </a:r>
            <a:r>
              <a:rPr lang="en-CA" dirty="0" smtClean="0"/>
              <a:t>){</a:t>
            </a:r>
          </a:p>
          <a:p>
            <a:pPr lvl="2"/>
            <a:r>
              <a:rPr lang="en-CA" b="1" dirty="0" smtClean="0">
                <a:solidFill>
                  <a:srgbClr val="00B050"/>
                </a:solidFill>
              </a:rPr>
              <a:t>Collision Detected</a:t>
            </a:r>
          </a:p>
          <a:p>
            <a:pPr lvl="1"/>
            <a:r>
              <a:rPr lang="en-CA" dirty="0" smtClean="0"/>
              <a:t>}</a:t>
            </a:r>
          </a:p>
          <a:p>
            <a:pPr lvl="1"/>
            <a:r>
              <a:rPr lang="en-CA" dirty="0" smtClean="0">
                <a:solidFill>
                  <a:srgbClr val="0070C0"/>
                </a:solidFill>
              </a:rPr>
              <a:t>Else</a:t>
            </a:r>
            <a:r>
              <a:rPr lang="en-CA" dirty="0" smtClean="0"/>
              <a:t>{</a:t>
            </a:r>
          </a:p>
          <a:p>
            <a:pPr lvl="2"/>
            <a:r>
              <a:rPr lang="en-CA" b="1" dirty="0" smtClean="0">
                <a:solidFill>
                  <a:srgbClr val="00B050"/>
                </a:solidFill>
              </a:rPr>
              <a:t>No collision</a:t>
            </a:r>
          </a:p>
          <a:p>
            <a:pPr lvl="1"/>
            <a:r>
              <a:rPr lang="en-CA" dirty="0" smtClean="0"/>
              <a:t>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676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Collision detection Revisited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Algorithm:</a:t>
            </a:r>
          </a:p>
          <a:p>
            <a:pPr lvl="1"/>
            <a:r>
              <a:rPr lang="en-CA" dirty="0" smtClean="0">
                <a:solidFill>
                  <a:srgbClr val="0070C0"/>
                </a:solidFill>
              </a:rPr>
              <a:t>Boolean </a:t>
            </a:r>
            <a:r>
              <a:rPr lang="en-CA" dirty="0" err="1" smtClean="0"/>
              <a:t>circlesAreTouching</a:t>
            </a:r>
            <a:r>
              <a:rPr lang="en-CA" dirty="0" smtClean="0"/>
              <a:t> = </a:t>
            </a:r>
            <a:r>
              <a:rPr lang="en-CA" b="1" dirty="0" smtClean="0">
                <a:solidFill>
                  <a:srgbClr val="00B050"/>
                </a:solidFill>
              </a:rPr>
              <a:t>pow(C1.x-C2.x,2) + pow(C1.y-C2.y,2,)&lt; pow(r1+r2,2)</a:t>
            </a:r>
            <a:endParaRPr lang="en-CA" dirty="0" smtClean="0"/>
          </a:p>
          <a:p>
            <a:pPr lvl="1"/>
            <a:r>
              <a:rPr lang="en-CA" dirty="0" smtClean="0">
                <a:solidFill>
                  <a:srgbClr val="0070C0"/>
                </a:solidFill>
              </a:rPr>
              <a:t>If</a:t>
            </a:r>
            <a:r>
              <a:rPr lang="en-CA" dirty="0" smtClean="0"/>
              <a:t>(</a:t>
            </a:r>
            <a:r>
              <a:rPr lang="en-CA" dirty="0" err="1" smtClean="0"/>
              <a:t>circlesAreTouching</a:t>
            </a:r>
            <a:r>
              <a:rPr lang="en-CA" dirty="0" smtClean="0"/>
              <a:t>){</a:t>
            </a:r>
          </a:p>
          <a:p>
            <a:pPr lvl="2"/>
            <a:r>
              <a:rPr lang="en-CA" dirty="0" smtClean="0"/>
              <a:t>Collision Detected</a:t>
            </a:r>
          </a:p>
          <a:p>
            <a:pPr lvl="1"/>
            <a:r>
              <a:rPr lang="en-CA" dirty="0" smtClean="0"/>
              <a:t>}</a:t>
            </a:r>
          </a:p>
          <a:p>
            <a:pPr lvl="1"/>
            <a:r>
              <a:rPr lang="en-CA" dirty="0" smtClean="0">
                <a:solidFill>
                  <a:srgbClr val="0070C0"/>
                </a:solidFill>
              </a:rPr>
              <a:t>Else</a:t>
            </a:r>
            <a:r>
              <a:rPr lang="en-CA" dirty="0" smtClean="0"/>
              <a:t>{</a:t>
            </a:r>
          </a:p>
          <a:p>
            <a:pPr lvl="2"/>
            <a:r>
              <a:rPr lang="en-CA" dirty="0" smtClean="0"/>
              <a:t>No collision</a:t>
            </a:r>
          </a:p>
          <a:p>
            <a:pPr lvl="1"/>
            <a:r>
              <a:rPr lang="en-CA" dirty="0" smtClean="0"/>
              <a:t>}</a:t>
            </a:r>
            <a:endParaRPr lang="en-CA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746" y="3669878"/>
            <a:ext cx="4117390" cy="185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0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Graph Searching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1619250"/>
            <a:ext cx="2857500" cy="28575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Finding a path to </a:t>
            </a:r>
            <a:r>
              <a:rPr lang="en-CA" dirty="0" err="1" smtClean="0"/>
              <a:t>Bomberman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591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A* video</a:t>
            </a:r>
            <a:endParaRPr lang="en-CA" dirty="0"/>
          </a:p>
        </p:txBody>
      </p:sp>
      <p:pic>
        <p:nvPicPr>
          <p:cNvPr id="4" name="J-ilgA_XNI0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3496" y="1585579"/>
            <a:ext cx="9040229" cy="508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1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Depth First Search (recursive)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25" y="2023394"/>
            <a:ext cx="5283274" cy="3767137"/>
          </a:xfrm>
        </p:spPr>
      </p:pic>
      <p:sp>
        <p:nvSpPr>
          <p:cNvPr id="7" name="TextBox 6"/>
          <p:cNvSpPr txBox="1"/>
          <p:nvPr/>
        </p:nvSpPr>
        <p:spPr>
          <a:xfrm>
            <a:off x="830179" y="2346158"/>
            <a:ext cx="444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Example: find the node with value 5 using DFS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49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2340</TotalTime>
  <Words>445</Words>
  <Application>Microsoft Office PowerPoint</Application>
  <PresentationFormat>Widescreen</PresentationFormat>
  <Paragraphs>151</Paragraphs>
  <Slides>23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Metropolitan</vt:lpstr>
      <vt:lpstr>Searching for a Path</vt:lpstr>
      <vt:lpstr>Euclidian distance</vt:lpstr>
      <vt:lpstr>Collision detection revisited</vt:lpstr>
      <vt:lpstr>Collision detection revisited</vt:lpstr>
      <vt:lpstr>Collision detection Revisited</vt:lpstr>
      <vt:lpstr>Collision detection Revisited</vt:lpstr>
      <vt:lpstr>Graph Searching</vt:lpstr>
      <vt:lpstr>A* video</vt:lpstr>
      <vt:lpstr>Depth First Search (recursive)</vt:lpstr>
      <vt:lpstr>Depth First Search (recursive)</vt:lpstr>
      <vt:lpstr>Depth First Search (recursive)</vt:lpstr>
      <vt:lpstr>Breadth First Search</vt:lpstr>
      <vt:lpstr>Breadth First Search</vt:lpstr>
      <vt:lpstr>Breadth First Search</vt:lpstr>
      <vt:lpstr>What’s special about A*</vt:lpstr>
      <vt:lpstr>A* compared to other Searches</vt:lpstr>
      <vt:lpstr>A* algorithm</vt:lpstr>
      <vt:lpstr>A* pseudo algorithm</vt:lpstr>
      <vt:lpstr>What is a Cost?</vt:lpstr>
      <vt:lpstr>Yeah but I’m using a grid as my graph</vt:lpstr>
      <vt:lpstr>Excercise </vt:lpstr>
      <vt:lpstr>Recap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</dc:title>
  <dc:creator>Shabbir Hussain</dc:creator>
  <cp:lastModifiedBy>Shabbir Hussain</cp:lastModifiedBy>
  <cp:revision>26</cp:revision>
  <dcterms:created xsi:type="dcterms:W3CDTF">2014-10-21T14:50:55Z</dcterms:created>
  <dcterms:modified xsi:type="dcterms:W3CDTF">2014-10-23T17:10:53Z</dcterms:modified>
</cp:coreProperties>
</file>