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9"/>
  </p:notesMasterIdLst>
  <p:sldIdLst>
    <p:sldId id="256" r:id="rId2"/>
    <p:sldId id="257" r:id="rId3"/>
    <p:sldId id="264" r:id="rId4"/>
    <p:sldId id="258" r:id="rId5"/>
    <p:sldId id="259" r:id="rId6"/>
    <p:sldId id="260" r:id="rId7"/>
    <p:sldId id="262" r:id="rId8"/>
    <p:sldId id="273" r:id="rId9"/>
    <p:sldId id="274" r:id="rId10"/>
    <p:sldId id="270" r:id="rId11"/>
    <p:sldId id="265" r:id="rId12"/>
    <p:sldId id="266" r:id="rId13"/>
    <p:sldId id="263" r:id="rId14"/>
    <p:sldId id="271" r:id="rId15"/>
    <p:sldId id="275" r:id="rId16"/>
    <p:sldId id="277" r:id="rId17"/>
    <p:sldId id="281" r:id="rId18"/>
    <p:sldId id="282" r:id="rId19"/>
    <p:sldId id="283" r:id="rId20"/>
    <p:sldId id="284" r:id="rId21"/>
    <p:sldId id="276" r:id="rId22"/>
    <p:sldId id="285" r:id="rId23"/>
    <p:sldId id="286" r:id="rId24"/>
    <p:sldId id="278" r:id="rId25"/>
    <p:sldId id="279" r:id="rId26"/>
    <p:sldId id="280" r:id="rId27"/>
    <p:sldId id="26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84060" autoAdjust="0"/>
  </p:normalViewPr>
  <p:slideViewPr>
    <p:cSldViewPr snapToGrid="0">
      <p:cViewPr varScale="1">
        <p:scale>
          <a:sx n="67" d="100"/>
          <a:sy n="67"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A53FFD-9569-43ED-A887-569ADEA20471}" type="doc">
      <dgm:prSet loTypeId="urn:microsoft.com/office/officeart/2005/8/layout/pList2" loCatId="list" qsTypeId="urn:microsoft.com/office/officeart/2005/8/quickstyle/simple1" qsCatId="simple" csTypeId="urn:microsoft.com/office/officeart/2005/8/colors/accent1_2" csCatId="accent1" phldr="1"/>
      <dgm:spPr/>
    </dgm:pt>
    <dgm:pt modelId="{9595A661-6E48-4B53-A3AD-2035998D0C59}">
      <dgm:prSet phldrT="[Text]"/>
      <dgm:spPr/>
      <dgm:t>
        <a:bodyPr/>
        <a:lstStyle/>
        <a:p>
          <a:r>
            <a:rPr lang="en-CA" dirty="0" smtClean="0"/>
            <a:t>http://git-scm.com/download/win</a:t>
          </a:r>
          <a:endParaRPr lang="en-CA" dirty="0"/>
        </a:p>
      </dgm:t>
    </dgm:pt>
    <dgm:pt modelId="{DA1A70EE-B17A-4C0B-B1C4-AFCCCB77F1E9}" type="parTrans" cxnId="{2147B159-319B-49EF-B7A7-7C79AA1B28B4}">
      <dgm:prSet/>
      <dgm:spPr/>
      <dgm:t>
        <a:bodyPr/>
        <a:lstStyle/>
        <a:p>
          <a:endParaRPr lang="en-CA"/>
        </a:p>
      </dgm:t>
    </dgm:pt>
    <dgm:pt modelId="{EC453F4C-4CD1-48A7-A3D0-44B6729E1D01}" type="sibTrans" cxnId="{2147B159-319B-49EF-B7A7-7C79AA1B28B4}">
      <dgm:prSet/>
      <dgm:spPr/>
      <dgm:t>
        <a:bodyPr/>
        <a:lstStyle/>
        <a:p>
          <a:endParaRPr lang="en-CA"/>
        </a:p>
      </dgm:t>
    </dgm:pt>
    <dgm:pt modelId="{ED3731F8-1FF2-4427-AD8F-8C412113DFD0}">
      <dgm:prSet phldrT="[Text]"/>
      <dgm:spPr/>
      <dgm:t>
        <a:bodyPr/>
        <a:lstStyle/>
        <a:p>
          <a:r>
            <a:rPr lang="en-CA" dirty="0" smtClean="0"/>
            <a:t>http://git-scm.com/download/mac</a:t>
          </a:r>
          <a:endParaRPr lang="en-CA" dirty="0"/>
        </a:p>
      </dgm:t>
    </dgm:pt>
    <dgm:pt modelId="{07329178-FF1B-46EC-AFF0-8101D61BD482}" type="parTrans" cxnId="{751586DD-4A86-4A43-ACB6-DEAE753523D6}">
      <dgm:prSet/>
      <dgm:spPr/>
      <dgm:t>
        <a:bodyPr/>
        <a:lstStyle/>
        <a:p>
          <a:endParaRPr lang="en-CA"/>
        </a:p>
      </dgm:t>
    </dgm:pt>
    <dgm:pt modelId="{3EF19323-A4F6-47B7-8208-26FA1C6CAF7D}" type="sibTrans" cxnId="{751586DD-4A86-4A43-ACB6-DEAE753523D6}">
      <dgm:prSet/>
      <dgm:spPr/>
      <dgm:t>
        <a:bodyPr/>
        <a:lstStyle/>
        <a:p>
          <a:endParaRPr lang="en-CA"/>
        </a:p>
      </dgm:t>
    </dgm:pt>
    <dgm:pt modelId="{E55F2C17-88F3-4B50-AC2B-B8F6D82D0469}">
      <dgm:prSet phldrT="[Text]"/>
      <dgm:spPr/>
      <dgm:t>
        <a:bodyPr/>
        <a:lstStyle/>
        <a:p>
          <a:r>
            <a:rPr lang="en-CA" dirty="0" err="1" smtClean="0"/>
            <a:t>sudo</a:t>
          </a:r>
          <a:r>
            <a:rPr lang="en-CA" dirty="0" smtClean="0"/>
            <a:t> apt-get install git</a:t>
          </a:r>
          <a:endParaRPr lang="en-CA" dirty="0"/>
        </a:p>
      </dgm:t>
    </dgm:pt>
    <dgm:pt modelId="{FA40C90E-F1E2-4413-B7CF-64D7831FF19F}" type="parTrans" cxnId="{247FA573-49B5-472D-A189-C3F4E6BAA1E2}">
      <dgm:prSet/>
      <dgm:spPr/>
      <dgm:t>
        <a:bodyPr/>
        <a:lstStyle/>
        <a:p>
          <a:endParaRPr lang="en-CA"/>
        </a:p>
      </dgm:t>
    </dgm:pt>
    <dgm:pt modelId="{50AB701D-8B75-4765-89C5-547C6938C6D7}" type="sibTrans" cxnId="{247FA573-49B5-472D-A189-C3F4E6BAA1E2}">
      <dgm:prSet/>
      <dgm:spPr/>
      <dgm:t>
        <a:bodyPr/>
        <a:lstStyle/>
        <a:p>
          <a:endParaRPr lang="en-CA"/>
        </a:p>
      </dgm:t>
    </dgm:pt>
    <dgm:pt modelId="{3B1809C0-5326-482B-8187-F8C162C377C1}" type="pres">
      <dgm:prSet presAssocID="{F2A53FFD-9569-43ED-A887-569ADEA20471}" presName="Name0" presStyleCnt="0">
        <dgm:presLayoutVars>
          <dgm:dir/>
          <dgm:resizeHandles val="exact"/>
        </dgm:presLayoutVars>
      </dgm:prSet>
      <dgm:spPr/>
    </dgm:pt>
    <dgm:pt modelId="{1DB5C47C-AECA-4340-B71E-96D6066ECB03}" type="pres">
      <dgm:prSet presAssocID="{F2A53FFD-9569-43ED-A887-569ADEA20471}" presName="bkgdShp" presStyleLbl="alignAccFollowNode1" presStyleIdx="0" presStyleCnt="1"/>
      <dgm:spPr/>
    </dgm:pt>
    <dgm:pt modelId="{93C7F1AB-F95C-471A-8255-C414C2AF28F3}" type="pres">
      <dgm:prSet presAssocID="{F2A53FFD-9569-43ED-A887-569ADEA20471}" presName="linComp" presStyleCnt="0"/>
      <dgm:spPr/>
    </dgm:pt>
    <dgm:pt modelId="{4B379F43-CA6D-47B1-A2B7-4E84A121840B}" type="pres">
      <dgm:prSet presAssocID="{9595A661-6E48-4B53-A3AD-2035998D0C59}" presName="compNode" presStyleCnt="0"/>
      <dgm:spPr/>
    </dgm:pt>
    <dgm:pt modelId="{7CFB9D61-3C8B-49A7-A24E-256E2BC8DCDA}" type="pres">
      <dgm:prSet presAssocID="{9595A661-6E48-4B53-A3AD-2035998D0C59}" presName="node" presStyleLbl="node1" presStyleIdx="0" presStyleCnt="3">
        <dgm:presLayoutVars>
          <dgm:bulletEnabled val="1"/>
        </dgm:presLayoutVars>
      </dgm:prSet>
      <dgm:spPr/>
      <dgm:t>
        <a:bodyPr/>
        <a:lstStyle/>
        <a:p>
          <a:endParaRPr lang="en-CA"/>
        </a:p>
      </dgm:t>
    </dgm:pt>
    <dgm:pt modelId="{BA45D3BF-486A-48E1-9722-821590DE700B}" type="pres">
      <dgm:prSet presAssocID="{9595A661-6E48-4B53-A3AD-2035998D0C59}" presName="invisiNode" presStyleLbl="node1" presStyleIdx="0" presStyleCnt="3"/>
      <dgm:spPr/>
    </dgm:pt>
    <dgm:pt modelId="{D34F1DEE-0B5F-4829-8C07-EEB5EAEB8462}" type="pres">
      <dgm:prSet presAssocID="{9595A661-6E48-4B53-A3AD-2035998D0C59}"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dgm:spPr>
    </dgm:pt>
    <dgm:pt modelId="{3793290E-F80A-422E-8F36-E36290553A4A}" type="pres">
      <dgm:prSet presAssocID="{EC453F4C-4CD1-48A7-A3D0-44B6729E1D01}" presName="sibTrans" presStyleLbl="sibTrans2D1" presStyleIdx="0" presStyleCnt="0"/>
      <dgm:spPr/>
      <dgm:t>
        <a:bodyPr/>
        <a:lstStyle/>
        <a:p>
          <a:endParaRPr lang="en-CA"/>
        </a:p>
      </dgm:t>
    </dgm:pt>
    <dgm:pt modelId="{055B127A-7146-47FA-BF4D-057793953449}" type="pres">
      <dgm:prSet presAssocID="{ED3731F8-1FF2-4427-AD8F-8C412113DFD0}" presName="compNode" presStyleCnt="0"/>
      <dgm:spPr/>
    </dgm:pt>
    <dgm:pt modelId="{EC84E066-D488-4352-855E-BB33EE85AA0A}" type="pres">
      <dgm:prSet presAssocID="{ED3731F8-1FF2-4427-AD8F-8C412113DFD0}" presName="node" presStyleLbl="node1" presStyleIdx="1" presStyleCnt="3">
        <dgm:presLayoutVars>
          <dgm:bulletEnabled val="1"/>
        </dgm:presLayoutVars>
      </dgm:prSet>
      <dgm:spPr/>
      <dgm:t>
        <a:bodyPr/>
        <a:lstStyle/>
        <a:p>
          <a:endParaRPr lang="en-CA"/>
        </a:p>
      </dgm:t>
    </dgm:pt>
    <dgm:pt modelId="{35C47B6C-E6A6-4718-977C-F252B86D3CB6}" type="pres">
      <dgm:prSet presAssocID="{ED3731F8-1FF2-4427-AD8F-8C412113DFD0}" presName="invisiNode" presStyleLbl="node1" presStyleIdx="1" presStyleCnt="3"/>
      <dgm:spPr/>
    </dgm:pt>
    <dgm:pt modelId="{5CC3E3C4-B067-4926-9114-D6439DB76881}" type="pres">
      <dgm:prSet presAssocID="{ED3731F8-1FF2-4427-AD8F-8C412113DFD0}"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4000" b="-14000"/>
          </a:stretch>
        </a:blipFill>
        <a:ln>
          <a:noFill/>
        </a:ln>
      </dgm:spPr>
    </dgm:pt>
    <dgm:pt modelId="{0800F657-3499-4E25-967D-799EF5AE8C74}" type="pres">
      <dgm:prSet presAssocID="{3EF19323-A4F6-47B7-8208-26FA1C6CAF7D}" presName="sibTrans" presStyleLbl="sibTrans2D1" presStyleIdx="0" presStyleCnt="0"/>
      <dgm:spPr/>
      <dgm:t>
        <a:bodyPr/>
        <a:lstStyle/>
        <a:p>
          <a:endParaRPr lang="en-CA"/>
        </a:p>
      </dgm:t>
    </dgm:pt>
    <dgm:pt modelId="{A993DB00-10A7-443A-A06E-C34CB9BF7C3E}" type="pres">
      <dgm:prSet presAssocID="{E55F2C17-88F3-4B50-AC2B-B8F6D82D0469}" presName="compNode" presStyleCnt="0"/>
      <dgm:spPr/>
    </dgm:pt>
    <dgm:pt modelId="{834549AA-9EB6-4B36-8657-154342198D02}" type="pres">
      <dgm:prSet presAssocID="{E55F2C17-88F3-4B50-AC2B-B8F6D82D0469}" presName="node" presStyleLbl="node1" presStyleIdx="2" presStyleCnt="3">
        <dgm:presLayoutVars>
          <dgm:bulletEnabled val="1"/>
        </dgm:presLayoutVars>
      </dgm:prSet>
      <dgm:spPr/>
      <dgm:t>
        <a:bodyPr/>
        <a:lstStyle/>
        <a:p>
          <a:endParaRPr lang="en-CA"/>
        </a:p>
      </dgm:t>
    </dgm:pt>
    <dgm:pt modelId="{D34212B4-9304-42E1-A1E1-1FF3E802A654}" type="pres">
      <dgm:prSet presAssocID="{E55F2C17-88F3-4B50-AC2B-B8F6D82D0469}" presName="invisiNode" presStyleLbl="node1" presStyleIdx="2" presStyleCnt="3"/>
      <dgm:spPr/>
    </dgm:pt>
    <dgm:pt modelId="{83C04165-694E-4ACC-9C17-CAA19DFD4413}" type="pres">
      <dgm:prSet presAssocID="{E55F2C17-88F3-4B50-AC2B-B8F6D82D0469}"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dgm:spPr>
    </dgm:pt>
  </dgm:ptLst>
  <dgm:cxnLst>
    <dgm:cxn modelId="{3CD98081-DFD5-44CC-A2FD-8565A976E699}" type="presOf" srcId="{9595A661-6E48-4B53-A3AD-2035998D0C59}" destId="{7CFB9D61-3C8B-49A7-A24E-256E2BC8DCDA}" srcOrd="0" destOrd="0" presId="urn:microsoft.com/office/officeart/2005/8/layout/pList2"/>
    <dgm:cxn modelId="{751586DD-4A86-4A43-ACB6-DEAE753523D6}" srcId="{F2A53FFD-9569-43ED-A887-569ADEA20471}" destId="{ED3731F8-1FF2-4427-AD8F-8C412113DFD0}" srcOrd="1" destOrd="0" parTransId="{07329178-FF1B-46EC-AFF0-8101D61BD482}" sibTransId="{3EF19323-A4F6-47B7-8208-26FA1C6CAF7D}"/>
    <dgm:cxn modelId="{247FA573-49B5-472D-A189-C3F4E6BAA1E2}" srcId="{F2A53FFD-9569-43ED-A887-569ADEA20471}" destId="{E55F2C17-88F3-4B50-AC2B-B8F6D82D0469}" srcOrd="2" destOrd="0" parTransId="{FA40C90E-F1E2-4413-B7CF-64D7831FF19F}" sibTransId="{50AB701D-8B75-4765-89C5-547C6938C6D7}"/>
    <dgm:cxn modelId="{A1BF0241-7414-4BFB-BFA4-65E62AF3EDB1}" type="presOf" srcId="{F2A53FFD-9569-43ED-A887-569ADEA20471}" destId="{3B1809C0-5326-482B-8187-F8C162C377C1}" srcOrd="0" destOrd="0" presId="urn:microsoft.com/office/officeart/2005/8/layout/pList2"/>
    <dgm:cxn modelId="{2147B159-319B-49EF-B7A7-7C79AA1B28B4}" srcId="{F2A53FFD-9569-43ED-A887-569ADEA20471}" destId="{9595A661-6E48-4B53-A3AD-2035998D0C59}" srcOrd="0" destOrd="0" parTransId="{DA1A70EE-B17A-4C0B-B1C4-AFCCCB77F1E9}" sibTransId="{EC453F4C-4CD1-48A7-A3D0-44B6729E1D01}"/>
    <dgm:cxn modelId="{4AB4CA20-745B-4D95-82CA-084FB034B606}" type="presOf" srcId="{3EF19323-A4F6-47B7-8208-26FA1C6CAF7D}" destId="{0800F657-3499-4E25-967D-799EF5AE8C74}" srcOrd="0" destOrd="0" presId="urn:microsoft.com/office/officeart/2005/8/layout/pList2"/>
    <dgm:cxn modelId="{FE801BDF-2FAC-4965-A326-595F6CE4D5AD}" type="presOf" srcId="{EC453F4C-4CD1-48A7-A3D0-44B6729E1D01}" destId="{3793290E-F80A-422E-8F36-E36290553A4A}" srcOrd="0" destOrd="0" presId="urn:microsoft.com/office/officeart/2005/8/layout/pList2"/>
    <dgm:cxn modelId="{A5306849-9841-4789-A6F2-04C0DDB445E1}" type="presOf" srcId="{ED3731F8-1FF2-4427-AD8F-8C412113DFD0}" destId="{EC84E066-D488-4352-855E-BB33EE85AA0A}" srcOrd="0" destOrd="0" presId="urn:microsoft.com/office/officeart/2005/8/layout/pList2"/>
    <dgm:cxn modelId="{6B9FC0A1-00BD-42A3-8213-20BD81D7BF88}" type="presOf" srcId="{E55F2C17-88F3-4B50-AC2B-B8F6D82D0469}" destId="{834549AA-9EB6-4B36-8657-154342198D02}" srcOrd="0" destOrd="0" presId="urn:microsoft.com/office/officeart/2005/8/layout/pList2"/>
    <dgm:cxn modelId="{67928899-4321-4C22-AF9D-9889242600AE}" type="presParOf" srcId="{3B1809C0-5326-482B-8187-F8C162C377C1}" destId="{1DB5C47C-AECA-4340-B71E-96D6066ECB03}" srcOrd="0" destOrd="0" presId="urn:microsoft.com/office/officeart/2005/8/layout/pList2"/>
    <dgm:cxn modelId="{C6EBA7D0-0102-4DDF-8036-C72684B98FEE}" type="presParOf" srcId="{3B1809C0-5326-482B-8187-F8C162C377C1}" destId="{93C7F1AB-F95C-471A-8255-C414C2AF28F3}" srcOrd="1" destOrd="0" presId="urn:microsoft.com/office/officeart/2005/8/layout/pList2"/>
    <dgm:cxn modelId="{DB67A449-5572-4547-8874-4BF7F7D560C8}" type="presParOf" srcId="{93C7F1AB-F95C-471A-8255-C414C2AF28F3}" destId="{4B379F43-CA6D-47B1-A2B7-4E84A121840B}" srcOrd="0" destOrd="0" presId="urn:microsoft.com/office/officeart/2005/8/layout/pList2"/>
    <dgm:cxn modelId="{ED0C6F40-B775-4ABB-9EA9-F7B0FC2EF9C9}" type="presParOf" srcId="{4B379F43-CA6D-47B1-A2B7-4E84A121840B}" destId="{7CFB9D61-3C8B-49A7-A24E-256E2BC8DCDA}" srcOrd="0" destOrd="0" presId="urn:microsoft.com/office/officeart/2005/8/layout/pList2"/>
    <dgm:cxn modelId="{E2155033-DD73-4D32-8D49-622F2A0225DE}" type="presParOf" srcId="{4B379F43-CA6D-47B1-A2B7-4E84A121840B}" destId="{BA45D3BF-486A-48E1-9722-821590DE700B}" srcOrd="1" destOrd="0" presId="urn:microsoft.com/office/officeart/2005/8/layout/pList2"/>
    <dgm:cxn modelId="{C586A3CE-8FD0-42AE-8080-139F7ADC7945}" type="presParOf" srcId="{4B379F43-CA6D-47B1-A2B7-4E84A121840B}" destId="{D34F1DEE-0B5F-4829-8C07-EEB5EAEB8462}" srcOrd="2" destOrd="0" presId="urn:microsoft.com/office/officeart/2005/8/layout/pList2"/>
    <dgm:cxn modelId="{4DC6B61B-63F7-421F-B18B-F0087834EC67}" type="presParOf" srcId="{93C7F1AB-F95C-471A-8255-C414C2AF28F3}" destId="{3793290E-F80A-422E-8F36-E36290553A4A}" srcOrd="1" destOrd="0" presId="urn:microsoft.com/office/officeart/2005/8/layout/pList2"/>
    <dgm:cxn modelId="{EC96D6C8-CF5E-48DB-A036-BABBC1F5DBA1}" type="presParOf" srcId="{93C7F1AB-F95C-471A-8255-C414C2AF28F3}" destId="{055B127A-7146-47FA-BF4D-057793953449}" srcOrd="2" destOrd="0" presId="urn:microsoft.com/office/officeart/2005/8/layout/pList2"/>
    <dgm:cxn modelId="{A7153D43-2A18-4A9B-A4DA-0828144AC515}" type="presParOf" srcId="{055B127A-7146-47FA-BF4D-057793953449}" destId="{EC84E066-D488-4352-855E-BB33EE85AA0A}" srcOrd="0" destOrd="0" presId="urn:microsoft.com/office/officeart/2005/8/layout/pList2"/>
    <dgm:cxn modelId="{D9EFEA86-2844-405D-8A00-1C4A89FD5F44}" type="presParOf" srcId="{055B127A-7146-47FA-BF4D-057793953449}" destId="{35C47B6C-E6A6-4718-977C-F252B86D3CB6}" srcOrd="1" destOrd="0" presId="urn:microsoft.com/office/officeart/2005/8/layout/pList2"/>
    <dgm:cxn modelId="{C6B7BB6C-EADB-4867-A023-A1DD2FFF82AA}" type="presParOf" srcId="{055B127A-7146-47FA-BF4D-057793953449}" destId="{5CC3E3C4-B067-4926-9114-D6439DB76881}" srcOrd="2" destOrd="0" presId="urn:microsoft.com/office/officeart/2005/8/layout/pList2"/>
    <dgm:cxn modelId="{24CF9C8A-A7A0-426D-97F2-C018B570578D}" type="presParOf" srcId="{93C7F1AB-F95C-471A-8255-C414C2AF28F3}" destId="{0800F657-3499-4E25-967D-799EF5AE8C74}" srcOrd="3" destOrd="0" presId="urn:microsoft.com/office/officeart/2005/8/layout/pList2"/>
    <dgm:cxn modelId="{B46BAC92-5422-43BD-8C36-9D7B54895721}" type="presParOf" srcId="{93C7F1AB-F95C-471A-8255-C414C2AF28F3}" destId="{A993DB00-10A7-443A-A06E-C34CB9BF7C3E}" srcOrd="4" destOrd="0" presId="urn:microsoft.com/office/officeart/2005/8/layout/pList2"/>
    <dgm:cxn modelId="{2E872B71-C6F2-4A26-9D02-7F45CCD9F9F4}" type="presParOf" srcId="{A993DB00-10A7-443A-A06E-C34CB9BF7C3E}" destId="{834549AA-9EB6-4B36-8657-154342198D02}" srcOrd="0" destOrd="0" presId="urn:microsoft.com/office/officeart/2005/8/layout/pList2"/>
    <dgm:cxn modelId="{A02C1A19-CBEE-42E5-812E-F7D7CF98EA38}" type="presParOf" srcId="{A993DB00-10A7-443A-A06E-C34CB9BF7C3E}" destId="{D34212B4-9304-42E1-A1E1-1FF3E802A654}" srcOrd="1" destOrd="0" presId="urn:microsoft.com/office/officeart/2005/8/layout/pList2"/>
    <dgm:cxn modelId="{8D0CA1B1-2912-487A-BCB5-0941E9BB59DB}" type="presParOf" srcId="{A993DB00-10A7-443A-A06E-C34CB9BF7C3E}" destId="{83C04165-694E-4ACC-9C17-CAA19DFD4413}"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03AF97-B4FF-4008-BA61-32AC40787ADA}" type="datetimeFigureOut">
              <a:rPr lang="en-US"/>
              <a:t>9/5/2014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FFDD2-8F09-4B95-855D-B6E7196B1E6E}" type="slidenum">
              <a:rPr lang="en-US"/>
              <a:t>‹#›</a:t>
            </a:fld>
            <a:endParaRPr lang="en-US"/>
          </a:p>
        </p:txBody>
      </p:sp>
    </p:spTree>
    <p:extLst>
      <p:ext uri="{BB962C8B-B14F-4D97-AF65-F5344CB8AC3E}">
        <p14:creationId xmlns:p14="http://schemas.microsoft.com/office/powerpoint/2010/main" val="2614623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picture slides will have additional information here in the notes.</a:t>
            </a:r>
            <a:endParaRPr lang="en-US" dirty="0"/>
          </a:p>
        </p:txBody>
      </p:sp>
      <p:sp>
        <p:nvSpPr>
          <p:cNvPr id="4" name="Slide Number Placeholder 3"/>
          <p:cNvSpPr>
            <a:spLocks noGrp="1"/>
          </p:cNvSpPr>
          <p:nvPr>
            <p:ph type="sldNum" sz="quarter" idx="10"/>
          </p:nvPr>
        </p:nvSpPr>
        <p:spPr/>
        <p:txBody>
          <a:bodyPr/>
          <a:lstStyle/>
          <a:p>
            <a:fld id="{266FFDD2-8F09-4B95-855D-B6E7196B1E6E}" type="slidenum">
              <a:rPr lang="en-US"/>
              <a:t>1</a:t>
            </a:fld>
            <a:endParaRPr lang="en-US"/>
          </a:p>
        </p:txBody>
      </p:sp>
    </p:spTree>
    <p:extLst>
      <p:ext uri="{BB962C8B-B14F-4D97-AF65-F5344CB8AC3E}">
        <p14:creationId xmlns:p14="http://schemas.microsoft.com/office/powerpoint/2010/main" val="623345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repository</a:t>
            </a:r>
            <a:r>
              <a:rPr lang="en-CA" baseline="0" dirty="0" smtClean="0"/>
              <a:t>  is essentially a folder</a:t>
            </a:r>
          </a:p>
          <a:p>
            <a:r>
              <a:rPr lang="en-CA" baseline="0" dirty="0" smtClean="0"/>
              <a:t>But this folder also contains extra information about your previous versions known as commits</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12</a:t>
            </a:fld>
            <a:endParaRPr lang="en-US"/>
          </a:p>
        </p:txBody>
      </p:sp>
    </p:spTree>
    <p:extLst>
      <p:ext uri="{BB962C8B-B14F-4D97-AF65-F5344CB8AC3E}">
        <p14:creationId xmlns:p14="http://schemas.microsoft.com/office/powerpoint/2010/main" val="2212364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Create a folder</a:t>
            </a:r>
          </a:p>
          <a:p>
            <a:pPr marL="228600" indent="-228600">
              <a:buAutoNum type="arabicPeriod"/>
            </a:pPr>
            <a:r>
              <a:rPr lang="en-CA" dirty="0" smtClean="0"/>
              <a:t>Go into that</a:t>
            </a:r>
            <a:r>
              <a:rPr lang="en-CA" baseline="0" dirty="0" smtClean="0"/>
              <a:t> folder</a:t>
            </a:r>
          </a:p>
          <a:p>
            <a:pPr marL="228600" indent="-228600">
              <a:buAutoNum type="arabicPeriod"/>
            </a:pPr>
            <a:r>
              <a:rPr lang="en-CA" baseline="0" dirty="0" smtClean="0"/>
              <a:t>Type the command ‘Git </a:t>
            </a:r>
            <a:r>
              <a:rPr lang="en-CA" baseline="0" dirty="0" err="1" smtClean="0"/>
              <a:t>init</a:t>
            </a:r>
            <a:r>
              <a:rPr lang="en-CA" baseline="0" dirty="0" smtClean="0"/>
              <a:t>’</a:t>
            </a:r>
          </a:p>
          <a:p>
            <a:pPr marL="228600" indent="-228600">
              <a:buAutoNum type="arabicPeriod"/>
            </a:pPr>
            <a:r>
              <a:rPr lang="en-CA" baseline="0" dirty="0" smtClean="0"/>
              <a:t>Lean back</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13</a:t>
            </a:fld>
            <a:endParaRPr lang="en-US"/>
          </a:p>
        </p:txBody>
      </p:sp>
    </p:spTree>
    <p:extLst>
      <p:ext uri="{BB962C8B-B14F-4D97-AF65-F5344CB8AC3E}">
        <p14:creationId xmlns:p14="http://schemas.microsoft.com/office/powerpoint/2010/main" val="1687791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commit is a save state of</a:t>
            </a:r>
            <a:r>
              <a:rPr lang="en-CA" baseline="0" dirty="0" smtClean="0"/>
              <a:t> all your files</a:t>
            </a:r>
          </a:p>
          <a:p>
            <a:r>
              <a:rPr lang="en-CA" baseline="0" dirty="0" smtClean="0"/>
              <a:t>Commits are useful to go back to a an exact point in time</a:t>
            </a:r>
          </a:p>
          <a:p>
            <a:r>
              <a:rPr lang="en-CA" baseline="0" dirty="0" smtClean="0"/>
              <a:t>Commits are just like save states in video games</a:t>
            </a:r>
          </a:p>
          <a:p>
            <a:endParaRPr lang="en-CA" baseline="0" dirty="0" smtClean="0"/>
          </a:p>
          <a:p>
            <a:r>
              <a:rPr lang="en-CA" baseline="0" dirty="0" smtClean="0"/>
              <a:t>A commit object contains:</a:t>
            </a:r>
          </a:p>
          <a:p>
            <a:r>
              <a:rPr lang="en-CA" baseline="0" dirty="0" smtClean="0"/>
              <a:t>Unique Sha1 identifier</a:t>
            </a:r>
          </a:p>
          <a:p>
            <a:r>
              <a:rPr lang="en-CA" baseline="0" dirty="0" smtClean="0"/>
              <a:t>Snapshot of all the files in the working directory</a:t>
            </a:r>
          </a:p>
          <a:p>
            <a:r>
              <a:rPr lang="en-CA" baseline="0" dirty="0" smtClean="0"/>
              <a:t>Creation date</a:t>
            </a:r>
          </a:p>
          <a:p>
            <a:r>
              <a:rPr lang="en-CA" baseline="0" dirty="0" smtClean="0"/>
              <a:t>Author</a:t>
            </a:r>
          </a:p>
          <a:p>
            <a:endParaRPr lang="en-CA" baseline="0" dirty="0" smtClean="0"/>
          </a:p>
        </p:txBody>
      </p:sp>
      <p:sp>
        <p:nvSpPr>
          <p:cNvPr id="4" name="Slide Number Placeholder 3"/>
          <p:cNvSpPr>
            <a:spLocks noGrp="1"/>
          </p:cNvSpPr>
          <p:nvPr>
            <p:ph type="sldNum" sz="quarter" idx="10"/>
          </p:nvPr>
        </p:nvSpPr>
        <p:spPr/>
        <p:txBody>
          <a:bodyPr/>
          <a:lstStyle/>
          <a:p>
            <a:fld id="{266FFDD2-8F09-4B95-855D-B6E7196B1E6E}" type="slidenum">
              <a:rPr lang="en-US" smtClean="0"/>
              <a:t>14</a:t>
            </a:fld>
            <a:endParaRPr lang="en-US"/>
          </a:p>
        </p:txBody>
      </p:sp>
    </p:spTree>
    <p:extLst>
      <p:ext uri="{BB962C8B-B14F-4D97-AF65-F5344CB8AC3E}">
        <p14:creationId xmlns:p14="http://schemas.microsoft.com/office/powerpoint/2010/main" val="2696999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Create a file called helloworld.java</a:t>
            </a:r>
          </a:p>
          <a:p>
            <a:pPr marL="228600" indent="-228600">
              <a:buAutoNum type="arabicPeriod"/>
            </a:pPr>
            <a:r>
              <a:rPr lang="en-CA" dirty="0" smtClean="0"/>
              <a:t>Add it to</a:t>
            </a:r>
            <a:r>
              <a:rPr lang="en-CA" baseline="0" dirty="0" smtClean="0"/>
              <a:t> the repository</a:t>
            </a:r>
          </a:p>
          <a:p>
            <a:pPr marL="228600" indent="-228600">
              <a:buAutoNum type="arabicPeriod"/>
            </a:pPr>
            <a:r>
              <a:rPr lang="en-CA" baseline="0" dirty="0" smtClean="0"/>
              <a:t>Commit your new file to the repository</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15</a:t>
            </a:fld>
            <a:endParaRPr lang="en-US"/>
          </a:p>
        </p:txBody>
      </p:sp>
    </p:spTree>
    <p:extLst>
      <p:ext uri="{BB962C8B-B14F-4D97-AF65-F5344CB8AC3E}">
        <p14:creationId xmlns:p14="http://schemas.microsoft.com/office/powerpoint/2010/main" val="261044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a:t>
            </a:r>
            <a:r>
              <a:rPr lang="en-CA" baseline="0" dirty="0" smtClean="0"/>
              <a:t> above diagram represents 3 states a file can be in.</a:t>
            </a:r>
          </a:p>
          <a:p>
            <a:endParaRPr lang="en-CA" baseline="0" dirty="0" smtClean="0"/>
          </a:p>
          <a:p>
            <a:r>
              <a:rPr lang="en-CA" baseline="0" dirty="0" smtClean="0"/>
              <a:t>The working directory is the current state of all files.</a:t>
            </a:r>
          </a:p>
          <a:p>
            <a:endParaRPr lang="en-CA" baseline="0" dirty="0" smtClean="0"/>
          </a:p>
          <a:p>
            <a:r>
              <a:rPr lang="en-CA" baseline="0" dirty="0" smtClean="0"/>
              <a:t>The staging area is an abstract concept. It is the state files are put into right before being committed. We stage a file with the command “git add &lt;filename&gt;”. This is useful for situations when you want a commit to represent several files. Why else would you stage a file?</a:t>
            </a:r>
          </a:p>
          <a:p>
            <a:endParaRPr lang="en-CA" baseline="0" dirty="0" smtClean="0"/>
          </a:p>
          <a:p>
            <a:r>
              <a:rPr lang="en-CA" baseline="0" dirty="0" smtClean="0"/>
              <a:t>Once files are staged. We can commit staged files to the repository.</a:t>
            </a:r>
          </a:p>
        </p:txBody>
      </p:sp>
      <p:sp>
        <p:nvSpPr>
          <p:cNvPr id="4" name="Slide Number Placeholder 3"/>
          <p:cNvSpPr>
            <a:spLocks noGrp="1"/>
          </p:cNvSpPr>
          <p:nvPr>
            <p:ph type="sldNum" sz="quarter" idx="10"/>
          </p:nvPr>
        </p:nvSpPr>
        <p:spPr/>
        <p:txBody>
          <a:bodyPr/>
          <a:lstStyle/>
          <a:p>
            <a:fld id="{266FFDD2-8F09-4B95-855D-B6E7196B1E6E}" type="slidenum">
              <a:rPr lang="en-US" smtClean="0"/>
              <a:t>16</a:t>
            </a:fld>
            <a:endParaRPr lang="en-US"/>
          </a:p>
        </p:txBody>
      </p:sp>
    </p:spTree>
    <p:extLst>
      <p:ext uri="{BB962C8B-B14F-4D97-AF65-F5344CB8AC3E}">
        <p14:creationId xmlns:p14="http://schemas.microsoft.com/office/powerpoint/2010/main" val="2507254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Open the file in</a:t>
            </a:r>
            <a:r>
              <a:rPr lang="en-CA" baseline="0" dirty="0" smtClean="0"/>
              <a:t> an editor (you can use your  favorite editor like note pad)</a:t>
            </a:r>
          </a:p>
          <a:p>
            <a:pPr marL="228600" indent="-228600">
              <a:buAutoNum type="arabicPeriod"/>
            </a:pPr>
            <a:r>
              <a:rPr lang="en-CA" baseline="0" dirty="0" smtClean="0"/>
              <a:t>Modify the file to print hello world and save</a:t>
            </a:r>
          </a:p>
          <a:p>
            <a:pPr marL="228600" indent="-228600">
              <a:buAutoNum type="arabicPeriod"/>
            </a:pPr>
            <a:r>
              <a:rPr lang="en-CA" baseline="0" dirty="0" smtClean="0"/>
              <a:t>Check the status of the repository</a:t>
            </a:r>
          </a:p>
          <a:p>
            <a:pPr marL="228600" indent="-228600">
              <a:buAutoNum type="arabicPeriod"/>
            </a:pPr>
            <a:endParaRPr lang="en-CA" baseline="0" dirty="0" smtClean="0"/>
          </a:p>
          <a:p>
            <a:pPr marL="0" indent="0">
              <a:buNone/>
            </a:pPr>
            <a:r>
              <a:rPr lang="en-CA" baseline="0" dirty="0" smtClean="0"/>
              <a:t>Checking the status tells us the state our repository is in. In this case it says that we made changes to a file but did not add it to the staging area</a:t>
            </a:r>
          </a:p>
        </p:txBody>
      </p:sp>
      <p:sp>
        <p:nvSpPr>
          <p:cNvPr id="4" name="Slide Number Placeholder 3"/>
          <p:cNvSpPr>
            <a:spLocks noGrp="1"/>
          </p:cNvSpPr>
          <p:nvPr>
            <p:ph type="sldNum" sz="quarter" idx="10"/>
          </p:nvPr>
        </p:nvSpPr>
        <p:spPr/>
        <p:txBody>
          <a:bodyPr/>
          <a:lstStyle/>
          <a:p>
            <a:fld id="{266FFDD2-8F09-4B95-855D-B6E7196B1E6E}" type="slidenum">
              <a:rPr lang="en-US" smtClean="0"/>
              <a:t>17</a:t>
            </a:fld>
            <a:endParaRPr lang="en-US"/>
          </a:p>
        </p:txBody>
      </p:sp>
    </p:spTree>
    <p:extLst>
      <p:ext uri="{BB962C8B-B14F-4D97-AF65-F5344CB8AC3E}">
        <p14:creationId xmlns:p14="http://schemas.microsoft.com/office/powerpoint/2010/main" val="3790580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Compile the</a:t>
            </a:r>
            <a:r>
              <a:rPr lang="en-CA" baseline="0" dirty="0" smtClean="0"/>
              <a:t> file</a:t>
            </a:r>
            <a:endParaRPr lang="en-CA" dirty="0" smtClean="0"/>
          </a:p>
          <a:p>
            <a:pPr marL="228600" indent="-228600">
              <a:buAutoNum type="arabicPeriod"/>
            </a:pPr>
            <a:r>
              <a:rPr lang="en-CA" dirty="0" smtClean="0"/>
              <a:t>Then</a:t>
            </a:r>
            <a:r>
              <a:rPr lang="en-CA" baseline="0" dirty="0" smtClean="0"/>
              <a:t> add all the files to the staging area (“git add .” is a shorthand for adding all files to the staging area)</a:t>
            </a:r>
          </a:p>
          <a:p>
            <a:pPr marL="228600" indent="-228600">
              <a:buAutoNum type="arabicPeriod"/>
            </a:pPr>
            <a:r>
              <a:rPr lang="en-CA" baseline="0" dirty="0" smtClean="0"/>
              <a:t>Check the status of the repo</a:t>
            </a:r>
          </a:p>
          <a:p>
            <a:pPr marL="228600" indent="-228600">
              <a:buAutoNum type="arabicPeriod"/>
            </a:pPr>
            <a:endParaRPr lang="en-CA" baseline="0" dirty="0" smtClean="0"/>
          </a:p>
          <a:p>
            <a:pPr marL="0" indent="0">
              <a:buNone/>
            </a:pPr>
            <a:r>
              <a:rPr lang="en-CA" baseline="0" dirty="0" smtClean="0"/>
              <a:t>Here in the Status We can see that there are two files in the staging area. This is because we created a class file when we compiled our program. </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18</a:t>
            </a:fld>
            <a:endParaRPr lang="en-US"/>
          </a:p>
        </p:txBody>
      </p:sp>
    </p:spTree>
    <p:extLst>
      <p:ext uri="{BB962C8B-B14F-4D97-AF65-F5344CB8AC3E}">
        <p14:creationId xmlns:p14="http://schemas.microsoft.com/office/powerpoint/2010/main" val="4004396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Let’s pretend we don’t want the class file to be in our next commit. We can remove a file from the staging area with “git reset &lt;filename&gt;”</a:t>
            </a:r>
            <a:endParaRPr lang="en-CA" dirty="0" smtClean="0"/>
          </a:p>
          <a:p>
            <a:pPr marL="228600" indent="-228600">
              <a:buAutoNum type="arabicPeriod"/>
            </a:pP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19</a:t>
            </a:fld>
            <a:endParaRPr lang="en-US"/>
          </a:p>
        </p:txBody>
      </p:sp>
    </p:spTree>
    <p:extLst>
      <p:ext uri="{BB962C8B-B14F-4D97-AF65-F5344CB8AC3E}">
        <p14:creationId xmlns:p14="http://schemas.microsoft.com/office/powerpoint/2010/main" val="2476800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 this</a:t>
            </a:r>
            <a:r>
              <a:rPr lang="en-CA" baseline="0" dirty="0" smtClean="0"/>
              <a:t> case, only  our helloworld.java will be in our most recent commit.</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20</a:t>
            </a:fld>
            <a:endParaRPr lang="en-US"/>
          </a:p>
        </p:txBody>
      </p:sp>
    </p:spTree>
    <p:extLst>
      <p:ext uri="{BB962C8B-B14F-4D97-AF65-F5344CB8AC3E}">
        <p14:creationId xmlns:p14="http://schemas.microsoft.com/office/powerpoint/2010/main" val="2538855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Check the logs to see who committed, what they committed, and </a:t>
            </a:r>
            <a:r>
              <a:rPr lang="en-CA" dirty="0" smtClean="0"/>
              <a:t>when with “git log”</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21</a:t>
            </a:fld>
            <a:endParaRPr lang="en-US"/>
          </a:p>
        </p:txBody>
      </p:sp>
    </p:spTree>
    <p:extLst>
      <p:ext uri="{BB962C8B-B14F-4D97-AF65-F5344CB8AC3E}">
        <p14:creationId xmlns:p14="http://schemas.microsoft.com/office/powerpoint/2010/main" val="4093315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FFDD2-8F09-4B95-855D-B6E7196B1E6E}" type="slidenum">
              <a:rPr lang="en-US"/>
              <a:t>2</a:t>
            </a:fld>
            <a:endParaRPr lang="en-US"/>
          </a:p>
        </p:txBody>
      </p:sp>
    </p:spTree>
    <p:extLst>
      <p:ext uri="{BB962C8B-B14F-4D97-AF65-F5344CB8AC3E}">
        <p14:creationId xmlns:p14="http://schemas.microsoft.com/office/powerpoint/2010/main" val="2615494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Identify a few digits</a:t>
            </a:r>
            <a:r>
              <a:rPr lang="en-CA" baseline="0" dirty="0" smtClean="0"/>
              <a:t> of the commit you want to tag</a:t>
            </a:r>
          </a:p>
          <a:p>
            <a:pPr marL="228600" indent="-228600">
              <a:buAutoNum type="arabicPeriod"/>
            </a:pPr>
            <a:r>
              <a:rPr lang="en-CA" baseline="0" dirty="0" smtClean="0"/>
              <a:t>Tag the commit using “git tag &lt;</a:t>
            </a:r>
            <a:r>
              <a:rPr lang="en-CA" baseline="0" dirty="0" err="1" smtClean="0"/>
              <a:t>tagname</a:t>
            </a:r>
            <a:r>
              <a:rPr lang="en-CA" baseline="0" dirty="0" smtClean="0"/>
              <a:t>&gt; &lt;</a:t>
            </a:r>
            <a:r>
              <a:rPr lang="en-CA" baseline="0" dirty="0" err="1" smtClean="0"/>
              <a:t>firstFewDigitsOfCommit</a:t>
            </a:r>
            <a:r>
              <a:rPr lang="en-CA" baseline="0" dirty="0" smtClean="0"/>
              <a:t>&gt;”</a:t>
            </a:r>
          </a:p>
          <a:p>
            <a:pPr marL="228600" indent="-228600">
              <a:buAutoNum type="arabicPeriod"/>
            </a:pPr>
            <a:r>
              <a:rPr lang="en-CA" baseline="0" dirty="0" smtClean="0"/>
              <a:t>Check tag using git log</a:t>
            </a:r>
          </a:p>
          <a:p>
            <a:pPr marL="228600" indent="-228600">
              <a:buAutoNum type="arabicPeriod"/>
            </a:pPr>
            <a:endParaRPr lang="en-CA" baseline="0" dirty="0" smtClean="0"/>
          </a:p>
          <a:p>
            <a:pPr marL="0" indent="0">
              <a:buNone/>
            </a:pPr>
            <a:r>
              <a:rPr lang="en-CA" baseline="0" dirty="0" smtClean="0"/>
              <a:t>Tagging is useful if you want to identify a point in your code using human words. For example, if you have multiple versions of your code, you can tag which commit corresponds to version 1. Tagging will be useful for your class assignments</a:t>
            </a:r>
          </a:p>
          <a:p>
            <a:pPr marL="0" indent="0">
              <a:buNone/>
            </a:pPr>
            <a:endParaRPr lang="en-CA" baseline="0" dirty="0" smtClean="0"/>
          </a:p>
          <a:p>
            <a:pPr marL="0" indent="0">
              <a:buNone/>
            </a:pPr>
            <a:r>
              <a:rPr lang="en-CA" baseline="0" dirty="0" smtClean="0"/>
              <a:t>Also, we used a different flavor of git log. We added some options so that it would show us the log in a different format.</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22</a:t>
            </a:fld>
            <a:endParaRPr lang="en-US"/>
          </a:p>
        </p:txBody>
      </p:sp>
    </p:spTree>
    <p:extLst>
      <p:ext uri="{BB962C8B-B14F-4D97-AF65-F5344CB8AC3E}">
        <p14:creationId xmlns:p14="http://schemas.microsoft.com/office/powerpoint/2010/main" val="589055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now need to sync</a:t>
            </a:r>
            <a:r>
              <a:rPr lang="en-CA" baseline="0" dirty="0" smtClean="0"/>
              <a:t> our work to the cloud.</a:t>
            </a:r>
          </a:p>
          <a:p>
            <a:endParaRPr lang="en-CA" baseline="0" dirty="0" smtClean="0"/>
          </a:p>
          <a:p>
            <a:r>
              <a:rPr lang="en-CA" baseline="0" dirty="0" smtClean="0"/>
              <a:t>Start by</a:t>
            </a:r>
          </a:p>
          <a:p>
            <a:pPr marL="228600" indent="-228600">
              <a:buAutoNum type="arabicPeriod"/>
            </a:pPr>
            <a:r>
              <a:rPr lang="en-CA" baseline="0" dirty="0" smtClean="0"/>
              <a:t>going to the link </a:t>
            </a:r>
          </a:p>
          <a:p>
            <a:pPr marL="228600" indent="-228600">
              <a:buAutoNum type="arabicPeriod"/>
            </a:pPr>
            <a:r>
              <a:rPr lang="en-CA" baseline="0" dirty="0" smtClean="0"/>
              <a:t>and creating a new repository on </a:t>
            </a:r>
            <a:r>
              <a:rPr lang="en-CA" baseline="0" dirty="0" err="1" smtClean="0"/>
              <a:t>github</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24</a:t>
            </a:fld>
            <a:endParaRPr lang="en-US"/>
          </a:p>
        </p:txBody>
      </p:sp>
    </p:spTree>
    <p:extLst>
      <p:ext uri="{BB962C8B-B14F-4D97-AF65-F5344CB8AC3E}">
        <p14:creationId xmlns:p14="http://schemas.microsoft.com/office/powerpoint/2010/main" val="3730388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3. Copy</a:t>
            </a:r>
            <a:r>
              <a:rPr lang="en-CA" baseline="0" dirty="0" smtClean="0"/>
              <a:t> the link to the clipboard</a:t>
            </a:r>
          </a:p>
          <a:p>
            <a:r>
              <a:rPr lang="en-CA" baseline="0" dirty="0" smtClean="0"/>
              <a:t>4. Use the link to set the origin</a:t>
            </a:r>
          </a:p>
          <a:p>
            <a:r>
              <a:rPr lang="en-CA" baseline="0" dirty="0" smtClean="0"/>
              <a:t>5. Push your commits to the remote repository</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25</a:t>
            </a:fld>
            <a:endParaRPr lang="en-US"/>
          </a:p>
        </p:txBody>
      </p:sp>
    </p:spTree>
    <p:extLst>
      <p:ext uri="{BB962C8B-B14F-4D97-AF65-F5344CB8AC3E}">
        <p14:creationId xmlns:p14="http://schemas.microsoft.com/office/powerpoint/2010/main" val="751109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Now that</a:t>
            </a:r>
            <a:r>
              <a:rPr lang="en-CA" baseline="0" dirty="0" smtClean="0"/>
              <a:t> you have linked your local repository to one in the cloud, you can push commit to synchronize the remote repo, or pull commits to synchronize the local repo.</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26</a:t>
            </a:fld>
            <a:endParaRPr lang="en-US"/>
          </a:p>
        </p:txBody>
      </p:sp>
    </p:spTree>
    <p:extLst>
      <p:ext uri="{BB962C8B-B14F-4D97-AF65-F5344CB8AC3E}">
        <p14:creationId xmlns:p14="http://schemas.microsoft.com/office/powerpoint/2010/main" val="247540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Do the tutorials in link</a:t>
            </a:r>
            <a:r>
              <a:rPr lang="en-CA" baseline="0" dirty="0" smtClean="0"/>
              <a:t> </a:t>
            </a:r>
            <a:r>
              <a:rPr lang="en-CA" baseline="0" smtClean="0"/>
              <a:t>2 and 3</a:t>
            </a:r>
          </a:p>
        </p:txBody>
      </p:sp>
      <p:sp>
        <p:nvSpPr>
          <p:cNvPr id="4" name="Slide Number Placeholder 3"/>
          <p:cNvSpPr>
            <a:spLocks noGrp="1"/>
          </p:cNvSpPr>
          <p:nvPr>
            <p:ph type="sldNum" sz="quarter" idx="10"/>
          </p:nvPr>
        </p:nvSpPr>
        <p:spPr/>
        <p:txBody>
          <a:bodyPr/>
          <a:lstStyle/>
          <a:p>
            <a:fld id="{266FFDD2-8F09-4B95-855D-B6E7196B1E6E}" type="slidenum">
              <a:rPr lang="en-US" smtClean="0"/>
              <a:t>27</a:t>
            </a:fld>
            <a:endParaRPr lang="en-US"/>
          </a:p>
        </p:txBody>
      </p:sp>
    </p:spTree>
    <p:extLst>
      <p:ext uri="{BB962C8B-B14F-4D97-AF65-F5344CB8AC3E}">
        <p14:creationId xmlns:p14="http://schemas.microsoft.com/office/powerpoint/2010/main" val="3754314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FFDD2-8F09-4B95-855D-B6E7196B1E6E}" type="slidenum">
              <a:rPr lang="en-US"/>
              <a:t>4</a:t>
            </a:fld>
            <a:endParaRPr lang="en-US"/>
          </a:p>
        </p:txBody>
      </p:sp>
    </p:spTree>
    <p:extLst>
      <p:ext uri="{BB962C8B-B14F-4D97-AF65-F5344CB8AC3E}">
        <p14:creationId xmlns:p14="http://schemas.microsoft.com/office/powerpoint/2010/main" val="4294017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FFDD2-8F09-4B95-855D-B6E7196B1E6E}" type="slidenum">
              <a:rPr lang="en-US"/>
              <a:t>5</a:t>
            </a:fld>
            <a:endParaRPr lang="en-US"/>
          </a:p>
        </p:txBody>
      </p:sp>
    </p:spTree>
    <p:extLst>
      <p:ext uri="{BB962C8B-B14F-4D97-AF65-F5344CB8AC3E}">
        <p14:creationId xmlns:p14="http://schemas.microsoft.com/office/powerpoint/2010/main" val="1637311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Go to https://github.com</a:t>
            </a:r>
          </a:p>
          <a:p>
            <a:pPr marL="228600" indent="-228600">
              <a:buAutoNum type="arabicPeriod"/>
            </a:pPr>
            <a:r>
              <a:rPr lang="en-US" dirty="0" smtClean="0"/>
              <a:t>Click to sign</a:t>
            </a:r>
            <a:r>
              <a:rPr lang="en-US" baseline="0" dirty="0" smtClean="0"/>
              <a:t> up</a:t>
            </a:r>
          </a:p>
          <a:p>
            <a:pPr marL="228600" indent="-228600">
              <a:buAutoNum type="arabicPeriod"/>
            </a:pPr>
            <a:r>
              <a:rPr lang="en-US" baseline="0" dirty="0" smtClean="0"/>
              <a:t>Create a free account</a:t>
            </a:r>
          </a:p>
          <a:p>
            <a:pPr marL="228600" indent="-228600">
              <a:buAutoNum type="arabicPeriod"/>
            </a:pPr>
            <a:r>
              <a:rPr lang="en-US" baseline="0" dirty="0" smtClean="0"/>
              <a:t>Profit</a:t>
            </a:r>
            <a:endParaRPr lang="en-US" dirty="0"/>
          </a:p>
        </p:txBody>
      </p:sp>
      <p:sp>
        <p:nvSpPr>
          <p:cNvPr id="4" name="Slide Number Placeholder 3"/>
          <p:cNvSpPr>
            <a:spLocks noGrp="1"/>
          </p:cNvSpPr>
          <p:nvPr>
            <p:ph type="sldNum" sz="quarter" idx="10"/>
          </p:nvPr>
        </p:nvSpPr>
        <p:spPr/>
        <p:txBody>
          <a:bodyPr/>
          <a:lstStyle/>
          <a:p>
            <a:fld id="{266FFDD2-8F09-4B95-855D-B6E7196B1E6E}" type="slidenum">
              <a:rPr lang="en-US"/>
              <a:t>6</a:t>
            </a:fld>
            <a:endParaRPr lang="en-US"/>
          </a:p>
        </p:txBody>
      </p:sp>
    </p:spTree>
    <p:extLst>
      <p:ext uri="{BB962C8B-B14F-4D97-AF65-F5344CB8AC3E}">
        <p14:creationId xmlns:p14="http://schemas.microsoft.com/office/powerpoint/2010/main" val="3805332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demonstration</a:t>
            </a:r>
            <a:r>
              <a:rPr lang="en-CA" baseline="0" dirty="0" smtClean="0"/>
              <a:t> will be shown in class</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7</a:t>
            </a:fld>
            <a:endParaRPr lang="en-US"/>
          </a:p>
        </p:txBody>
      </p:sp>
    </p:spTree>
    <p:extLst>
      <p:ext uri="{BB962C8B-B14F-4D97-AF65-F5344CB8AC3E}">
        <p14:creationId xmlns:p14="http://schemas.microsoft.com/office/powerpoint/2010/main" val="2841306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Go to https://github.com/mcgill-ecse321/class-notes</a:t>
            </a:r>
          </a:p>
          <a:p>
            <a:pPr marL="228600" indent="-228600">
              <a:buAutoNum type="arabicPeriod"/>
            </a:pPr>
            <a:r>
              <a:rPr lang="en-US" dirty="0" smtClean="0"/>
              <a:t>Find the link to clone on the right hand side</a:t>
            </a:r>
          </a:p>
          <a:p>
            <a:pPr marL="228600" indent="-228600">
              <a:buAutoNum type="arabicPeriod"/>
            </a:pPr>
            <a:r>
              <a:rPr lang="en-US" dirty="0" smtClean="0"/>
              <a:t>Type the command ‘</a:t>
            </a:r>
            <a:r>
              <a:rPr lang="en-US" dirty="0" err="1" smtClean="0"/>
              <a:t>git</a:t>
            </a:r>
            <a:r>
              <a:rPr lang="en-US" dirty="0" smtClean="0"/>
              <a:t> clone  git@github.com:mcgill-ecse321/class-</a:t>
            </a:r>
            <a:r>
              <a:rPr lang="en-US" dirty="0" err="1" smtClean="0"/>
              <a:t>notes.git</a:t>
            </a:r>
            <a:r>
              <a:rPr lang="en-US" dirty="0" smtClean="0"/>
              <a:t>’ </a:t>
            </a:r>
          </a:p>
          <a:p>
            <a:pPr marL="228600" indent="-228600">
              <a:buAutoNum type="arabicPeriod"/>
            </a:pPr>
            <a:r>
              <a:rPr lang="en-US" dirty="0" smtClean="0"/>
              <a:t>enjoy</a:t>
            </a:r>
            <a:endParaRPr lang="en-US" dirty="0"/>
          </a:p>
        </p:txBody>
      </p:sp>
      <p:sp>
        <p:nvSpPr>
          <p:cNvPr id="4" name="Slide Number Placeholder 3"/>
          <p:cNvSpPr>
            <a:spLocks noGrp="1"/>
          </p:cNvSpPr>
          <p:nvPr>
            <p:ph type="sldNum" sz="quarter" idx="10"/>
          </p:nvPr>
        </p:nvSpPr>
        <p:spPr/>
        <p:txBody>
          <a:bodyPr/>
          <a:lstStyle/>
          <a:p>
            <a:fld id="{266FFDD2-8F09-4B95-855D-B6E7196B1E6E}" type="slidenum">
              <a:rPr lang="en-US"/>
              <a:t>8</a:t>
            </a:fld>
            <a:endParaRPr lang="en-US"/>
          </a:p>
        </p:txBody>
      </p:sp>
    </p:spTree>
    <p:extLst>
      <p:ext uri="{BB962C8B-B14F-4D97-AF65-F5344CB8AC3E}">
        <p14:creationId xmlns:p14="http://schemas.microsoft.com/office/powerpoint/2010/main" val="1724908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Congratulations. If you see the abov</a:t>
            </a:r>
            <a:r>
              <a:rPr lang="en-US" baseline="0" dirty="0" smtClean="0"/>
              <a:t>e message you’ve correctly cloned the repository</a:t>
            </a:r>
            <a:endParaRPr lang="en-US" dirty="0"/>
          </a:p>
        </p:txBody>
      </p:sp>
      <p:sp>
        <p:nvSpPr>
          <p:cNvPr id="4" name="Slide Number Placeholder 3"/>
          <p:cNvSpPr>
            <a:spLocks noGrp="1"/>
          </p:cNvSpPr>
          <p:nvPr>
            <p:ph type="sldNum" sz="quarter" idx="10"/>
          </p:nvPr>
        </p:nvSpPr>
        <p:spPr/>
        <p:txBody>
          <a:bodyPr/>
          <a:lstStyle/>
          <a:p>
            <a:fld id="{266FFDD2-8F09-4B95-855D-B6E7196B1E6E}" type="slidenum">
              <a:rPr lang="en-US"/>
              <a:t>9</a:t>
            </a:fld>
            <a:endParaRPr lang="en-US"/>
          </a:p>
        </p:txBody>
      </p:sp>
    </p:spTree>
    <p:extLst>
      <p:ext uri="{BB962C8B-B14F-4D97-AF65-F5344CB8AC3E}">
        <p14:creationId xmlns:p14="http://schemas.microsoft.com/office/powerpoint/2010/main" val="229940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66FFDD2-8F09-4B95-855D-B6E7196B1E6E}" type="slidenum">
              <a:rPr lang="en-US" smtClean="0"/>
              <a:t>10</a:t>
            </a:fld>
            <a:endParaRPr lang="en-US"/>
          </a:p>
        </p:txBody>
      </p:sp>
    </p:spTree>
    <p:extLst>
      <p:ext uri="{BB962C8B-B14F-4D97-AF65-F5344CB8AC3E}">
        <p14:creationId xmlns:p14="http://schemas.microsoft.com/office/powerpoint/2010/main" val="2223760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846CE7D5-CF57-46EF-B807-FDD0502418D4}" type="datetimeFigureOut">
              <a:rPr lang="en-US" smtClean="0"/>
              <a:t>9/5/2014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84348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46CE7D5-CF57-46EF-B807-FDD0502418D4}" type="datetimeFigureOut">
              <a:rPr lang="en-US" smtClean="0"/>
              <a:t>9/5/2014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9623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46CE7D5-CF57-46EF-B807-FDD0502418D4}" type="datetimeFigureOut">
              <a:rPr lang="en-US" smtClean="0"/>
              <a:t>9/5/2014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0511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46CE7D5-CF57-46EF-B807-FDD0502418D4}" type="datetimeFigureOut">
              <a:rPr lang="en-US" smtClean="0"/>
              <a:t>9/5/2014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65409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04384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846CE7D5-CF57-46EF-B807-FDD0502418D4}" type="datetimeFigureOut">
              <a:rPr lang="en-US" smtClean="0"/>
              <a:t>9/5/2014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92454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846CE7D5-CF57-46EF-B807-FDD0502418D4}" type="datetimeFigureOut">
              <a:rPr lang="en-US" smtClean="0"/>
              <a:t>9/5/2014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18445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846CE7D5-CF57-46EF-B807-FDD0502418D4}" type="datetimeFigureOut">
              <a:rPr lang="en-US" smtClean="0"/>
              <a:t>9/5/2014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60000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89263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480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72195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9/5/2014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97909083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vogella.com/tutorials/Git/article.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help.github.com/articles/generating-ssh-keys" TargetMode="External"/><Relationship Id="rId5" Type="http://schemas.openxmlformats.org/officeDocument/2006/relationships/hyperlink" Target="http://www.wei-wang.com/ExplainGitWithD3/" TargetMode="External"/><Relationship Id="rId4" Type="http://schemas.openxmlformats.org/officeDocument/2006/relationships/hyperlink" Target="https://try.github.io/levels/1/challenges/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r>
              <a:rPr lang="en-US" dirty="0"/>
              <a:t> </a:t>
            </a:r>
            <a:r>
              <a:rPr lang="en-US" dirty="0" smtClean="0"/>
              <a:t>and </a:t>
            </a:r>
            <a:r>
              <a:rPr lang="en-US" dirty="0" err="1"/>
              <a:t>G</a:t>
            </a:r>
            <a:r>
              <a:rPr lang="en-US" dirty="0" err="1" smtClean="0"/>
              <a:t>ithub</a:t>
            </a:r>
            <a:endParaRPr lang="en-US" dirty="0"/>
          </a:p>
        </p:txBody>
      </p:sp>
      <p:sp>
        <p:nvSpPr>
          <p:cNvPr id="3" name="Subtitle 2"/>
          <p:cNvSpPr>
            <a:spLocks noGrp="1"/>
          </p:cNvSpPr>
          <p:nvPr>
            <p:ph type="subTitle" idx="1"/>
          </p:nvPr>
        </p:nvSpPr>
        <p:spPr/>
        <p:txBody>
          <a:bodyPr/>
          <a:lstStyle/>
          <a:p>
            <a:r>
              <a:rPr lang="en-US" dirty="0" smtClean="0"/>
              <a:t>A very short introduction</a:t>
            </a:r>
            <a:endParaRPr lang="en-US" dirty="0"/>
          </a:p>
        </p:txBody>
      </p:sp>
      <p:sp>
        <p:nvSpPr>
          <p:cNvPr id="4" name="TextBox 3"/>
          <p:cNvSpPr txBox="1"/>
          <p:nvPr/>
        </p:nvSpPr>
        <p:spPr>
          <a:xfrm>
            <a:off x="354842" y="5827594"/>
            <a:ext cx="2280881" cy="369332"/>
          </a:xfrm>
          <a:prstGeom prst="rect">
            <a:avLst/>
          </a:prstGeom>
          <a:noFill/>
        </p:spPr>
        <p:txBody>
          <a:bodyPr wrap="none" rtlCol="0">
            <a:spAutoFit/>
          </a:bodyPr>
          <a:lstStyle/>
          <a:p>
            <a:r>
              <a:rPr lang="en-CA" dirty="0" smtClean="0"/>
              <a:t>More info in the notes</a:t>
            </a:r>
            <a:endParaRPr lang="en-CA" dirty="0"/>
          </a:p>
        </p:txBody>
      </p:sp>
      <p:cxnSp>
        <p:nvCxnSpPr>
          <p:cNvPr id="6" name="Straight Arrow Connector 5"/>
          <p:cNvCxnSpPr>
            <a:stCxn id="4" idx="2"/>
          </p:cNvCxnSpPr>
          <p:nvPr/>
        </p:nvCxnSpPr>
        <p:spPr>
          <a:xfrm>
            <a:off x="1495283" y="6196926"/>
            <a:ext cx="28717" cy="6610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290352"/>
            <a:ext cx="10515600" cy="1557228"/>
          </a:xfrm>
        </p:spPr>
        <p:txBody>
          <a:bodyPr>
            <a:normAutofit fontScale="90000"/>
          </a:bodyPr>
          <a:lstStyle/>
          <a:p>
            <a:r>
              <a:rPr lang="en-CA" dirty="0" smtClean="0"/>
              <a:t>Understanding Git and some basic functions</a:t>
            </a:r>
            <a:endParaRPr lang="en-CA"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0" y="2216912"/>
            <a:ext cx="3225800" cy="2469753"/>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9500" y="1323832"/>
            <a:ext cx="2872740" cy="4255911"/>
          </a:xfrm>
          <a:prstGeom prst="rect">
            <a:avLst/>
          </a:prstGeom>
          <a:ln>
            <a:noFill/>
          </a:ln>
          <a:effectLst>
            <a:outerShdw blurRad="292100" dist="139700" dir="2700000" algn="tl" rotWithShape="0">
              <a:srgbClr val="333333">
                <a:alpha val="65000"/>
              </a:srgbClr>
            </a:outerShdw>
          </a:effectLst>
        </p:spPr>
      </p:pic>
      <p:cxnSp>
        <p:nvCxnSpPr>
          <p:cNvPr id="6" name="Straight Arrow Connector 5"/>
          <p:cNvCxnSpPr/>
          <p:nvPr/>
        </p:nvCxnSpPr>
        <p:spPr>
          <a:xfrm>
            <a:off x="3987800" y="3185088"/>
            <a:ext cx="4495800"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04900" y="5579743"/>
            <a:ext cx="1636474" cy="369332"/>
          </a:xfrm>
          <a:prstGeom prst="rect">
            <a:avLst/>
          </a:prstGeom>
          <a:noFill/>
        </p:spPr>
        <p:txBody>
          <a:bodyPr wrap="none" rtlCol="0">
            <a:spAutoFit/>
          </a:bodyPr>
          <a:lstStyle/>
          <a:p>
            <a:r>
              <a:rPr lang="en-CA" dirty="0" smtClean="0"/>
              <a:t>Going from this</a:t>
            </a:r>
            <a:endParaRPr lang="en-CA" dirty="0"/>
          </a:p>
        </p:txBody>
      </p:sp>
      <p:sp>
        <p:nvSpPr>
          <p:cNvPr id="8" name="TextBox 7"/>
          <p:cNvSpPr txBox="1"/>
          <p:nvPr/>
        </p:nvSpPr>
        <p:spPr>
          <a:xfrm>
            <a:off x="9739607" y="5949075"/>
            <a:ext cx="792525" cy="369332"/>
          </a:xfrm>
          <a:prstGeom prst="rect">
            <a:avLst/>
          </a:prstGeom>
          <a:noFill/>
        </p:spPr>
        <p:txBody>
          <a:bodyPr wrap="none" rtlCol="0">
            <a:spAutoFit/>
          </a:bodyPr>
          <a:lstStyle/>
          <a:p>
            <a:r>
              <a:rPr lang="en-CA" dirty="0" smtClean="0"/>
              <a:t>To this</a:t>
            </a:r>
            <a:endParaRPr lang="en-CA" dirty="0"/>
          </a:p>
        </p:txBody>
      </p:sp>
    </p:spTree>
    <p:extLst>
      <p:ext uri="{BB962C8B-B14F-4D97-AF65-F5344CB8AC3E}">
        <p14:creationId xmlns:p14="http://schemas.microsoft.com/office/powerpoint/2010/main" val="1710738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Quick glossary</a:t>
            </a:r>
            <a:endParaRPr lang="en-CA" dirty="0"/>
          </a:p>
        </p:txBody>
      </p:sp>
      <p:sp>
        <p:nvSpPr>
          <p:cNvPr id="3" name="Content Placeholder 2"/>
          <p:cNvSpPr>
            <a:spLocks noGrp="1"/>
          </p:cNvSpPr>
          <p:nvPr>
            <p:ph idx="1"/>
          </p:nvPr>
        </p:nvSpPr>
        <p:spPr/>
        <p:txBody>
          <a:bodyPr/>
          <a:lstStyle/>
          <a:p>
            <a:r>
              <a:rPr lang="en-CA" dirty="0" smtClean="0"/>
              <a:t>Git is your version control software</a:t>
            </a:r>
          </a:p>
          <a:p>
            <a:r>
              <a:rPr lang="en-CA" dirty="0" smtClean="0"/>
              <a:t>Git Hub is a website that hosts your repositories</a:t>
            </a:r>
          </a:p>
          <a:p>
            <a:r>
              <a:rPr lang="en-CA" dirty="0" smtClean="0"/>
              <a:t>Repositories are a collection of files and file histories</a:t>
            </a:r>
          </a:p>
          <a:p>
            <a:r>
              <a:rPr lang="en-CA" dirty="0" smtClean="0"/>
              <a:t>Commits are like save states</a:t>
            </a:r>
          </a:p>
        </p:txBody>
      </p:sp>
    </p:spTree>
    <p:extLst>
      <p:ext uri="{BB962C8B-B14F-4D97-AF65-F5344CB8AC3E}">
        <p14:creationId xmlns:p14="http://schemas.microsoft.com/office/powerpoint/2010/main" val="1876548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arabgroupms.com/images/products/manila-file-folder.jpg"/>
          <p:cNvPicPr>
            <a:picLocks noChangeAspect="1" noChangeArrowheads="1"/>
          </p:cNvPicPr>
          <p:nvPr/>
        </p:nvPicPr>
        <p:blipFill rotWithShape="1">
          <a:blip r:embed="rId3">
            <a:extLst>
              <a:ext uri="{28A0092B-C50C-407E-A947-70E740481C1C}">
                <a14:useLocalDpi xmlns:a14="http://schemas.microsoft.com/office/drawing/2010/main" val="0"/>
              </a:ext>
            </a:extLst>
          </a:blip>
          <a:srcRect l="19307" t="19943" r="19039" b="18879"/>
          <a:stretch/>
        </p:blipFill>
        <p:spPr bwMode="auto">
          <a:xfrm>
            <a:off x="546100" y="1117907"/>
            <a:ext cx="7231026" cy="5740093"/>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p:cNvSpPr/>
          <p:nvPr/>
        </p:nvSpPr>
        <p:spPr>
          <a:xfrm>
            <a:off x="761379" y="2549879"/>
            <a:ext cx="6691098" cy="3861518"/>
          </a:xfrm>
          <a:prstGeom prst="roundRect">
            <a:avLst/>
          </a:prstGeom>
          <a:solidFill>
            <a:schemeClr val="bg1"/>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4" name="Picture 2" descr="http://www.arabgroupms.com/images/products/manila-file-folder.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307" t="19943" r="19039" b="18879"/>
          <a:stretch/>
        </p:blipFill>
        <p:spPr bwMode="auto">
          <a:xfrm>
            <a:off x="1505599" y="3210278"/>
            <a:ext cx="618177" cy="49071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4vector.com/i/free-vector-text-file-icon_101919_Text_File_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3318" y="3852324"/>
            <a:ext cx="630458" cy="6304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4vector.com/i/free-vector-text-file-icon_101919_Text_File_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05999" y="4600972"/>
            <a:ext cx="630458" cy="63045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136057" y="3331664"/>
            <a:ext cx="483722" cy="369332"/>
          </a:xfrm>
          <a:prstGeom prst="rect">
            <a:avLst/>
          </a:prstGeom>
          <a:noFill/>
        </p:spPr>
        <p:txBody>
          <a:bodyPr wrap="none" rtlCol="0">
            <a:spAutoFit/>
          </a:bodyPr>
          <a:lstStyle/>
          <a:p>
            <a:r>
              <a:rPr lang="en-CA" dirty="0" smtClean="0"/>
              <a:t>.git</a:t>
            </a:r>
            <a:endParaRPr lang="en-CA" dirty="0"/>
          </a:p>
        </p:txBody>
      </p:sp>
      <p:sp>
        <p:nvSpPr>
          <p:cNvPr id="21" name="TextBox 20"/>
          <p:cNvSpPr txBox="1"/>
          <p:nvPr/>
        </p:nvSpPr>
        <p:spPr>
          <a:xfrm>
            <a:off x="2136457" y="4092734"/>
            <a:ext cx="1641155" cy="369332"/>
          </a:xfrm>
          <a:prstGeom prst="rect">
            <a:avLst/>
          </a:prstGeom>
          <a:noFill/>
        </p:spPr>
        <p:txBody>
          <a:bodyPr wrap="none" rtlCol="0">
            <a:spAutoFit/>
          </a:bodyPr>
          <a:lstStyle/>
          <a:p>
            <a:r>
              <a:rPr lang="en-CA" dirty="0" smtClean="0"/>
              <a:t>Helloworld.java</a:t>
            </a:r>
            <a:endParaRPr lang="en-CA" dirty="0"/>
          </a:p>
        </p:txBody>
      </p:sp>
      <p:sp>
        <p:nvSpPr>
          <p:cNvPr id="22" name="TextBox 21"/>
          <p:cNvSpPr txBox="1"/>
          <p:nvPr/>
        </p:nvSpPr>
        <p:spPr>
          <a:xfrm>
            <a:off x="2123776" y="4872771"/>
            <a:ext cx="1390317" cy="369332"/>
          </a:xfrm>
          <a:prstGeom prst="rect">
            <a:avLst/>
          </a:prstGeom>
          <a:noFill/>
        </p:spPr>
        <p:txBody>
          <a:bodyPr wrap="none" rtlCol="0">
            <a:spAutoFit/>
          </a:bodyPr>
          <a:lstStyle/>
          <a:p>
            <a:r>
              <a:rPr lang="en-CA" dirty="0" err="1" smtClean="0"/>
              <a:t>Helloworld.o</a:t>
            </a:r>
            <a:endParaRPr lang="en-CA" dirty="0"/>
          </a:p>
        </p:txBody>
      </p:sp>
      <p:sp>
        <p:nvSpPr>
          <p:cNvPr id="23" name="Title 1"/>
          <p:cNvSpPr>
            <a:spLocks noGrp="1"/>
          </p:cNvSpPr>
          <p:nvPr>
            <p:ph type="title"/>
          </p:nvPr>
        </p:nvSpPr>
        <p:spPr>
          <a:xfrm>
            <a:off x="546100" y="290352"/>
            <a:ext cx="10515600" cy="969962"/>
          </a:xfrm>
        </p:spPr>
        <p:txBody>
          <a:bodyPr/>
          <a:lstStyle/>
          <a:p>
            <a:r>
              <a:rPr lang="en-CA" dirty="0" smtClean="0"/>
              <a:t>Repositories</a:t>
            </a:r>
            <a:endParaRPr lang="en-CA" dirty="0"/>
          </a:p>
        </p:txBody>
      </p:sp>
      <p:sp>
        <p:nvSpPr>
          <p:cNvPr id="16" name="TextBox 15"/>
          <p:cNvSpPr txBox="1"/>
          <p:nvPr/>
        </p:nvSpPr>
        <p:spPr>
          <a:xfrm>
            <a:off x="9131300" y="1790700"/>
            <a:ext cx="2120900" cy="923330"/>
          </a:xfrm>
          <a:prstGeom prst="rect">
            <a:avLst/>
          </a:prstGeom>
          <a:noFill/>
        </p:spPr>
        <p:txBody>
          <a:bodyPr wrap="square" rtlCol="0">
            <a:spAutoFit/>
          </a:bodyPr>
          <a:lstStyle/>
          <a:p>
            <a:r>
              <a:rPr lang="en-CA" dirty="0" smtClean="0"/>
              <a:t>This is what a Repository Looks like</a:t>
            </a:r>
            <a:endParaRPr lang="en-CA" dirty="0"/>
          </a:p>
        </p:txBody>
      </p:sp>
      <p:cxnSp>
        <p:nvCxnSpPr>
          <p:cNvPr id="26" name="Straight Arrow Connector 25"/>
          <p:cNvCxnSpPr>
            <a:stCxn id="16" idx="1"/>
          </p:cNvCxnSpPr>
          <p:nvPr/>
        </p:nvCxnSpPr>
        <p:spPr>
          <a:xfrm flipH="1">
            <a:off x="7777126" y="2252365"/>
            <a:ext cx="1354174" cy="2975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242748" y="3331283"/>
            <a:ext cx="2120900" cy="923330"/>
          </a:xfrm>
          <a:prstGeom prst="rect">
            <a:avLst/>
          </a:prstGeom>
          <a:noFill/>
        </p:spPr>
        <p:txBody>
          <a:bodyPr wrap="square" rtlCol="0">
            <a:spAutoFit/>
          </a:bodyPr>
          <a:lstStyle/>
          <a:p>
            <a:r>
              <a:rPr lang="en-CA" dirty="0" smtClean="0"/>
              <a:t>All the data about a repository lives in this folder</a:t>
            </a:r>
            <a:endParaRPr lang="en-CA" dirty="0"/>
          </a:p>
        </p:txBody>
      </p:sp>
      <p:cxnSp>
        <p:nvCxnSpPr>
          <p:cNvPr id="28" name="Straight Arrow Connector 27"/>
          <p:cNvCxnSpPr>
            <a:stCxn id="29" idx="1"/>
          </p:cNvCxnSpPr>
          <p:nvPr/>
        </p:nvCxnSpPr>
        <p:spPr>
          <a:xfrm flipH="1" flipV="1">
            <a:off x="2691050" y="3562116"/>
            <a:ext cx="6551698" cy="2308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653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Creating our own Repository</a:t>
            </a:r>
            <a:endParaRPr lang="en-CA" dirty="0"/>
          </a:p>
        </p:txBody>
      </p:sp>
      <p:pic>
        <p:nvPicPr>
          <p:cNvPr id="4" name="Picture 3"/>
          <p:cNvPicPr>
            <a:picLocks noChangeAspect="1"/>
          </p:cNvPicPr>
          <p:nvPr/>
        </p:nvPicPr>
        <p:blipFill>
          <a:blip r:embed="rId3"/>
          <a:stretch>
            <a:fillRect/>
          </a:stretch>
        </p:blipFill>
        <p:spPr>
          <a:xfrm>
            <a:off x="838201" y="1690688"/>
            <a:ext cx="5744274" cy="1005592"/>
          </a:xfrm>
          <a:prstGeom prst="rect">
            <a:avLst/>
          </a:prstGeom>
        </p:spPr>
      </p:pic>
      <p:pic>
        <p:nvPicPr>
          <p:cNvPr id="5" name="Picture 4"/>
          <p:cNvPicPr>
            <a:picLocks noChangeAspect="1"/>
          </p:cNvPicPr>
          <p:nvPr/>
        </p:nvPicPr>
        <p:blipFill>
          <a:blip r:embed="rId4"/>
          <a:stretch>
            <a:fillRect/>
          </a:stretch>
        </p:blipFill>
        <p:spPr>
          <a:xfrm>
            <a:off x="838200" y="3312237"/>
            <a:ext cx="5730497" cy="964266"/>
          </a:xfrm>
          <a:prstGeom prst="rect">
            <a:avLst/>
          </a:prstGeom>
        </p:spPr>
      </p:pic>
      <p:pic>
        <p:nvPicPr>
          <p:cNvPr id="6" name="Picture 5"/>
          <p:cNvPicPr>
            <a:picLocks noChangeAspect="1"/>
          </p:cNvPicPr>
          <p:nvPr/>
        </p:nvPicPr>
        <p:blipFill>
          <a:blip r:embed="rId5"/>
          <a:stretch>
            <a:fillRect/>
          </a:stretch>
        </p:blipFill>
        <p:spPr>
          <a:xfrm>
            <a:off x="838200" y="4892461"/>
            <a:ext cx="11102838" cy="1088243"/>
          </a:xfrm>
          <a:prstGeom prst="rect">
            <a:avLst/>
          </a:prstGeom>
        </p:spPr>
      </p:pic>
      <p:sp>
        <p:nvSpPr>
          <p:cNvPr id="7" name="Oval 6"/>
          <p:cNvSpPr/>
          <p:nvPr/>
        </p:nvSpPr>
        <p:spPr>
          <a:xfrm>
            <a:off x="307430" y="1409467"/>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8" name="Oval 7"/>
          <p:cNvSpPr/>
          <p:nvPr/>
        </p:nvSpPr>
        <p:spPr>
          <a:xfrm>
            <a:off x="307431" y="3081091"/>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307431" y="4585028"/>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3302986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 Commit?</a:t>
            </a:r>
            <a:endParaRPr lang="en-CA" dirty="0"/>
          </a:p>
        </p:txBody>
      </p:sp>
      <p:pic>
        <p:nvPicPr>
          <p:cNvPr id="2050" name="Picture 2" descr="http://www.glitterberri.com/content/pokemon_series/rgb/gamefreak_interview/platinum_sa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3212" y="1690688"/>
            <a:ext cx="5128647" cy="38464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4"/>
          <a:srcRect r="56997"/>
          <a:stretch/>
        </p:blipFill>
        <p:spPr>
          <a:xfrm>
            <a:off x="838200" y="1406136"/>
            <a:ext cx="3377365" cy="4415589"/>
          </a:xfrm>
          <a:prstGeom prst="rect">
            <a:avLst/>
          </a:prstGeom>
        </p:spPr>
      </p:pic>
      <p:cxnSp>
        <p:nvCxnSpPr>
          <p:cNvPr id="6" name="Straight Arrow Connector 5"/>
          <p:cNvCxnSpPr/>
          <p:nvPr/>
        </p:nvCxnSpPr>
        <p:spPr>
          <a:xfrm>
            <a:off x="4459705" y="3613930"/>
            <a:ext cx="163629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844842" y="5982509"/>
            <a:ext cx="1018227" cy="369332"/>
          </a:xfrm>
          <a:prstGeom prst="rect">
            <a:avLst/>
          </a:prstGeom>
          <a:noFill/>
        </p:spPr>
        <p:txBody>
          <a:bodyPr wrap="none" rtlCol="0">
            <a:spAutoFit/>
          </a:bodyPr>
          <a:lstStyle/>
          <a:p>
            <a:r>
              <a:rPr lang="en-CA" dirty="0" smtClean="0"/>
              <a:t>Commits</a:t>
            </a:r>
            <a:endParaRPr lang="en-CA" dirty="0"/>
          </a:p>
        </p:txBody>
      </p:sp>
      <p:sp>
        <p:nvSpPr>
          <p:cNvPr id="9" name="TextBox 8"/>
          <p:cNvSpPr txBox="1"/>
          <p:nvPr/>
        </p:nvSpPr>
        <p:spPr>
          <a:xfrm>
            <a:off x="8458421" y="5797843"/>
            <a:ext cx="1216936" cy="369332"/>
          </a:xfrm>
          <a:prstGeom prst="rect">
            <a:avLst/>
          </a:prstGeom>
          <a:noFill/>
        </p:spPr>
        <p:txBody>
          <a:bodyPr wrap="none" rtlCol="0">
            <a:spAutoFit/>
          </a:bodyPr>
          <a:lstStyle/>
          <a:p>
            <a:r>
              <a:rPr lang="en-CA" dirty="0" smtClean="0"/>
              <a:t>Save states</a:t>
            </a:r>
            <a:endParaRPr lang="en-CA" dirty="0"/>
          </a:p>
        </p:txBody>
      </p:sp>
    </p:spTree>
    <p:extLst>
      <p:ext uri="{BB962C8B-B14F-4D97-AF65-F5344CB8AC3E}">
        <p14:creationId xmlns:p14="http://schemas.microsoft.com/office/powerpoint/2010/main" val="3750892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Adding and committing a file</a:t>
            </a:r>
            <a:endParaRPr lang="en-CA" dirty="0"/>
          </a:p>
        </p:txBody>
      </p:sp>
      <p:pic>
        <p:nvPicPr>
          <p:cNvPr id="4" name="Picture 3"/>
          <p:cNvPicPr>
            <a:picLocks noChangeAspect="1"/>
          </p:cNvPicPr>
          <p:nvPr/>
        </p:nvPicPr>
        <p:blipFill>
          <a:blip r:embed="rId3"/>
          <a:stretch>
            <a:fillRect/>
          </a:stretch>
        </p:blipFill>
        <p:spPr>
          <a:xfrm>
            <a:off x="855624" y="1690687"/>
            <a:ext cx="10299920" cy="1115389"/>
          </a:xfrm>
          <a:prstGeom prst="rect">
            <a:avLst/>
          </a:prstGeom>
        </p:spPr>
      </p:pic>
      <p:pic>
        <p:nvPicPr>
          <p:cNvPr id="5" name="Picture 4"/>
          <p:cNvPicPr>
            <a:picLocks noChangeAspect="1"/>
          </p:cNvPicPr>
          <p:nvPr/>
        </p:nvPicPr>
        <p:blipFill>
          <a:blip r:embed="rId4"/>
          <a:stretch>
            <a:fillRect/>
          </a:stretch>
        </p:blipFill>
        <p:spPr>
          <a:xfrm>
            <a:off x="855624" y="3115655"/>
            <a:ext cx="10212784" cy="1254813"/>
          </a:xfrm>
          <a:prstGeom prst="rect">
            <a:avLst/>
          </a:prstGeom>
        </p:spPr>
      </p:pic>
      <p:pic>
        <p:nvPicPr>
          <p:cNvPr id="6" name="Picture 5"/>
          <p:cNvPicPr>
            <a:picLocks noChangeAspect="1"/>
          </p:cNvPicPr>
          <p:nvPr/>
        </p:nvPicPr>
        <p:blipFill>
          <a:blip r:embed="rId5"/>
          <a:stretch>
            <a:fillRect/>
          </a:stretch>
        </p:blipFill>
        <p:spPr>
          <a:xfrm>
            <a:off x="838200" y="4680047"/>
            <a:ext cx="10160496" cy="1829935"/>
          </a:xfrm>
          <a:prstGeom prst="rect">
            <a:avLst/>
          </a:prstGeom>
        </p:spPr>
      </p:pic>
      <p:sp>
        <p:nvSpPr>
          <p:cNvPr id="7" name="Oval 6"/>
          <p:cNvSpPr/>
          <p:nvPr/>
        </p:nvSpPr>
        <p:spPr>
          <a:xfrm>
            <a:off x="349936" y="1631883"/>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8" name="Oval 7"/>
          <p:cNvSpPr/>
          <p:nvPr/>
        </p:nvSpPr>
        <p:spPr>
          <a:xfrm>
            <a:off x="307431" y="3081091"/>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0" name="Oval 9"/>
          <p:cNvSpPr/>
          <p:nvPr/>
        </p:nvSpPr>
        <p:spPr>
          <a:xfrm>
            <a:off x="307431" y="4585028"/>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3857411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Workflows in Git</a:t>
            </a:r>
            <a:endParaRPr lang="en-CA" dirty="0"/>
          </a:p>
        </p:txBody>
      </p:sp>
      <p:pic>
        <p:nvPicPr>
          <p:cNvPr id="3074" name="Picture 2" descr="http://www.cs.dartmouth.edu/~ccpalmer/classes/cs50/Content/Lectures/staging.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25199" y="696732"/>
            <a:ext cx="6028601" cy="55468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41696" y="2142699"/>
            <a:ext cx="4612943" cy="17113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A" dirty="0" smtClean="0"/>
              <a:t>Working Directory: Files being worked on right now</a:t>
            </a:r>
          </a:p>
          <a:p>
            <a:pPr marL="285750" indent="-285750">
              <a:lnSpc>
                <a:spcPct val="150000"/>
              </a:lnSpc>
              <a:buFont typeface="Arial" panose="020B0604020202020204" pitchFamily="34" charset="0"/>
              <a:buChar char="•"/>
            </a:pPr>
            <a:r>
              <a:rPr lang="en-CA" dirty="0" smtClean="0"/>
              <a:t>Staging area: Files ready to be committed</a:t>
            </a:r>
          </a:p>
          <a:p>
            <a:pPr marL="285750" indent="-285750">
              <a:lnSpc>
                <a:spcPct val="150000"/>
              </a:lnSpc>
              <a:buFont typeface="Arial" panose="020B0604020202020204" pitchFamily="34" charset="0"/>
              <a:buChar char="•"/>
            </a:pPr>
            <a:r>
              <a:rPr lang="en-CA" dirty="0" smtClean="0"/>
              <a:t>Repository: A collection of commits </a:t>
            </a:r>
            <a:endParaRPr lang="en-CA" dirty="0"/>
          </a:p>
        </p:txBody>
      </p:sp>
      <p:sp>
        <p:nvSpPr>
          <p:cNvPr id="7" name="TextBox 6"/>
          <p:cNvSpPr txBox="1"/>
          <p:nvPr/>
        </p:nvSpPr>
        <p:spPr>
          <a:xfrm>
            <a:off x="1078173" y="4544703"/>
            <a:ext cx="3671248" cy="646331"/>
          </a:xfrm>
          <a:prstGeom prst="rect">
            <a:avLst/>
          </a:prstGeom>
          <a:noFill/>
        </p:spPr>
        <p:txBody>
          <a:bodyPr wrap="square" rtlCol="0">
            <a:spAutoFit/>
          </a:bodyPr>
          <a:lstStyle/>
          <a:p>
            <a:r>
              <a:rPr lang="en-CA" dirty="0" smtClean="0"/>
              <a:t>Why should we stage files instead of directly committing them?</a:t>
            </a:r>
            <a:endParaRPr lang="en-CA" dirty="0"/>
          </a:p>
        </p:txBody>
      </p:sp>
    </p:spTree>
    <p:extLst>
      <p:ext uri="{BB962C8B-B14F-4D97-AF65-F5344CB8AC3E}">
        <p14:creationId xmlns:p14="http://schemas.microsoft.com/office/powerpoint/2010/main" val="1933816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File Status Updates</a:t>
            </a:r>
            <a:endParaRPr lang="en-CA" dirty="0"/>
          </a:p>
        </p:txBody>
      </p:sp>
      <p:pic>
        <p:nvPicPr>
          <p:cNvPr id="4" name="Picture 3"/>
          <p:cNvPicPr>
            <a:picLocks noChangeAspect="1"/>
          </p:cNvPicPr>
          <p:nvPr/>
        </p:nvPicPr>
        <p:blipFill>
          <a:blip r:embed="rId3"/>
          <a:stretch>
            <a:fillRect/>
          </a:stretch>
        </p:blipFill>
        <p:spPr>
          <a:xfrm>
            <a:off x="838200" y="1562099"/>
            <a:ext cx="7847819" cy="860035"/>
          </a:xfrm>
          <a:prstGeom prst="rect">
            <a:avLst/>
          </a:prstGeom>
        </p:spPr>
      </p:pic>
      <p:pic>
        <p:nvPicPr>
          <p:cNvPr id="5" name="Picture 4"/>
          <p:cNvPicPr>
            <a:picLocks noChangeAspect="1"/>
          </p:cNvPicPr>
          <p:nvPr/>
        </p:nvPicPr>
        <p:blipFill>
          <a:blip r:embed="rId4"/>
          <a:stretch>
            <a:fillRect/>
          </a:stretch>
        </p:blipFill>
        <p:spPr>
          <a:xfrm>
            <a:off x="1732243" y="2607470"/>
            <a:ext cx="5576788" cy="1531937"/>
          </a:xfrm>
          <a:prstGeom prst="rect">
            <a:avLst/>
          </a:prstGeom>
        </p:spPr>
      </p:pic>
      <p:pic>
        <p:nvPicPr>
          <p:cNvPr id="6" name="Picture 5"/>
          <p:cNvPicPr>
            <a:picLocks noChangeAspect="1"/>
          </p:cNvPicPr>
          <p:nvPr/>
        </p:nvPicPr>
        <p:blipFill>
          <a:blip r:embed="rId5"/>
          <a:stretch>
            <a:fillRect/>
          </a:stretch>
        </p:blipFill>
        <p:spPr>
          <a:xfrm>
            <a:off x="2860955" y="4324743"/>
            <a:ext cx="8492845" cy="2311344"/>
          </a:xfrm>
          <a:prstGeom prst="rect">
            <a:avLst/>
          </a:prstGeom>
        </p:spPr>
      </p:pic>
      <p:sp>
        <p:nvSpPr>
          <p:cNvPr id="8" name="Oval 7"/>
          <p:cNvSpPr/>
          <p:nvPr/>
        </p:nvSpPr>
        <p:spPr>
          <a:xfrm>
            <a:off x="304299" y="1385016"/>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1245968" y="2451144"/>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0" name="Oval 9"/>
          <p:cNvSpPr/>
          <p:nvPr/>
        </p:nvSpPr>
        <p:spPr>
          <a:xfrm>
            <a:off x="2445436" y="4295733"/>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2191818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and </a:t>
            </a:r>
            <a:r>
              <a:rPr lang="en-CA" dirty="0" err="1" smtClean="0"/>
              <a:t>Unstaging</a:t>
            </a:r>
            <a:r>
              <a:rPr lang="en-CA" dirty="0" smtClean="0"/>
              <a:t> files</a:t>
            </a:r>
            <a:endParaRPr lang="en-CA" dirty="0"/>
          </a:p>
        </p:txBody>
      </p:sp>
      <p:pic>
        <p:nvPicPr>
          <p:cNvPr id="4" name="Picture 3"/>
          <p:cNvPicPr>
            <a:picLocks noChangeAspect="1"/>
          </p:cNvPicPr>
          <p:nvPr/>
        </p:nvPicPr>
        <p:blipFill>
          <a:blip r:embed="rId3"/>
          <a:stretch>
            <a:fillRect/>
          </a:stretch>
        </p:blipFill>
        <p:spPr>
          <a:xfrm>
            <a:off x="838200" y="1800224"/>
            <a:ext cx="8304261" cy="894305"/>
          </a:xfrm>
          <a:prstGeom prst="rect">
            <a:avLst/>
          </a:prstGeom>
        </p:spPr>
      </p:pic>
      <p:pic>
        <p:nvPicPr>
          <p:cNvPr id="6" name="Picture 5"/>
          <p:cNvPicPr>
            <a:picLocks noChangeAspect="1"/>
          </p:cNvPicPr>
          <p:nvPr/>
        </p:nvPicPr>
        <p:blipFill>
          <a:blip r:embed="rId4"/>
          <a:stretch>
            <a:fillRect/>
          </a:stretch>
        </p:blipFill>
        <p:spPr>
          <a:xfrm>
            <a:off x="1681162" y="3014662"/>
            <a:ext cx="8219088" cy="851719"/>
          </a:xfrm>
          <a:prstGeom prst="rect">
            <a:avLst/>
          </a:prstGeom>
        </p:spPr>
      </p:pic>
      <p:pic>
        <p:nvPicPr>
          <p:cNvPr id="7" name="Picture 6"/>
          <p:cNvPicPr>
            <a:picLocks noChangeAspect="1"/>
          </p:cNvPicPr>
          <p:nvPr/>
        </p:nvPicPr>
        <p:blipFill>
          <a:blip r:embed="rId5"/>
          <a:stretch>
            <a:fillRect/>
          </a:stretch>
        </p:blipFill>
        <p:spPr>
          <a:xfrm>
            <a:off x="3509962" y="4200527"/>
            <a:ext cx="8219084" cy="2200273"/>
          </a:xfrm>
          <a:prstGeom prst="rect">
            <a:avLst/>
          </a:prstGeom>
        </p:spPr>
      </p:pic>
      <p:sp>
        <p:nvSpPr>
          <p:cNvPr id="8" name="Oval 7"/>
          <p:cNvSpPr/>
          <p:nvPr/>
        </p:nvSpPr>
        <p:spPr>
          <a:xfrm>
            <a:off x="390024" y="1543323"/>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1247274" y="273367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0" name="Oval 9"/>
          <p:cNvSpPr/>
          <p:nvPr/>
        </p:nvSpPr>
        <p:spPr>
          <a:xfrm>
            <a:off x="3033212" y="389309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4052014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and </a:t>
            </a:r>
            <a:r>
              <a:rPr lang="en-CA" dirty="0" err="1" smtClean="0"/>
              <a:t>Unstaging</a:t>
            </a:r>
            <a:r>
              <a:rPr lang="en-CA" dirty="0" smtClean="0"/>
              <a:t> files</a:t>
            </a:r>
            <a:endParaRPr lang="en-CA" dirty="0"/>
          </a:p>
        </p:txBody>
      </p:sp>
      <p:pic>
        <p:nvPicPr>
          <p:cNvPr id="3" name="Picture 2"/>
          <p:cNvPicPr>
            <a:picLocks noChangeAspect="1"/>
          </p:cNvPicPr>
          <p:nvPr/>
        </p:nvPicPr>
        <p:blipFill>
          <a:blip r:embed="rId3"/>
          <a:stretch>
            <a:fillRect/>
          </a:stretch>
        </p:blipFill>
        <p:spPr>
          <a:xfrm>
            <a:off x="838200" y="1690688"/>
            <a:ext cx="10338149" cy="4067175"/>
          </a:xfrm>
          <a:prstGeom prst="rect">
            <a:avLst/>
          </a:prstGeom>
        </p:spPr>
      </p:pic>
    </p:spTree>
    <p:extLst>
      <p:ext uri="{BB962C8B-B14F-4D97-AF65-F5344CB8AC3E}">
        <p14:creationId xmlns:p14="http://schemas.microsoft.com/office/powerpoint/2010/main" val="250568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Version Control?</a:t>
            </a:r>
            <a:endParaRPr lang="en-US" dirty="0"/>
          </a:p>
        </p:txBody>
      </p:sp>
      <p:sp>
        <p:nvSpPr>
          <p:cNvPr id="3" name="Content Placeholder 2"/>
          <p:cNvSpPr>
            <a:spLocks noGrp="1"/>
          </p:cNvSpPr>
          <p:nvPr>
            <p:ph idx="1"/>
          </p:nvPr>
        </p:nvSpPr>
        <p:spPr/>
        <p:txBody>
          <a:bodyPr/>
          <a:lstStyle/>
          <a:p>
            <a:r>
              <a:rPr lang="en-US" dirty="0" smtClean="0"/>
              <a:t>Version Control software is a tool used to keep track of different versions of files</a:t>
            </a:r>
          </a:p>
          <a:p>
            <a:r>
              <a:rPr lang="en-US" dirty="0" smtClean="0"/>
              <a:t>Revert to an old version</a:t>
            </a:r>
          </a:p>
          <a:p>
            <a:r>
              <a:rPr lang="en-US" dirty="0" smtClean="0"/>
              <a:t>Branch to create multiple version</a:t>
            </a:r>
          </a:p>
          <a:p>
            <a:r>
              <a:rPr lang="en-US" dirty="0" smtClean="0"/>
              <a:t>Merge two different versions together</a:t>
            </a:r>
          </a:p>
          <a:p>
            <a:r>
              <a:rPr lang="en-US" dirty="0" smtClean="0"/>
              <a:t>Synchronize files on different machines</a:t>
            </a:r>
            <a:endParaRPr lang="en-US" dirty="0"/>
          </a:p>
        </p:txBody>
      </p:sp>
    </p:spTree>
    <p:extLst>
      <p:ext uri="{BB962C8B-B14F-4D97-AF65-F5344CB8AC3E}">
        <p14:creationId xmlns:p14="http://schemas.microsoft.com/office/powerpoint/2010/main" val="33925694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Committing files (cont.)</a:t>
            </a:r>
            <a:endParaRPr lang="en-CA"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818" y="4183063"/>
            <a:ext cx="2285714" cy="2285714"/>
          </a:xfrm>
          <a:prstGeom prst="rect">
            <a:avLst/>
          </a:prstGeom>
        </p:spPr>
      </p:pic>
      <p:sp>
        <p:nvSpPr>
          <p:cNvPr id="8" name="TextBox 7"/>
          <p:cNvSpPr txBox="1"/>
          <p:nvPr/>
        </p:nvSpPr>
        <p:spPr>
          <a:xfrm>
            <a:off x="3281219" y="5172075"/>
            <a:ext cx="6261201" cy="646331"/>
          </a:xfrm>
          <a:prstGeom prst="rect">
            <a:avLst/>
          </a:prstGeom>
          <a:noFill/>
        </p:spPr>
        <p:txBody>
          <a:bodyPr wrap="none" rtlCol="0">
            <a:spAutoFit/>
          </a:bodyPr>
          <a:lstStyle/>
          <a:p>
            <a:r>
              <a:rPr lang="en-CA" sz="3600" dirty="0" smtClean="0"/>
              <a:t>Only Staged files are committed.</a:t>
            </a:r>
            <a:endParaRPr lang="en-CA" sz="3600" dirty="0"/>
          </a:p>
        </p:txBody>
      </p:sp>
      <p:pic>
        <p:nvPicPr>
          <p:cNvPr id="9" name="Picture 8"/>
          <p:cNvPicPr>
            <a:picLocks noChangeAspect="1"/>
          </p:cNvPicPr>
          <p:nvPr/>
        </p:nvPicPr>
        <p:blipFill>
          <a:blip r:embed="rId4"/>
          <a:stretch>
            <a:fillRect/>
          </a:stretch>
        </p:blipFill>
        <p:spPr>
          <a:xfrm>
            <a:off x="1062038" y="1736725"/>
            <a:ext cx="9613072" cy="1392238"/>
          </a:xfrm>
          <a:prstGeom prst="rect">
            <a:avLst/>
          </a:prstGeom>
        </p:spPr>
      </p:pic>
    </p:spTree>
    <p:extLst>
      <p:ext uri="{BB962C8B-B14F-4D97-AF65-F5344CB8AC3E}">
        <p14:creationId xmlns:p14="http://schemas.microsoft.com/office/powerpoint/2010/main" val="1784742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Reviewing commits </a:t>
            </a:r>
            <a:endParaRPr lang="en-CA" dirty="0"/>
          </a:p>
        </p:txBody>
      </p:sp>
      <p:pic>
        <p:nvPicPr>
          <p:cNvPr id="3" name="Picture 2"/>
          <p:cNvPicPr>
            <a:picLocks noChangeAspect="1"/>
          </p:cNvPicPr>
          <p:nvPr/>
        </p:nvPicPr>
        <p:blipFill>
          <a:blip r:embed="rId3"/>
          <a:stretch>
            <a:fillRect/>
          </a:stretch>
        </p:blipFill>
        <p:spPr>
          <a:xfrm>
            <a:off x="838200" y="1509713"/>
            <a:ext cx="10953326" cy="4062412"/>
          </a:xfrm>
          <a:prstGeom prst="rect">
            <a:avLst/>
          </a:prstGeom>
        </p:spPr>
      </p:pic>
    </p:spTree>
    <p:extLst>
      <p:ext uri="{BB962C8B-B14F-4D97-AF65-F5344CB8AC3E}">
        <p14:creationId xmlns:p14="http://schemas.microsoft.com/office/powerpoint/2010/main" val="701823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Tagging commits</a:t>
            </a:r>
            <a:endParaRPr lang="en-CA" dirty="0"/>
          </a:p>
        </p:txBody>
      </p:sp>
      <p:pic>
        <p:nvPicPr>
          <p:cNvPr id="5" name="Picture 4"/>
          <p:cNvPicPr>
            <a:picLocks noChangeAspect="1"/>
          </p:cNvPicPr>
          <p:nvPr/>
        </p:nvPicPr>
        <p:blipFill>
          <a:blip r:embed="rId3"/>
          <a:stretch>
            <a:fillRect/>
          </a:stretch>
        </p:blipFill>
        <p:spPr>
          <a:xfrm>
            <a:off x="3433763" y="5286794"/>
            <a:ext cx="8153828" cy="1187975"/>
          </a:xfrm>
          <a:prstGeom prst="rect">
            <a:avLst/>
          </a:prstGeom>
        </p:spPr>
      </p:pic>
      <p:pic>
        <p:nvPicPr>
          <p:cNvPr id="6" name="Picture 5"/>
          <p:cNvPicPr>
            <a:picLocks noChangeAspect="1"/>
          </p:cNvPicPr>
          <p:nvPr/>
        </p:nvPicPr>
        <p:blipFill>
          <a:blip r:embed="rId4"/>
          <a:stretch>
            <a:fillRect/>
          </a:stretch>
        </p:blipFill>
        <p:spPr>
          <a:xfrm>
            <a:off x="2252663" y="3961231"/>
            <a:ext cx="7816335" cy="850482"/>
          </a:xfrm>
          <a:prstGeom prst="rect">
            <a:avLst/>
          </a:prstGeom>
        </p:spPr>
      </p:pic>
      <p:pic>
        <p:nvPicPr>
          <p:cNvPr id="7" name="Picture 6"/>
          <p:cNvPicPr>
            <a:picLocks noChangeAspect="1"/>
          </p:cNvPicPr>
          <p:nvPr/>
        </p:nvPicPr>
        <p:blipFill>
          <a:blip r:embed="rId5"/>
          <a:stretch>
            <a:fillRect/>
          </a:stretch>
        </p:blipFill>
        <p:spPr>
          <a:xfrm>
            <a:off x="838200" y="1690688"/>
            <a:ext cx="5521383" cy="1795462"/>
          </a:xfrm>
          <a:prstGeom prst="rect">
            <a:avLst/>
          </a:prstGeom>
        </p:spPr>
      </p:pic>
      <p:sp>
        <p:nvSpPr>
          <p:cNvPr id="8" name="Oval 7"/>
          <p:cNvSpPr/>
          <p:nvPr/>
        </p:nvSpPr>
        <p:spPr>
          <a:xfrm>
            <a:off x="390024" y="1543323"/>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1828299" y="3653799"/>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0" name="Oval 9"/>
          <p:cNvSpPr/>
          <p:nvPr/>
        </p:nvSpPr>
        <p:spPr>
          <a:xfrm>
            <a:off x="2984028" y="4979362"/>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1127945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Rolling back to a previous version</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2591435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Uploading your local Repository to the cloud</a:t>
            </a:r>
            <a:endParaRPr lang="en-CA" dirty="0"/>
          </a:p>
        </p:txBody>
      </p:sp>
      <p:pic>
        <p:nvPicPr>
          <p:cNvPr id="4" name="Picture 3"/>
          <p:cNvPicPr>
            <a:picLocks noChangeAspect="1"/>
          </p:cNvPicPr>
          <p:nvPr/>
        </p:nvPicPr>
        <p:blipFill>
          <a:blip r:embed="rId3"/>
          <a:stretch>
            <a:fillRect/>
          </a:stretch>
        </p:blipFill>
        <p:spPr>
          <a:xfrm>
            <a:off x="838200" y="1547813"/>
            <a:ext cx="3352800" cy="285750"/>
          </a:xfrm>
          <a:prstGeom prst="rect">
            <a:avLst/>
          </a:prstGeom>
        </p:spPr>
      </p:pic>
      <p:pic>
        <p:nvPicPr>
          <p:cNvPr id="5" name="Picture 4"/>
          <p:cNvPicPr>
            <a:picLocks noChangeAspect="1"/>
          </p:cNvPicPr>
          <p:nvPr/>
        </p:nvPicPr>
        <p:blipFill>
          <a:blip r:embed="rId4"/>
          <a:stretch>
            <a:fillRect/>
          </a:stretch>
        </p:blipFill>
        <p:spPr>
          <a:xfrm>
            <a:off x="4038600" y="1833563"/>
            <a:ext cx="7315200" cy="4591050"/>
          </a:xfrm>
          <a:prstGeom prst="rect">
            <a:avLst/>
          </a:prstGeom>
        </p:spPr>
      </p:pic>
      <p:sp>
        <p:nvSpPr>
          <p:cNvPr id="7" name="Oval 6"/>
          <p:cNvSpPr/>
          <p:nvPr/>
        </p:nvSpPr>
        <p:spPr>
          <a:xfrm>
            <a:off x="403389" y="1176122"/>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8" name="Oval 7"/>
          <p:cNvSpPr/>
          <p:nvPr/>
        </p:nvSpPr>
        <p:spPr>
          <a:xfrm>
            <a:off x="8441496" y="174357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p>
        </p:txBody>
      </p:sp>
      <p:cxnSp>
        <p:nvCxnSpPr>
          <p:cNvPr id="10" name="Elbow Connector 9"/>
          <p:cNvCxnSpPr>
            <a:stCxn id="4" idx="2"/>
            <a:endCxn id="5" idx="1"/>
          </p:cNvCxnSpPr>
          <p:nvPr/>
        </p:nvCxnSpPr>
        <p:spPr>
          <a:xfrm rot="16200000" flipH="1">
            <a:off x="2128838" y="2219325"/>
            <a:ext cx="2295525" cy="15240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126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Uploading your local Repository to the cloud</a:t>
            </a:r>
            <a:endParaRPr lang="en-CA" dirty="0"/>
          </a:p>
        </p:txBody>
      </p:sp>
      <p:pic>
        <p:nvPicPr>
          <p:cNvPr id="6" name="Content Placeholder 5"/>
          <p:cNvPicPr>
            <a:picLocks noGrp="1" noChangeAspect="1"/>
          </p:cNvPicPr>
          <p:nvPr>
            <p:ph idx="1"/>
          </p:nvPr>
        </p:nvPicPr>
        <p:blipFill>
          <a:blip r:embed="rId3"/>
          <a:stretch>
            <a:fillRect/>
          </a:stretch>
        </p:blipFill>
        <p:spPr>
          <a:xfrm>
            <a:off x="1686567" y="1598606"/>
            <a:ext cx="7039485" cy="1265223"/>
          </a:xfrm>
          <a:prstGeom prst="rect">
            <a:avLst/>
          </a:prstGeom>
        </p:spPr>
      </p:pic>
      <p:pic>
        <p:nvPicPr>
          <p:cNvPr id="7" name="Picture 6"/>
          <p:cNvPicPr>
            <a:picLocks noChangeAspect="1"/>
          </p:cNvPicPr>
          <p:nvPr/>
        </p:nvPicPr>
        <p:blipFill>
          <a:blip r:embed="rId4"/>
          <a:stretch>
            <a:fillRect/>
          </a:stretch>
        </p:blipFill>
        <p:spPr>
          <a:xfrm>
            <a:off x="2343166" y="3271836"/>
            <a:ext cx="7860534" cy="444174"/>
          </a:xfrm>
          <a:prstGeom prst="rect">
            <a:avLst/>
          </a:prstGeom>
        </p:spPr>
      </p:pic>
      <p:pic>
        <p:nvPicPr>
          <p:cNvPr id="8" name="Picture 7"/>
          <p:cNvPicPr>
            <a:picLocks noChangeAspect="1"/>
          </p:cNvPicPr>
          <p:nvPr/>
        </p:nvPicPr>
        <p:blipFill>
          <a:blip r:embed="rId5"/>
          <a:stretch>
            <a:fillRect/>
          </a:stretch>
        </p:blipFill>
        <p:spPr>
          <a:xfrm>
            <a:off x="3560564" y="4303900"/>
            <a:ext cx="7793236" cy="1574799"/>
          </a:xfrm>
          <a:prstGeom prst="rect">
            <a:avLst/>
          </a:prstGeom>
        </p:spPr>
      </p:pic>
      <p:sp>
        <p:nvSpPr>
          <p:cNvPr id="9" name="Oval 8"/>
          <p:cNvSpPr/>
          <p:nvPr/>
        </p:nvSpPr>
        <p:spPr>
          <a:xfrm>
            <a:off x="1071704" y="146608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0" name="Oval 9"/>
          <p:cNvSpPr/>
          <p:nvPr/>
        </p:nvSpPr>
        <p:spPr>
          <a:xfrm>
            <a:off x="1795601" y="296440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4</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1" name="Oval 10"/>
          <p:cNvSpPr/>
          <p:nvPr/>
        </p:nvSpPr>
        <p:spPr>
          <a:xfrm>
            <a:off x="3068827" y="3957076"/>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5</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cxnSp>
        <p:nvCxnSpPr>
          <p:cNvPr id="15" name="Elbow Connector 14"/>
          <p:cNvCxnSpPr>
            <a:stCxn id="9" idx="4"/>
            <a:endCxn id="10" idx="2"/>
          </p:cNvCxnSpPr>
          <p:nvPr/>
        </p:nvCxnSpPr>
        <p:spPr>
          <a:xfrm rot="16200000" flipH="1">
            <a:off x="991924" y="2468159"/>
            <a:ext cx="1190889" cy="4164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4"/>
            <a:endCxn id="11" idx="2"/>
          </p:cNvCxnSpPr>
          <p:nvPr/>
        </p:nvCxnSpPr>
        <p:spPr>
          <a:xfrm rot="16200000" flipH="1">
            <a:off x="2243310" y="3438991"/>
            <a:ext cx="685240" cy="9657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845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Uploading your local Repository to the cloud</a:t>
            </a:r>
            <a:endParaRPr lang="en-CA"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24884" y="1250428"/>
            <a:ext cx="5582388" cy="5607572"/>
          </a:xfrm>
        </p:spPr>
      </p:pic>
    </p:spTree>
    <p:extLst>
      <p:ext uri="{BB962C8B-B14F-4D97-AF65-F5344CB8AC3E}">
        <p14:creationId xmlns:p14="http://schemas.microsoft.com/office/powerpoint/2010/main" val="1577473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Extra Credits</a:t>
            </a:r>
            <a:endParaRPr lang="en-CA" dirty="0"/>
          </a:p>
        </p:txBody>
      </p:sp>
      <p:sp>
        <p:nvSpPr>
          <p:cNvPr id="3" name="Content Placeholder 2"/>
          <p:cNvSpPr>
            <a:spLocks noGrp="1"/>
          </p:cNvSpPr>
          <p:nvPr>
            <p:ph idx="1"/>
          </p:nvPr>
        </p:nvSpPr>
        <p:spPr/>
        <p:txBody>
          <a:bodyPr/>
          <a:lstStyle/>
          <a:p>
            <a:pPr marL="457200" indent="-457200">
              <a:buFont typeface="+mj-lt"/>
              <a:buAutoNum type="arabicPeriod"/>
            </a:pPr>
            <a:r>
              <a:rPr lang="en-CA" dirty="0" err="1" smtClean="0"/>
              <a:t>Vogella</a:t>
            </a:r>
            <a:r>
              <a:rPr lang="en-CA" dirty="0" smtClean="0"/>
              <a:t> Reference: </a:t>
            </a:r>
            <a:r>
              <a:rPr lang="en-CA" dirty="0">
                <a:hlinkClick r:id="rId3"/>
              </a:rPr>
              <a:t>http://www.vogella.com/tutorials/Git/article.html</a:t>
            </a:r>
            <a:endParaRPr lang="en-CA" dirty="0"/>
          </a:p>
          <a:p>
            <a:pPr marL="457200" indent="-457200">
              <a:buFont typeface="+mj-lt"/>
              <a:buAutoNum type="arabicPeriod"/>
            </a:pPr>
            <a:r>
              <a:rPr lang="en-CA" dirty="0" smtClean="0"/>
              <a:t>Try </a:t>
            </a:r>
            <a:r>
              <a:rPr lang="en-CA" dirty="0" err="1" smtClean="0"/>
              <a:t>github</a:t>
            </a:r>
            <a:r>
              <a:rPr lang="en-CA" dirty="0"/>
              <a:t> Interactive Tutorial: </a:t>
            </a:r>
            <a:r>
              <a:rPr lang="en-CA" dirty="0">
                <a:hlinkClick r:id="rId4"/>
              </a:rPr>
              <a:t>https://</a:t>
            </a:r>
            <a:r>
              <a:rPr lang="en-CA" dirty="0" smtClean="0">
                <a:hlinkClick r:id="rId4"/>
              </a:rPr>
              <a:t>try.github.io/levels/1/challenges/1</a:t>
            </a:r>
            <a:r>
              <a:rPr lang="en-CA" dirty="0" smtClean="0"/>
              <a:t> </a:t>
            </a:r>
          </a:p>
          <a:p>
            <a:pPr marL="457200" indent="-457200">
              <a:buFont typeface="+mj-lt"/>
              <a:buAutoNum type="arabicPeriod"/>
            </a:pPr>
            <a:r>
              <a:rPr lang="en-CA" dirty="0" smtClean="0"/>
              <a:t>Visual Explanation: </a:t>
            </a:r>
            <a:r>
              <a:rPr lang="en-CA" dirty="0">
                <a:hlinkClick r:id="rId5"/>
              </a:rPr>
              <a:t>http://www.wei-wang.com/ExplainGitWithD3</a:t>
            </a:r>
            <a:r>
              <a:rPr lang="en-CA" dirty="0" smtClean="0">
                <a:hlinkClick r:id="rId5"/>
              </a:rPr>
              <a:t>/</a:t>
            </a:r>
            <a:r>
              <a:rPr lang="en-CA" dirty="0" smtClean="0"/>
              <a:t> </a:t>
            </a:r>
          </a:p>
          <a:p>
            <a:pPr marL="457200" indent="-457200">
              <a:buFont typeface="+mj-lt"/>
              <a:buAutoNum type="arabicPeriod"/>
            </a:pPr>
            <a:r>
              <a:rPr lang="en-CA" dirty="0" smtClean="0"/>
              <a:t>SSH </a:t>
            </a:r>
            <a:r>
              <a:rPr lang="en-CA" dirty="0"/>
              <a:t>keys tutorial: </a:t>
            </a:r>
            <a:r>
              <a:rPr lang="en-CA" dirty="0">
                <a:hlinkClick r:id="rId6"/>
              </a:rPr>
              <a:t>https://</a:t>
            </a:r>
            <a:r>
              <a:rPr lang="en-CA" dirty="0" smtClean="0">
                <a:hlinkClick r:id="rId6"/>
              </a:rPr>
              <a:t>help.github.com/articles/generating-ssh-keys</a:t>
            </a:r>
            <a:r>
              <a:rPr lang="en-CA" dirty="0" smtClean="0"/>
              <a:t> 	</a:t>
            </a:r>
          </a:p>
          <a:p>
            <a:endParaRPr lang="en-CA" dirty="0" smtClean="0"/>
          </a:p>
        </p:txBody>
      </p:sp>
    </p:spTree>
    <p:extLst>
      <p:ext uri="{BB962C8B-B14F-4D97-AF65-F5344CB8AC3E}">
        <p14:creationId xmlns:p14="http://schemas.microsoft.com/office/powerpoint/2010/main" val="2799393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Pop Quiz</a:t>
            </a:r>
            <a:endParaRPr lang="en-CA" dirty="0"/>
          </a:p>
        </p:txBody>
      </p:sp>
      <p:sp>
        <p:nvSpPr>
          <p:cNvPr id="3" name="Content Placeholder 2"/>
          <p:cNvSpPr>
            <a:spLocks noGrp="1"/>
          </p:cNvSpPr>
          <p:nvPr>
            <p:ph idx="1"/>
          </p:nvPr>
        </p:nvSpPr>
        <p:spPr/>
        <p:txBody>
          <a:bodyPr/>
          <a:lstStyle/>
          <a:p>
            <a:r>
              <a:rPr lang="en-CA" dirty="0" smtClean="0"/>
              <a:t>Would it be a good idea to use version control on your photo album?</a:t>
            </a:r>
          </a:p>
          <a:p>
            <a:r>
              <a:rPr lang="en-CA" dirty="0" smtClean="0"/>
              <a:t>When would you want to revert to a previous version of a file?</a:t>
            </a:r>
          </a:p>
          <a:p>
            <a:r>
              <a:rPr lang="en-CA" dirty="0" smtClean="0"/>
              <a:t>Why would you want to branch your files?</a:t>
            </a:r>
            <a:endParaRPr lang="en-CA" dirty="0"/>
          </a:p>
        </p:txBody>
      </p:sp>
    </p:spTree>
    <p:extLst>
      <p:ext uri="{BB962C8B-B14F-4D97-AF65-F5344CB8AC3E}">
        <p14:creationId xmlns:p14="http://schemas.microsoft.com/office/powerpoint/2010/main" val="3257195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You're going to use it</a:t>
            </a:r>
          </a:p>
        </p:txBody>
      </p:sp>
      <p:sp>
        <p:nvSpPr>
          <p:cNvPr id="3" name="Content Placeholder 2"/>
          <p:cNvSpPr>
            <a:spLocks noGrp="1"/>
          </p:cNvSpPr>
          <p:nvPr>
            <p:ph idx="1"/>
          </p:nvPr>
        </p:nvSpPr>
        <p:spPr/>
        <p:txBody>
          <a:bodyPr/>
          <a:lstStyle/>
          <a:p>
            <a:r>
              <a:rPr lang="en-US" dirty="0" smtClean="0"/>
              <a:t>You need it for this class</a:t>
            </a:r>
          </a:p>
          <a:p>
            <a:r>
              <a:rPr lang="en-US" dirty="0" smtClean="0"/>
              <a:t>It’s a great way to sync your code with your team</a:t>
            </a:r>
          </a:p>
          <a:p>
            <a:r>
              <a:rPr lang="en-US" dirty="0" smtClean="0"/>
              <a:t>Because using </a:t>
            </a:r>
            <a:r>
              <a:rPr lang="en-US" dirty="0" err="1" smtClean="0"/>
              <a:t>dropbox</a:t>
            </a:r>
            <a:r>
              <a:rPr lang="en-US" dirty="0" smtClean="0"/>
              <a:t> to sync your code is so last semester</a:t>
            </a:r>
          </a:p>
          <a:p>
            <a:endParaRPr lang="en-US" dirty="0"/>
          </a:p>
        </p:txBody>
      </p:sp>
    </p:spTree>
    <p:extLst>
      <p:ext uri="{BB962C8B-B14F-4D97-AF65-F5344CB8AC3E}">
        <p14:creationId xmlns:p14="http://schemas.microsoft.com/office/powerpoint/2010/main" val="1436895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get </a:t>
            </a:r>
            <a:r>
              <a:rPr lang="en-US" dirty="0" err="1" smtClean="0"/>
              <a:t>Git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5511752"/>
              </p:ext>
            </p:extLst>
          </p:nvPr>
        </p:nvGraphicFramePr>
        <p:xfrm>
          <a:off x="838200" y="1825625"/>
          <a:ext cx="67310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2342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for </a:t>
            </a:r>
            <a:r>
              <a:rPr lang="en-US" dirty="0" err="1" smtClean="0"/>
              <a:t>Github</a:t>
            </a:r>
            <a:endParaRPr lang="en-US" dirty="0"/>
          </a:p>
        </p:txBody>
      </p:sp>
      <p:pic>
        <p:nvPicPr>
          <p:cNvPr id="5" name="Picture 4"/>
          <p:cNvPicPr>
            <a:picLocks noChangeAspect="1"/>
          </p:cNvPicPr>
          <p:nvPr/>
        </p:nvPicPr>
        <p:blipFill>
          <a:blip r:embed="rId3"/>
          <a:stretch>
            <a:fillRect/>
          </a:stretch>
        </p:blipFill>
        <p:spPr>
          <a:xfrm>
            <a:off x="4040355" y="2010015"/>
            <a:ext cx="3638550" cy="3590925"/>
          </a:xfrm>
          <a:prstGeom prst="rect">
            <a:avLst/>
          </a:prstGeom>
        </p:spPr>
      </p:pic>
      <p:pic>
        <p:nvPicPr>
          <p:cNvPr id="6" name="Picture 5"/>
          <p:cNvPicPr>
            <a:picLocks noChangeAspect="1"/>
          </p:cNvPicPr>
          <p:nvPr/>
        </p:nvPicPr>
        <p:blipFill>
          <a:blip r:embed="rId4"/>
          <a:stretch>
            <a:fillRect/>
          </a:stretch>
        </p:blipFill>
        <p:spPr>
          <a:xfrm>
            <a:off x="524628" y="2010015"/>
            <a:ext cx="3114675" cy="400050"/>
          </a:xfrm>
          <a:prstGeom prst="rect">
            <a:avLst/>
          </a:prstGeom>
        </p:spPr>
      </p:pic>
      <p:pic>
        <p:nvPicPr>
          <p:cNvPr id="7" name="Picture 6"/>
          <p:cNvPicPr>
            <a:picLocks noChangeAspect="1"/>
          </p:cNvPicPr>
          <p:nvPr/>
        </p:nvPicPr>
        <p:blipFill>
          <a:blip r:embed="rId5"/>
          <a:stretch>
            <a:fillRect/>
          </a:stretch>
        </p:blipFill>
        <p:spPr>
          <a:xfrm>
            <a:off x="8079957" y="2578207"/>
            <a:ext cx="3584528" cy="3740377"/>
          </a:xfrm>
          <a:prstGeom prst="rect">
            <a:avLst/>
          </a:prstGeom>
        </p:spPr>
      </p:pic>
      <p:cxnSp>
        <p:nvCxnSpPr>
          <p:cNvPr id="9" name="Straight Connector 8"/>
          <p:cNvCxnSpPr/>
          <p:nvPr/>
        </p:nvCxnSpPr>
        <p:spPr>
          <a:xfrm flipH="1">
            <a:off x="3559091" y="2384665"/>
            <a:ext cx="3092" cy="1420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1"/>
          </p:cNvCxnSpPr>
          <p:nvPr/>
        </p:nvCxnSpPr>
        <p:spPr>
          <a:xfrm>
            <a:off x="3559091" y="3805477"/>
            <a:ext cx="4812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2"/>
          </p:cNvCxnSpPr>
          <p:nvPr/>
        </p:nvCxnSpPr>
        <p:spPr>
          <a:xfrm rot="16200000" flipH="1">
            <a:off x="6566455" y="4894115"/>
            <a:ext cx="651521" cy="20651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1204778" y="2210040"/>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5" name="Oval 14"/>
          <p:cNvSpPr/>
          <p:nvPr/>
        </p:nvSpPr>
        <p:spPr>
          <a:xfrm>
            <a:off x="7371473" y="1849124"/>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6" name="Oval 15"/>
          <p:cNvSpPr/>
          <p:nvPr/>
        </p:nvSpPr>
        <p:spPr>
          <a:xfrm>
            <a:off x="3331871" y="1769801"/>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3987797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Making git work with GitHub (</a:t>
            </a:r>
            <a:r>
              <a:rPr lang="en-CA" dirty="0" err="1" smtClean="0"/>
              <a:t>ssh</a:t>
            </a:r>
            <a:r>
              <a:rPr lang="en-CA" dirty="0" smtClean="0"/>
              <a:t> keys)</a:t>
            </a:r>
            <a:endParaRPr lang="en-CA" dirty="0"/>
          </a:p>
        </p:txBody>
      </p:sp>
      <p:sp>
        <p:nvSpPr>
          <p:cNvPr id="3" name="Content Placeholder 2"/>
          <p:cNvSpPr>
            <a:spLocks noGrp="1"/>
          </p:cNvSpPr>
          <p:nvPr>
            <p:ph idx="1"/>
          </p:nvPr>
        </p:nvSpPr>
        <p:spPr/>
        <p:txBody>
          <a:bodyPr/>
          <a:lstStyle/>
          <a:p>
            <a:r>
              <a:rPr lang="en-CA" dirty="0" smtClean="0"/>
              <a:t>See link #</a:t>
            </a:r>
            <a:r>
              <a:rPr lang="en-CA" dirty="0" smtClean="0"/>
              <a:t>4 at the end of these slides</a:t>
            </a:r>
            <a:endParaRPr lang="en-CA" dirty="0"/>
          </a:p>
        </p:txBody>
      </p:sp>
    </p:spTree>
    <p:extLst>
      <p:ext uri="{BB962C8B-B14F-4D97-AF65-F5344CB8AC3E}">
        <p14:creationId xmlns:p14="http://schemas.microsoft.com/office/powerpoint/2010/main" val="4076367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class notes</a:t>
            </a:r>
            <a:endParaRPr lang="en-US" dirty="0"/>
          </a:p>
        </p:txBody>
      </p:sp>
      <p:pic>
        <p:nvPicPr>
          <p:cNvPr id="3" name="Picture 2"/>
          <p:cNvPicPr>
            <a:picLocks noChangeAspect="1"/>
          </p:cNvPicPr>
          <p:nvPr/>
        </p:nvPicPr>
        <p:blipFill>
          <a:blip r:embed="rId3"/>
          <a:stretch>
            <a:fillRect/>
          </a:stretch>
        </p:blipFill>
        <p:spPr>
          <a:xfrm>
            <a:off x="201470" y="1956040"/>
            <a:ext cx="4552950" cy="285750"/>
          </a:xfrm>
          <a:prstGeom prst="rect">
            <a:avLst/>
          </a:prstGeom>
        </p:spPr>
      </p:pic>
      <p:pic>
        <p:nvPicPr>
          <p:cNvPr id="4" name="Picture 3"/>
          <p:cNvPicPr>
            <a:picLocks noChangeAspect="1"/>
          </p:cNvPicPr>
          <p:nvPr/>
        </p:nvPicPr>
        <p:blipFill rotWithShape="1">
          <a:blip r:embed="rId4"/>
          <a:srcRect l="23054" t="26979"/>
          <a:stretch/>
        </p:blipFill>
        <p:spPr>
          <a:xfrm>
            <a:off x="4033587" y="2343538"/>
            <a:ext cx="3261438" cy="2775171"/>
          </a:xfrm>
          <a:prstGeom prst="rect">
            <a:avLst/>
          </a:prstGeom>
        </p:spPr>
      </p:pic>
      <p:pic>
        <p:nvPicPr>
          <p:cNvPr id="8" name="Picture 7"/>
          <p:cNvPicPr>
            <a:picLocks noChangeAspect="1"/>
          </p:cNvPicPr>
          <p:nvPr/>
        </p:nvPicPr>
        <p:blipFill>
          <a:blip r:embed="rId5"/>
          <a:stretch>
            <a:fillRect/>
          </a:stretch>
        </p:blipFill>
        <p:spPr>
          <a:xfrm>
            <a:off x="6096000" y="5578309"/>
            <a:ext cx="5929279" cy="793010"/>
          </a:xfrm>
          <a:prstGeom prst="rect">
            <a:avLst/>
          </a:prstGeom>
        </p:spPr>
      </p:pic>
      <p:sp>
        <p:nvSpPr>
          <p:cNvPr id="16" name="Oval 15"/>
          <p:cNvSpPr/>
          <p:nvPr/>
        </p:nvSpPr>
        <p:spPr>
          <a:xfrm>
            <a:off x="0" y="1541692"/>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5" name="Oval 14"/>
          <p:cNvSpPr/>
          <p:nvPr/>
        </p:nvSpPr>
        <p:spPr>
          <a:xfrm>
            <a:off x="6977543" y="182538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4" name="Oval 13"/>
          <p:cNvSpPr/>
          <p:nvPr/>
        </p:nvSpPr>
        <p:spPr>
          <a:xfrm>
            <a:off x="11353800" y="5270878"/>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cxnSp>
        <p:nvCxnSpPr>
          <p:cNvPr id="12" name="Elbow Connector 11"/>
          <p:cNvCxnSpPr>
            <a:stCxn id="3" idx="2"/>
            <a:endCxn id="4" idx="1"/>
          </p:cNvCxnSpPr>
          <p:nvPr/>
        </p:nvCxnSpPr>
        <p:spPr>
          <a:xfrm rot="16200000" flipH="1">
            <a:off x="2511099" y="2208636"/>
            <a:ext cx="1489334" cy="15556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2"/>
            <a:endCxn id="8" idx="1"/>
          </p:cNvCxnSpPr>
          <p:nvPr/>
        </p:nvCxnSpPr>
        <p:spPr>
          <a:xfrm rot="16200000" flipH="1">
            <a:off x="5452101" y="5330914"/>
            <a:ext cx="856105" cy="4316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895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Cloning a repo from the net</a:t>
            </a:r>
            <a:endParaRPr lang="en-US" dirty="0"/>
          </a:p>
        </p:txBody>
      </p:sp>
      <p:pic>
        <p:nvPicPr>
          <p:cNvPr id="5" name="Picture 4"/>
          <p:cNvPicPr>
            <a:picLocks noChangeAspect="1"/>
          </p:cNvPicPr>
          <p:nvPr/>
        </p:nvPicPr>
        <p:blipFill>
          <a:blip r:embed="rId3"/>
          <a:stretch>
            <a:fillRect/>
          </a:stretch>
        </p:blipFill>
        <p:spPr>
          <a:xfrm>
            <a:off x="838200" y="1811597"/>
            <a:ext cx="10170523" cy="2159901"/>
          </a:xfrm>
          <a:prstGeom prst="rect">
            <a:avLst/>
          </a:prstGeom>
        </p:spPr>
      </p:pic>
    </p:spTree>
    <p:extLst>
      <p:ext uri="{BB962C8B-B14F-4D97-AF65-F5344CB8AC3E}">
        <p14:creationId xmlns:p14="http://schemas.microsoft.com/office/powerpoint/2010/main" val="2070679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1098</TotalTime>
  <Words>1081</Words>
  <Application>Microsoft Office PowerPoint</Application>
  <PresentationFormat>Widescreen</PresentationFormat>
  <Paragraphs>182</Paragraphs>
  <Slides>27</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 Black</vt:lpstr>
      <vt:lpstr>Calibri</vt:lpstr>
      <vt:lpstr>Calibri Light</vt:lpstr>
      <vt:lpstr>Office Theme</vt:lpstr>
      <vt:lpstr>Git and Github</vt:lpstr>
      <vt:lpstr>What is Version Control?</vt:lpstr>
      <vt:lpstr>Pop Quiz</vt:lpstr>
      <vt:lpstr>Why You're going to use it</vt:lpstr>
      <vt:lpstr>Let get Git</vt:lpstr>
      <vt:lpstr>Registering for Github</vt:lpstr>
      <vt:lpstr>Making git work with GitHub (ssh keys)</vt:lpstr>
      <vt:lpstr>Getting the class notes</vt:lpstr>
      <vt:lpstr>Cloning a repo from the net</vt:lpstr>
      <vt:lpstr>Understanding Git and some basic functions</vt:lpstr>
      <vt:lpstr>Quick glossary</vt:lpstr>
      <vt:lpstr>Repositories</vt:lpstr>
      <vt:lpstr>Creating our own Repository</vt:lpstr>
      <vt:lpstr>What is a Commit?</vt:lpstr>
      <vt:lpstr>Adding and committing a file</vt:lpstr>
      <vt:lpstr>Workflows in Git</vt:lpstr>
      <vt:lpstr>File Status Updates</vt:lpstr>
      <vt:lpstr>Staging and Unstaging files</vt:lpstr>
      <vt:lpstr>Staging and Unstaging files</vt:lpstr>
      <vt:lpstr>Committing files (cont.)</vt:lpstr>
      <vt:lpstr>Reviewing commits </vt:lpstr>
      <vt:lpstr>Tagging commits</vt:lpstr>
      <vt:lpstr>Rolling back to a previous version</vt:lpstr>
      <vt:lpstr>Uploading your local Repository to the cloud</vt:lpstr>
      <vt:lpstr>Uploading your local Repository to the cloud</vt:lpstr>
      <vt:lpstr>Uploading your local Repository to the cloud</vt:lpstr>
      <vt:lpstr>Extra 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Shabbir Hussain</dc:creator>
  <cp:lastModifiedBy>Shabbir Hussain</cp:lastModifiedBy>
  <cp:revision>48</cp:revision>
  <dcterms:created xsi:type="dcterms:W3CDTF">2013-07-15T20:26:40Z</dcterms:created>
  <dcterms:modified xsi:type="dcterms:W3CDTF">2014-09-05T14:01:29Z</dcterms:modified>
</cp:coreProperties>
</file>