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24"/>
  </p:notesMasterIdLst>
  <p:sldIdLst>
    <p:sldId id="256" r:id="rId2"/>
    <p:sldId id="257" r:id="rId3"/>
    <p:sldId id="264" r:id="rId4"/>
    <p:sldId id="258" r:id="rId5"/>
    <p:sldId id="259" r:id="rId6"/>
    <p:sldId id="260" r:id="rId7"/>
    <p:sldId id="262" r:id="rId8"/>
    <p:sldId id="270" r:id="rId9"/>
    <p:sldId id="265" r:id="rId10"/>
    <p:sldId id="266" r:id="rId11"/>
    <p:sldId id="271" r:id="rId12"/>
    <p:sldId id="273" r:id="rId13"/>
    <p:sldId id="274" r:id="rId14"/>
    <p:sldId id="267" r:id="rId15"/>
    <p:sldId id="276" r:id="rId16"/>
    <p:sldId id="263" r:id="rId17"/>
    <p:sldId id="275" r:id="rId18"/>
    <p:sldId id="277" r:id="rId19"/>
    <p:sldId id="278" r:id="rId20"/>
    <p:sldId id="279" r:id="rId21"/>
    <p:sldId id="280" r:id="rId22"/>
    <p:sldId id="26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84060" autoAdjust="0"/>
  </p:normalViewPr>
  <p:slideViewPr>
    <p:cSldViewPr snapToGrid="0">
      <p:cViewPr>
        <p:scale>
          <a:sx n="70" d="100"/>
          <a:sy n="70" d="100"/>
        </p:scale>
        <p:origin x="534" y="-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image" Target="../media/image1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image" Target="../media/image1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A53FFD-9569-43ED-A887-569ADEA20471}" type="doc">
      <dgm:prSet loTypeId="urn:microsoft.com/office/officeart/2005/8/layout/pList2" loCatId="list" qsTypeId="urn:microsoft.com/office/officeart/2005/8/quickstyle/simple1" qsCatId="simple" csTypeId="urn:microsoft.com/office/officeart/2005/8/colors/accent1_2" csCatId="accent1" phldr="1"/>
      <dgm:spPr/>
    </dgm:pt>
    <dgm:pt modelId="{9595A661-6E48-4B53-A3AD-2035998D0C59}">
      <dgm:prSet phldrT="[Text]"/>
      <dgm:spPr/>
      <dgm:t>
        <a:bodyPr/>
        <a:lstStyle/>
        <a:p>
          <a:r>
            <a:rPr lang="en-CA" dirty="0" smtClean="0"/>
            <a:t>http://git-scm.com/download/win</a:t>
          </a:r>
          <a:endParaRPr lang="en-CA" dirty="0"/>
        </a:p>
      </dgm:t>
    </dgm:pt>
    <dgm:pt modelId="{DA1A70EE-B17A-4C0B-B1C4-AFCCCB77F1E9}" type="parTrans" cxnId="{2147B159-319B-49EF-B7A7-7C79AA1B28B4}">
      <dgm:prSet/>
      <dgm:spPr/>
      <dgm:t>
        <a:bodyPr/>
        <a:lstStyle/>
        <a:p>
          <a:endParaRPr lang="en-CA"/>
        </a:p>
      </dgm:t>
    </dgm:pt>
    <dgm:pt modelId="{EC453F4C-4CD1-48A7-A3D0-44B6729E1D01}" type="sibTrans" cxnId="{2147B159-319B-49EF-B7A7-7C79AA1B28B4}">
      <dgm:prSet/>
      <dgm:spPr/>
      <dgm:t>
        <a:bodyPr/>
        <a:lstStyle/>
        <a:p>
          <a:endParaRPr lang="en-CA"/>
        </a:p>
      </dgm:t>
    </dgm:pt>
    <dgm:pt modelId="{ED3731F8-1FF2-4427-AD8F-8C412113DFD0}">
      <dgm:prSet phldrT="[Text]"/>
      <dgm:spPr/>
      <dgm:t>
        <a:bodyPr/>
        <a:lstStyle/>
        <a:p>
          <a:r>
            <a:rPr lang="en-CA" dirty="0" smtClean="0"/>
            <a:t>http://git-scm.com/download/mac</a:t>
          </a:r>
          <a:endParaRPr lang="en-CA" dirty="0"/>
        </a:p>
      </dgm:t>
    </dgm:pt>
    <dgm:pt modelId="{07329178-FF1B-46EC-AFF0-8101D61BD482}" type="parTrans" cxnId="{751586DD-4A86-4A43-ACB6-DEAE753523D6}">
      <dgm:prSet/>
      <dgm:spPr/>
      <dgm:t>
        <a:bodyPr/>
        <a:lstStyle/>
        <a:p>
          <a:endParaRPr lang="en-CA"/>
        </a:p>
      </dgm:t>
    </dgm:pt>
    <dgm:pt modelId="{3EF19323-A4F6-47B7-8208-26FA1C6CAF7D}" type="sibTrans" cxnId="{751586DD-4A86-4A43-ACB6-DEAE753523D6}">
      <dgm:prSet/>
      <dgm:spPr/>
      <dgm:t>
        <a:bodyPr/>
        <a:lstStyle/>
        <a:p>
          <a:endParaRPr lang="en-CA"/>
        </a:p>
      </dgm:t>
    </dgm:pt>
    <dgm:pt modelId="{E55F2C17-88F3-4B50-AC2B-B8F6D82D0469}">
      <dgm:prSet phldrT="[Text]"/>
      <dgm:spPr/>
      <dgm:t>
        <a:bodyPr/>
        <a:lstStyle/>
        <a:p>
          <a:r>
            <a:rPr lang="en-CA" dirty="0" err="1" smtClean="0"/>
            <a:t>sudo</a:t>
          </a:r>
          <a:r>
            <a:rPr lang="en-CA" dirty="0" smtClean="0"/>
            <a:t> apt-get install git</a:t>
          </a:r>
          <a:endParaRPr lang="en-CA" dirty="0"/>
        </a:p>
      </dgm:t>
    </dgm:pt>
    <dgm:pt modelId="{FA40C90E-F1E2-4413-B7CF-64D7831FF19F}" type="parTrans" cxnId="{247FA573-49B5-472D-A189-C3F4E6BAA1E2}">
      <dgm:prSet/>
      <dgm:spPr/>
      <dgm:t>
        <a:bodyPr/>
        <a:lstStyle/>
        <a:p>
          <a:endParaRPr lang="en-CA"/>
        </a:p>
      </dgm:t>
    </dgm:pt>
    <dgm:pt modelId="{50AB701D-8B75-4765-89C5-547C6938C6D7}" type="sibTrans" cxnId="{247FA573-49B5-472D-A189-C3F4E6BAA1E2}">
      <dgm:prSet/>
      <dgm:spPr/>
      <dgm:t>
        <a:bodyPr/>
        <a:lstStyle/>
        <a:p>
          <a:endParaRPr lang="en-CA"/>
        </a:p>
      </dgm:t>
    </dgm:pt>
    <dgm:pt modelId="{3B1809C0-5326-482B-8187-F8C162C377C1}" type="pres">
      <dgm:prSet presAssocID="{F2A53FFD-9569-43ED-A887-569ADEA20471}" presName="Name0" presStyleCnt="0">
        <dgm:presLayoutVars>
          <dgm:dir/>
          <dgm:resizeHandles val="exact"/>
        </dgm:presLayoutVars>
      </dgm:prSet>
      <dgm:spPr/>
    </dgm:pt>
    <dgm:pt modelId="{1DB5C47C-AECA-4340-B71E-96D6066ECB03}" type="pres">
      <dgm:prSet presAssocID="{F2A53FFD-9569-43ED-A887-569ADEA20471}" presName="bkgdShp" presStyleLbl="alignAccFollowNode1" presStyleIdx="0" presStyleCnt="1"/>
      <dgm:spPr/>
    </dgm:pt>
    <dgm:pt modelId="{93C7F1AB-F95C-471A-8255-C414C2AF28F3}" type="pres">
      <dgm:prSet presAssocID="{F2A53FFD-9569-43ED-A887-569ADEA20471}" presName="linComp" presStyleCnt="0"/>
      <dgm:spPr/>
    </dgm:pt>
    <dgm:pt modelId="{4B379F43-CA6D-47B1-A2B7-4E84A121840B}" type="pres">
      <dgm:prSet presAssocID="{9595A661-6E48-4B53-A3AD-2035998D0C59}" presName="compNode" presStyleCnt="0"/>
      <dgm:spPr/>
    </dgm:pt>
    <dgm:pt modelId="{7CFB9D61-3C8B-49A7-A24E-256E2BC8DCDA}" type="pres">
      <dgm:prSet presAssocID="{9595A661-6E48-4B53-A3AD-2035998D0C5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A45D3BF-486A-48E1-9722-821590DE700B}" type="pres">
      <dgm:prSet presAssocID="{9595A661-6E48-4B53-A3AD-2035998D0C59}" presName="invisiNode" presStyleLbl="node1" presStyleIdx="0" presStyleCnt="3"/>
      <dgm:spPr/>
    </dgm:pt>
    <dgm:pt modelId="{D34F1DEE-0B5F-4829-8C07-EEB5EAEB8462}" type="pres">
      <dgm:prSet presAssocID="{9595A661-6E48-4B53-A3AD-2035998D0C59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</dgm:spPr>
    </dgm:pt>
    <dgm:pt modelId="{3793290E-F80A-422E-8F36-E36290553A4A}" type="pres">
      <dgm:prSet presAssocID="{EC453F4C-4CD1-48A7-A3D0-44B6729E1D01}" presName="sibTrans" presStyleLbl="sibTrans2D1" presStyleIdx="0" presStyleCnt="0"/>
      <dgm:spPr/>
      <dgm:t>
        <a:bodyPr/>
        <a:lstStyle/>
        <a:p>
          <a:endParaRPr lang="en-CA"/>
        </a:p>
      </dgm:t>
    </dgm:pt>
    <dgm:pt modelId="{055B127A-7146-47FA-BF4D-057793953449}" type="pres">
      <dgm:prSet presAssocID="{ED3731F8-1FF2-4427-AD8F-8C412113DFD0}" presName="compNode" presStyleCnt="0"/>
      <dgm:spPr/>
    </dgm:pt>
    <dgm:pt modelId="{EC84E066-D488-4352-855E-BB33EE85AA0A}" type="pres">
      <dgm:prSet presAssocID="{ED3731F8-1FF2-4427-AD8F-8C412113DFD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35C47B6C-E6A6-4718-977C-F252B86D3CB6}" type="pres">
      <dgm:prSet presAssocID="{ED3731F8-1FF2-4427-AD8F-8C412113DFD0}" presName="invisiNode" presStyleLbl="node1" presStyleIdx="1" presStyleCnt="3"/>
      <dgm:spPr/>
    </dgm:pt>
    <dgm:pt modelId="{5CC3E3C4-B067-4926-9114-D6439DB76881}" type="pres">
      <dgm:prSet presAssocID="{ED3731F8-1FF2-4427-AD8F-8C412113DFD0}" presName="imagNod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  <a:ln>
          <a:noFill/>
        </a:ln>
      </dgm:spPr>
    </dgm:pt>
    <dgm:pt modelId="{0800F657-3499-4E25-967D-799EF5AE8C74}" type="pres">
      <dgm:prSet presAssocID="{3EF19323-A4F6-47B7-8208-26FA1C6CAF7D}" presName="sibTrans" presStyleLbl="sibTrans2D1" presStyleIdx="0" presStyleCnt="0"/>
      <dgm:spPr/>
      <dgm:t>
        <a:bodyPr/>
        <a:lstStyle/>
        <a:p>
          <a:endParaRPr lang="en-CA"/>
        </a:p>
      </dgm:t>
    </dgm:pt>
    <dgm:pt modelId="{A993DB00-10A7-443A-A06E-C34CB9BF7C3E}" type="pres">
      <dgm:prSet presAssocID="{E55F2C17-88F3-4B50-AC2B-B8F6D82D0469}" presName="compNode" presStyleCnt="0"/>
      <dgm:spPr/>
    </dgm:pt>
    <dgm:pt modelId="{834549AA-9EB6-4B36-8657-154342198D02}" type="pres">
      <dgm:prSet presAssocID="{E55F2C17-88F3-4B50-AC2B-B8F6D82D046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D34212B4-9304-42E1-A1E1-1FF3E802A654}" type="pres">
      <dgm:prSet presAssocID="{E55F2C17-88F3-4B50-AC2B-B8F6D82D0469}" presName="invisiNode" presStyleLbl="node1" presStyleIdx="2" presStyleCnt="3"/>
      <dgm:spPr/>
    </dgm:pt>
    <dgm:pt modelId="{83C04165-694E-4ACC-9C17-CAA19DFD4413}" type="pres">
      <dgm:prSet presAssocID="{E55F2C17-88F3-4B50-AC2B-B8F6D82D0469}" presName="imagNode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</dgm:ptLst>
  <dgm:cxnLst>
    <dgm:cxn modelId="{3CD98081-DFD5-44CC-A2FD-8565A976E699}" type="presOf" srcId="{9595A661-6E48-4B53-A3AD-2035998D0C59}" destId="{7CFB9D61-3C8B-49A7-A24E-256E2BC8DCDA}" srcOrd="0" destOrd="0" presId="urn:microsoft.com/office/officeart/2005/8/layout/pList2"/>
    <dgm:cxn modelId="{751586DD-4A86-4A43-ACB6-DEAE753523D6}" srcId="{F2A53FFD-9569-43ED-A887-569ADEA20471}" destId="{ED3731F8-1FF2-4427-AD8F-8C412113DFD0}" srcOrd="1" destOrd="0" parTransId="{07329178-FF1B-46EC-AFF0-8101D61BD482}" sibTransId="{3EF19323-A4F6-47B7-8208-26FA1C6CAF7D}"/>
    <dgm:cxn modelId="{247FA573-49B5-472D-A189-C3F4E6BAA1E2}" srcId="{F2A53FFD-9569-43ED-A887-569ADEA20471}" destId="{E55F2C17-88F3-4B50-AC2B-B8F6D82D0469}" srcOrd="2" destOrd="0" parTransId="{FA40C90E-F1E2-4413-B7CF-64D7831FF19F}" sibTransId="{50AB701D-8B75-4765-89C5-547C6938C6D7}"/>
    <dgm:cxn modelId="{A1BF0241-7414-4BFB-BFA4-65E62AF3EDB1}" type="presOf" srcId="{F2A53FFD-9569-43ED-A887-569ADEA20471}" destId="{3B1809C0-5326-482B-8187-F8C162C377C1}" srcOrd="0" destOrd="0" presId="urn:microsoft.com/office/officeart/2005/8/layout/pList2"/>
    <dgm:cxn modelId="{2147B159-319B-49EF-B7A7-7C79AA1B28B4}" srcId="{F2A53FFD-9569-43ED-A887-569ADEA20471}" destId="{9595A661-6E48-4B53-A3AD-2035998D0C59}" srcOrd="0" destOrd="0" parTransId="{DA1A70EE-B17A-4C0B-B1C4-AFCCCB77F1E9}" sibTransId="{EC453F4C-4CD1-48A7-A3D0-44B6729E1D01}"/>
    <dgm:cxn modelId="{4AB4CA20-745B-4D95-82CA-084FB034B606}" type="presOf" srcId="{3EF19323-A4F6-47B7-8208-26FA1C6CAF7D}" destId="{0800F657-3499-4E25-967D-799EF5AE8C74}" srcOrd="0" destOrd="0" presId="urn:microsoft.com/office/officeart/2005/8/layout/pList2"/>
    <dgm:cxn modelId="{FE801BDF-2FAC-4965-A326-595F6CE4D5AD}" type="presOf" srcId="{EC453F4C-4CD1-48A7-A3D0-44B6729E1D01}" destId="{3793290E-F80A-422E-8F36-E36290553A4A}" srcOrd="0" destOrd="0" presId="urn:microsoft.com/office/officeart/2005/8/layout/pList2"/>
    <dgm:cxn modelId="{A5306849-9841-4789-A6F2-04C0DDB445E1}" type="presOf" srcId="{ED3731F8-1FF2-4427-AD8F-8C412113DFD0}" destId="{EC84E066-D488-4352-855E-BB33EE85AA0A}" srcOrd="0" destOrd="0" presId="urn:microsoft.com/office/officeart/2005/8/layout/pList2"/>
    <dgm:cxn modelId="{6B9FC0A1-00BD-42A3-8213-20BD81D7BF88}" type="presOf" srcId="{E55F2C17-88F3-4B50-AC2B-B8F6D82D0469}" destId="{834549AA-9EB6-4B36-8657-154342198D02}" srcOrd="0" destOrd="0" presId="urn:microsoft.com/office/officeart/2005/8/layout/pList2"/>
    <dgm:cxn modelId="{67928899-4321-4C22-AF9D-9889242600AE}" type="presParOf" srcId="{3B1809C0-5326-482B-8187-F8C162C377C1}" destId="{1DB5C47C-AECA-4340-B71E-96D6066ECB03}" srcOrd="0" destOrd="0" presId="urn:microsoft.com/office/officeart/2005/8/layout/pList2"/>
    <dgm:cxn modelId="{C6EBA7D0-0102-4DDF-8036-C72684B98FEE}" type="presParOf" srcId="{3B1809C0-5326-482B-8187-F8C162C377C1}" destId="{93C7F1AB-F95C-471A-8255-C414C2AF28F3}" srcOrd="1" destOrd="0" presId="urn:microsoft.com/office/officeart/2005/8/layout/pList2"/>
    <dgm:cxn modelId="{DB67A449-5572-4547-8874-4BF7F7D560C8}" type="presParOf" srcId="{93C7F1AB-F95C-471A-8255-C414C2AF28F3}" destId="{4B379F43-CA6D-47B1-A2B7-4E84A121840B}" srcOrd="0" destOrd="0" presId="urn:microsoft.com/office/officeart/2005/8/layout/pList2"/>
    <dgm:cxn modelId="{ED0C6F40-B775-4ABB-9EA9-F7B0FC2EF9C9}" type="presParOf" srcId="{4B379F43-CA6D-47B1-A2B7-4E84A121840B}" destId="{7CFB9D61-3C8B-49A7-A24E-256E2BC8DCDA}" srcOrd="0" destOrd="0" presId="urn:microsoft.com/office/officeart/2005/8/layout/pList2"/>
    <dgm:cxn modelId="{E2155033-DD73-4D32-8D49-622F2A0225DE}" type="presParOf" srcId="{4B379F43-CA6D-47B1-A2B7-4E84A121840B}" destId="{BA45D3BF-486A-48E1-9722-821590DE700B}" srcOrd="1" destOrd="0" presId="urn:microsoft.com/office/officeart/2005/8/layout/pList2"/>
    <dgm:cxn modelId="{C586A3CE-8FD0-42AE-8080-139F7ADC7945}" type="presParOf" srcId="{4B379F43-CA6D-47B1-A2B7-4E84A121840B}" destId="{D34F1DEE-0B5F-4829-8C07-EEB5EAEB8462}" srcOrd="2" destOrd="0" presId="urn:microsoft.com/office/officeart/2005/8/layout/pList2"/>
    <dgm:cxn modelId="{4DC6B61B-63F7-421F-B18B-F0087834EC67}" type="presParOf" srcId="{93C7F1AB-F95C-471A-8255-C414C2AF28F3}" destId="{3793290E-F80A-422E-8F36-E36290553A4A}" srcOrd="1" destOrd="0" presId="urn:microsoft.com/office/officeart/2005/8/layout/pList2"/>
    <dgm:cxn modelId="{EC96D6C8-CF5E-48DB-A036-BABBC1F5DBA1}" type="presParOf" srcId="{93C7F1AB-F95C-471A-8255-C414C2AF28F3}" destId="{055B127A-7146-47FA-BF4D-057793953449}" srcOrd="2" destOrd="0" presId="urn:microsoft.com/office/officeart/2005/8/layout/pList2"/>
    <dgm:cxn modelId="{A7153D43-2A18-4A9B-A4DA-0828144AC515}" type="presParOf" srcId="{055B127A-7146-47FA-BF4D-057793953449}" destId="{EC84E066-D488-4352-855E-BB33EE85AA0A}" srcOrd="0" destOrd="0" presId="urn:microsoft.com/office/officeart/2005/8/layout/pList2"/>
    <dgm:cxn modelId="{D9EFEA86-2844-405D-8A00-1C4A89FD5F44}" type="presParOf" srcId="{055B127A-7146-47FA-BF4D-057793953449}" destId="{35C47B6C-E6A6-4718-977C-F252B86D3CB6}" srcOrd="1" destOrd="0" presId="urn:microsoft.com/office/officeart/2005/8/layout/pList2"/>
    <dgm:cxn modelId="{C6B7BB6C-EADB-4867-A023-A1DD2FFF82AA}" type="presParOf" srcId="{055B127A-7146-47FA-BF4D-057793953449}" destId="{5CC3E3C4-B067-4926-9114-D6439DB76881}" srcOrd="2" destOrd="0" presId="urn:microsoft.com/office/officeart/2005/8/layout/pList2"/>
    <dgm:cxn modelId="{24CF9C8A-A7A0-426D-97F2-C018B570578D}" type="presParOf" srcId="{93C7F1AB-F95C-471A-8255-C414C2AF28F3}" destId="{0800F657-3499-4E25-967D-799EF5AE8C74}" srcOrd="3" destOrd="0" presId="urn:microsoft.com/office/officeart/2005/8/layout/pList2"/>
    <dgm:cxn modelId="{B46BAC92-5422-43BD-8C36-9D7B54895721}" type="presParOf" srcId="{93C7F1AB-F95C-471A-8255-C414C2AF28F3}" destId="{A993DB00-10A7-443A-A06E-C34CB9BF7C3E}" srcOrd="4" destOrd="0" presId="urn:microsoft.com/office/officeart/2005/8/layout/pList2"/>
    <dgm:cxn modelId="{2E872B71-C6F2-4A26-9D02-7F45CCD9F9F4}" type="presParOf" srcId="{A993DB00-10A7-443A-A06E-C34CB9BF7C3E}" destId="{834549AA-9EB6-4B36-8657-154342198D02}" srcOrd="0" destOrd="0" presId="urn:microsoft.com/office/officeart/2005/8/layout/pList2"/>
    <dgm:cxn modelId="{A02C1A19-CBEE-42E5-812E-F7D7CF98EA38}" type="presParOf" srcId="{A993DB00-10A7-443A-A06E-C34CB9BF7C3E}" destId="{D34212B4-9304-42E1-A1E1-1FF3E802A654}" srcOrd="1" destOrd="0" presId="urn:microsoft.com/office/officeart/2005/8/layout/pList2"/>
    <dgm:cxn modelId="{8D0CA1B1-2912-487A-BCB5-0941E9BB59DB}" type="presParOf" srcId="{A993DB00-10A7-443A-A06E-C34CB9BF7C3E}" destId="{83C04165-694E-4ACC-9C17-CAA19DFD4413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B5C47C-AECA-4340-B71E-96D6066ECB03}">
      <dsp:nvSpPr>
        <dsp:cNvPr id="0" name=""/>
        <dsp:cNvSpPr/>
      </dsp:nvSpPr>
      <dsp:spPr>
        <a:xfrm>
          <a:off x="0" y="0"/>
          <a:ext cx="6731000" cy="195810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4F1DEE-0B5F-4829-8C07-EEB5EAEB8462}">
      <dsp:nvSpPr>
        <dsp:cNvPr id="0" name=""/>
        <dsp:cNvSpPr/>
      </dsp:nvSpPr>
      <dsp:spPr>
        <a:xfrm>
          <a:off x="201930" y="261080"/>
          <a:ext cx="1977231" cy="143594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FB9D61-3C8B-49A7-A24E-256E2BC8DCDA}">
      <dsp:nvSpPr>
        <dsp:cNvPr id="0" name=""/>
        <dsp:cNvSpPr/>
      </dsp:nvSpPr>
      <dsp:spPr>
        <a:xfrm rot="10800000">
          <a:off x="201930" y="1958102"/>
          <a:ext cx="1977231" cy="2393235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kern="1200" dirty="0" smtClean="0"/>
            <a:t>http://git-scm.com/download/win</a:t>
          </a:r>
          <a:endParaRPr lang="en-CA" sz="1200" kern="1200" dirty="0"/>
        </a:p>
      </dsp:txBody>
      <dsp:txXfrm rot="10800000">
        <a:off x="262737" y="1958102"/>
        <a:ext cx="1855617" cy="2332428"/>
      </dsp:txXfrm>
    </dsp:sp>
    <dsp:sp modelId="{5CC3E3C4-B067-4926-9114-D6439DB76881}">
      <dsp:nvSpPr>
        <dsp:cNvPr id="0" name=""/>
        <dsp:cNvSpPr/>
      </dsp:nvSpPr>
      <dsp:spPr>
        <a:xfrm>
          <a:off x="2376884" y="261080"/>
          <a:ext cx="1977231" cy="143594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84E066-D488-4352-855E-BB33EE85AA0A}">
      <dsp:nvSpPr>
        <dsp:cNvPr id="0" name=""/>
        <dsp:cNvSpPr/>
      </dsp:nvSpPr>
      <dsp:spPr>
        <a:xfrm rot="10800000">
          <a:off x="2376884" y="1958102"/>
          <a:ext cx="1977231" cy="2393235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kern="1200" dirty="0" smtClean="0"/>
            <a:t>http://git-scm.com/download/mac</a:t>
          </a:r>
          <a:endParaRPr lang="en-CA" sz="1200" kern="1200" dirty="0"/>
        </a:p>
      </dsp:txBody>
      <dsp:txXfrm rot="10800000">
        <a:off x="2437691" y="1958102"/>
        <a:ext cx="1855617" cy="2332428"/>
      </dsp:txXfrm>
    </dsp:sp>
    <dsp:sp modelId="{83C04165-694E-4ACC-9C17-CAA19DFD4413}">
      <dsp:nvSpPr>
        <dsp:cNvPr id="0" name=""/>
        <dsp:cNvSpPr/>
      </dsp:nvSpPr>
      <dsp:spPr>
        <a:xfrm>
          <a:off x="4551838" y="261080"/>
          <a:ext cx="1977231" cy="143594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4549AA-9EB6-4B36-8657-154342198D02}">
      <dsp:nvSpPr>
        <dsp:cNvPr id="0" name=""/>
        <dsp:cNvSpPr/>
      </dsp:nvSpPr>
      <dsp:spPr>
        <a:xfrm rot="10800000">
          <a:off x="4551838" y="1958102"/>
          <a:ext cx="1977231" cy="2393235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200" kern="1200" dirty="0" err="1" smtClean="0"/>
            <a:t>sudo</a:t>
          </a:r>
          <a:r>
            <a:rPr lang="en-CA" sz="1200" kern="1200" dirty="0" smtClean="0"/>
            <a:t> apt-get install git</a:t>
          </a:r>
          <a:endParaRPr lang="en-CA" sz="1200" kern="1200" dirty="0"/>
        </a:p>
      </dsp:txBody>
      <dsp:txXfrm rot="10800000">
        <a:off x="4612645" y="1958102"/>
        <a:ext cx="1855617" cy="23324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3AF97-B4FF-4008-BA61-32AC40787ADA}" type="datetimeFigureOut">
              <a:rPr lang="en-US"/>
              <a:t>9/2/2014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6FFDD2-8F09-4B95-855D-B6E7196B1E6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23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</a:t>
            </a:r>
            <a:r>
              <a:rPr lang="en-US" baseline="0" dirty="0" smtClean="0"/>
              <a:t> picture slides will have additional information here in the notes.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FFDD2-8F09-4B95-855D-B6E7196B1E6E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3458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Go to https://github.com/mcgill-ecse321/class-notes</a:t>
            </a:r>
          </a:p>
          <a:p>
            <a:pPr marL="228600" indent="-228600">
              <a:buAutoNum type="arabicPeriod"/>
            </a:pPr>
            <a:r>
              <a:rPr lang="en-US" dirty="0" smtClean="0"/>
              <a:t>Find the link to clone on the right hand side</a:t>
            </a:r>
          </a:p>
          <a:p>
            <a:pPr marL="228600" indent="-228600">
              <a:buAutoNum type="arabicPeriod"/>
            </a:pPr>
            <a:r>
              <a:rPr lang="en-US" dirty="0" smtClean="0"/>
              <a:t>Type the command ‘</a:t>
            </a:r>
            <a:r>
              <a:rPr lang="en-US" dirty="0" err="1" smtClean="0"/>
              <a:t>git</a:t>
            </a:r>
            <a:r>
              <a:rPr lang="en-US" dirty="0" smtClean="0"/>
              <a:t> clone  git@github.com:mcgill-ecse321/class-</a:t>
            </a:r>
            <a:r>
              <a:rPr lang="en-US" dirty="0" err="1" smtClean="0"/>
              <a:t>notes.git</a:t>
            </a:r>
            <a:r>
              <a:rPr lang="en-US" dirty="0" smtClean="0"/>
              <a:t>’ </a:t>
            </a:r>
          </a:p>
          <a:p>
            <a:pPr marL="228600" indent="-228600">
              <a:buAutoNum type="arabicPeriod"/>
            </a:pPr>
            <a:r>
              <a:rPr lang="en-US" dirty="0" smtClean="0"/>
              <a:t>enjoy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FFDD2-8F09-4B95-855D-B6E7196B1E6E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086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Congratulations. If you see the abov</a:t>
            </a:r>
            <a:r>
              <a:rPr lang="en-US" baseline="0" dirty="0" smtClean="0"/>
              <a:t>e message you’ve correctly cloned the repository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FFDD2-8F09-4B95-855D-B6E7196B1E6E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05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In the git</a:t>
            </a:r>
            <a:r>
              <a:rPr lang="en-CA" baseline="0" dirty="0" smtClean="0"/>
              <a:t> model a full working copy of the repository lives in your computer locally as well as on a remote repository somewhere in the cloud</a:t>
            </a:r>
          </a:p>
          <a:p>
            <a:r>
              <a:rPr lang="en-CA" baseline="0" dirty="0" smtClean="0"/>
              <a:t>We cloned the current version of the class notes to our computer </a:t>
            </a:r>
          </a:p>
          <a:p>
            <a:endParaRPr lang="en-CA" baseline="0" dirty="0" smtClean="0"/>
          </a:p>
          <a:p>
            <a:r>
              <a:rPr lang="en-CA" baseline="0" dirty="0" smtClean="0"/>
              <a:t>To synchronize across machines by push and pull commands</a:t>
            </a:r>
          </a:p>
          <a:p>
            <a:r>
              <a:rPr lang="en-CA" baseline="0" dirty="0" smtClean="0"/>
              <a:t>When adding new changes to your files you can push commits to update the remote repo </a:t>
            </a:r>
          </a:p>
          <a:p>
            <a:r>
              <a:rPr lang="en-CA" baseline="0" dirty="0" smtClean="0"/>
              <a:t>If you know your friend has updated the remote repo you can pull to get these commits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FFDD2-8F09-4B95-855D-B6E7196B1E6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554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Check the logs to see who committed, what they committed, and when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FFDD2-8F09-4B95-855D-B6E7196B1E6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158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CA" dirty="0" smtClean="0"/>
              <a:t>Create a folder</a:t>
            </a:r>
          </a:p>
          <a:p>
            <a:pPr marL="228600" indent="-228600">
              <a:buAutoNum type="arabicPeriod"/>
            </a:pPr>
            <a:r>
              <a:rPr lang="en-CA" dirty="0" smtClean="0"/>
              <a:t>Go into that</a:t>
            </a:r>
            <a:r>
              <a:rPr lang="en-CA" baseline="0" dirty="0" smtClean="0"/>
              <a:t> folder</a:t>
            </a:r>
          </a:p>
          <a:p>
            <a:pPr marL="228600" indent="-228600">
              <a:buAutoNum type="arabicPeriod"/>
            </a:pPr>
            <a:r>
              <a:rPr lang="en-CA" baseline="0" dirty="0" smtClean="0"/>
              <a:t>Type the command ‘Git </a:t>
            </a:r>
            <a:r>
              <a:rPr lang="en-CA" baseline="0" dirty="0" err="1" smtClean="0"/>
              <a:t>init</a:t>
            </a:r>
            <a:r>
              <a:rPr lang="en-CA" baseline="0" dirty="0" smtClean="0"/>
              <a:t>’</a:t>
            </a:r>
          </a:p>
          <a:p>
            <a:pPr marL="228600" indent="-228600">
              <a:buAutoNum type="arabicPeriod"/>
            </a:pPr>
            <a:r>
              <a:rPr lang="en-CA" baseline="0" dirty="0" smtClean="0"/>
              <a:t>Lean back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FFDD2-8F09-4B95-855D-B6E7196B1E6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918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CA" dirty="0" smtClean="0"/>
              <a:t>Create a file called helloworld.java</a:t>
            </a:r>
          </a:p>
          <a:p>
            <a:pPr marL="228600" indent="-228600">
              <a:buAutoNum type="arabicPeriod"/>
            </a:pPr>
            <a:r>
              <a:rPr lang="en-CA" dirty="0" smtClean="0"/>
              <a:t>Add it to</a:t>
            </a:r>
            <a:r>
              <a:rPr lang="en-CA" baseline="0" dirty="0" smtClean="0"/>
              <a:t> the repository</a:t>
            </a:r>
          </a:p>
          <a:p>
            <a:pPr marL="228600" indent="-228600">
              <a:buAutoNum type="arabicPeriod"/>
            </a:pPr>
            <a:r>
              <a:rPr lang="en-CA" baseline="0" dirty="0" smtClean="0"/>
              <a:t>Commit your new file to the repository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FFDD2-8F09-4B95-855D-B6E7196B1E6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46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The</a:t>
            </a:r>
            <a:r>
              <a:rPr lang="en-CA" baseline="0" dirty="0" smtClean="0"/>
              <a:t> above diagram represents 3 states a file can be in.</a:t>
            </a:r>
          </a:p>
          <a:p>
            <a:endParaRPr lang="en-CA" baseline="0" dirty="0" smtClean="0"/>
          </a:p>
          <a:p>
            <a:r>
              <a:rPr lang="en-CA" baseline="0" dirty="0" smtClean="0"/>
              <a:t>The working directory is the current state of all files.</a:t>
            </a:r>
          </a:p>
          <a:p>
            <a:endParaRPr lang="en-CA" baseline="0" dirty="0" smtClean="0"/>
          </a:p>
          <a:p>
            <a:r>
              <a:rPr lang="en-CA" baseline="0" dirty="0" smtClean="0"/>
              <a:t>The staging area is an abstract concept. It is the state files are put into right before being committed. We stage a file with the command “git add &lt;filename&gt;”. This is useful for situations when you want a commit to represent several files. Why else would you stage a file?</a:t>
            </a:r>
          </a:p>
          <a:p>
            <a:endParaRPr lang="en-CA" baseline="0" dirty="0" smtClean="0"/>
          </a:p>
          <a:p>
            <a:r>
              <a:rPr lang="en-CA" baseline="0" dirty="0" smtClean="0"/>
              <a:t>Once files are staged. We can commit staged files to the repository.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FFDD2-8F09-4B95-855D-B6E7196B1E6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545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We now need to sync</a:t>
            </a:r>
            <a:r>
              <a:rPr lang="en-CA" baseline="0" dirty="0" smtClean="0"/>
              <a:t> our work to the cloud.</a:t>
            </a:r>
          </a:p>
          <a:p>
            <a:endParaRPr lang="en-CA" baseline="0" dirty="0" smtClean="0"/>
          </a:p>
          <a:p>
            <a:r>
              <a:rPr lang="en-CA" baseline="0" dirty="0" smtClean="0"/>
              <a:t>Start by</a:t>
            </a:r>
          </a:p>
          <a:p>
            <a:pPr marL="228600" indent="-228600">
              <a:buAutoNum type="arabicPeriod"/>
            </a:pPr>
            <a:r>
              <a:rPr lang="en-CA" baseline="0" dirty="0" smtClean="0"/>
              <a:t>going to the link </a:t>
            </a:r>
          </a:p>
          <a:p>
            <a:pPr marL="228600" indent="-228600">
              <a:buAutoNum type="arabicPeriod"/>
            </a:pPr>
            <a:r>
              <a:rPr lang="en-CA" baseline="0" dirty="0" smtClean="0"/>
              <a:t>and creating a new repository on </a:t>
            </a:r>
            <a:r>
              <a:rPr lang="en-CA" baseline="0" dirty="0" err="1" smtClean="0"/>
              <a:t>github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FFDD2-8F09-4B95-855D-B6E7196B1E6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3881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3. Copy</a:t>
            </a:r>
            <a:r>
              <a:rPr lang="en-CA" baseline="0" dirty="0" smtClean="0"/>
              <a:t> the link to the clipboard</a:t>
            </a:r>
          </a:p>
          <a:p>
            <a:r>
              <a:rPr lang="en-CA" baseline="0" dirty="0" smtClean="0"/>
              <a:t>4. Use the link to set the origin</a:t>
            </a:r>
          </a:p>
          <a:p>
            <a:r>
              <a:rPr lang="en-CA" baseline="0" dirty="0" smtClean="0"/>
              <a:t>5. Push your commits to the remote repository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FFDD2-8F09-4B95-855D-B6E7196B1E6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1096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Now that</a:t>
            </a:r>
            <a:r>
              <a:rPr lang="en-CA" baseline="0" dirty="0" smtClean="0"/>
              <a:t> you have linked your local repository to one in the cloud, you can push commit to synchronize the remote repo, or pull commits to synchronize the local repo.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FFDD2-8F09-4B95-855D-B6E7196B1E6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0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FFDD2-8F09-4B95-855D-B6E7196B1E6E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944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Do the tutorials in link</a:t>
            </a:r>
            <a:r>
              <a:rPr lang="en-CA" baseline="0" dirty="0" smtClean="0"/>
              <a:t> </a:t>
            </a:r>
            <a:r>
              <a:rPr lang="en-CA" baseline="0" smtClean="0"/>
              <a:t>2 and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FFDD2-8F09-4B95-855D-B6E7196B1E6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14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FFDD2-8F09-4B95-855D-B6E7196B1E6E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17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FFDD2-8F09-4B95-855D-B6E7196B1E6E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11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Go to https://github.com</a:t>
            </a:r>
          </a:p>
          <a:p>
            <a:pPr marL="228600" indent="-228600">
              <a:buAutoNum type="arabicPeriod"/>
            </a:pPr>
            <a:r>
              <a:rPr lang="en-US" dirty="0" smtClean="0"/>
              <a:t>Click to sign</a:t>
            </a:r>
            <a:r>
              <a:rPr lang="en-US" baseline="0" dirty="0" smtClean="0"/>
              <a:t> up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Create a free account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Profit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FFDD2-8F09-4B95-855D-B6E7196B1E6E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32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A demonstration</a:t>
            </a:r>
            <a:r>
              <a:rPr lang="en-CA" baseline="0" dirty="0" smtClean="0"/>
              <a:t> will be shown in class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FFDD2-8F09-4B95-855D-B6E7196B1E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306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FFDD2-8F09-4B95-855D-B6E7196B1E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60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A repository</a:t>
            </a:r>
            <a:r>
              <a:rPr lang="en-CA" baseline="0" dirty="0" smtClean="0"/>
              <a:t>  is essentially a folder</a:t>
            </a:r>
          </a:p>
          <a:p>
            <a:r>
              <a:rPr lang="en-CA" baseline="0" dirty="0" smtClean="0"/>
              <a:t>But this folder also contains extra information about your previous versions known as commits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FFDD2-8F09-4B95-855D-B6E7196B1E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364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A commit is a save state of</a:t>
            </a:r>
            <a:r>
              <a:rPr lang="en-CA" baseline="0" dirty="0" smtClean="0"/>
              <a:t> all your files</a:t>
            </a:r>
          </a:p>
          <a:p>
            <a:r>
              <a:rPr lang="en-CA" baseline="0" dirty="0" smtClean="0"/>
              <a:t>Commits are useful to go back to a an exact point in time</a:t>
            </a:r>
          </a:p>
          <a:p>
            <a:r>
              <a:rPr lang="en-CA" baseline="0" dirty="0" smtClean="0"/>
              <a:t>Commits are just like save states in video games</a:t>
            </a:r>
          </a:p>
          <a:p>
            <a:endParaRPr lang="en-CA" baseline="0" dirty="0" smtClean="0"/>
          </a:p>
          <a:p>
            <a:r>
              <a:rPr lang="en-CA" baseline="0" dirty="0" smtClean="0"/>
              <a:t>A commit object contains:</a:t>
            </a:r>
          </a:p>
          <a:p>
            <a:r>
              <a:rPr lang="en-CA" baseline="0" dirty="0" smtClean="0"/>
              <a:t>Unique Sha1 identifier</a:t>
            </a:r>
          </a:p>
          <a:p>
            <a:r>
              <a:rPr lang="en-CA" baseline="0" dirty="0" smtClean="0"/>
              <a:t>Snapshot of all the files in the working directory</a:t>
            </a:r>
          </a:p>
          <a:p>
            <a:r>
              <a:rPr lang="en-CA" baseline="0" dirty="0" smtClean="0"/>
              <a:t>Creation date</a:t>
            </a:r>
          </a:p>
          <a:p>
            <a:r>
              <a:rPr lang="en-CA" baseline="0" dirty="0" smtClean="0"/>
              <a:t>Author</a:t>
            </a:r>
          </a:p>
          <a:p>
            <a:endParaRPr lang="en-C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FFDD2-8F09-4B95-855D-B6E7196B1E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99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48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23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119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09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384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54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45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000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63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4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9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90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ogella.com/tutorials/Git/article.htm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elp.github.com/articles/generating-ssh-keys" TargetMode="External"/><Relationship Id="rId5" Type="http://schemas.openxmlformats.org/officeDocument/2006/relationships/hyperlink" Target="http://www.wei-wang.com/ExplainGitWithD3/" TargetMode="External"/><Relationship Id="rId4" Type="http://schemas.openxmlformats.org/officeDocument/2006/relationships/hyperlink" Target="https://try.github.io/levels/1/challenges/1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/>
              <a:t>G</a:t>
            </a:r>
            <a:r>
              <a:rPr lang="en-US" dirty="0" err="1" smtClean="0"/>
              <a:t>ithub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very short introduction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842" y="5827594"/>
            <a:ext cx="2280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More info in the notes</a:t>
            </a:r>
            <a:endParaRPr lang="en-CA" dirty="0"/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>
            <a:off x="1495283" y="6196926"/>
            <a:ext cx="28717" cy="6610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arabgroupms.com/images/products/manila-file-folder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07" t="19943" r="19039" b="18879"/>
          <a:stretch/>
        </p:blipFill>
        <p:spPr bwMode="auto">
          <a:xfrm>
            <a:off x="546100" y="1117907"/>
            <a:ext cx="7231026" cy="574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ounded Rectangle 12"/>
          <p:cNvSpPr/>
          <p:nvPr/>
        </p:nvSpPr>
        <p:spPr>
          <a:xfrm>
            <a:off x="761379" y="2549879"/>
            <a:ext cx="6691098" cy="3861518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4" name="Picture 2" descr="http://www.arabgroupms.com/images/products/manila-file-folder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07" t="19943" r="19039" b="18879"/>
          <a:stretch/>
        </p:blipFill>
        <p:spPr bwMode="auto">
          <a:xfrm>
            <a:off x="1505599" y="3210278"/>
            <a:ext cx="618177" cy="490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http://4vector.com/i/free-vector-text-file-icon_101919_Text_File_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318" y="3852324"/>
            <a:ext cx="630458" cy="630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http://4vector.com/i/free-vector-text-file-icon_101919_Text_File_Ic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999" y="4600972"/>
            <a:ext cx="630458" cy="630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136057" y="3331664"/>
            <a:ext cx="483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.git</a:t>
            </a:r>
            <a:endParaRPr lang="en-CA" dirty="0"/>
          </a:p>
        </p:txBody>
      </p:sp>
      <p:sp>
        <p:nvSpPr>
          <p:cNvPr id="21" name="TextBox 20"/>
          <p:cNvSpPr txBox="1"/>
          <p:nvPr/>
        </p:nvSpPr>
        <p:spPr>
          <a:xfrm>
            <a:off x="2136457" y="4092734"/>
            <a:ext cx="1641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Helloworld.java</a:t>
            </a:r>
            <a:endParaRPr lang="en-CA" dirty="0"/>
          </a:p>
        </p:txBody>
      </p:sp>
      <p:sp>
        <p:nvSpPr>
          <p:cNvPr id="22" name="TextBox 21"/>
          <p:cNvSpPr txBox="1"/>
          <p:nvPr/>
        </p:nvSpPr>
        <p:spPr>
          <a:xfrm>
            <a:off x="2123776" y="4872771"/>
            <a:ext cx="13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Helloworld.o</a:t>
            </a:r>
            <a:endParaRPr lang="en-CA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546100" y="290352"/>
            <a:ext cx="10515600" cy="969962"/>
          </a:xfrm>
        </p:spPr>
        <p:txBody>
          <a:bodyPr/>
          <a:lstStyle/>
          <a:p>
            <a:r>
              <a:rPr lang="en-CA" dirty="0" smtClean="0"/>
              <a:t>Repositories</a:t>
            </a:r>
            <a:endParaRPr lang="en-CA" dirty="0"/>
          </a:p>
        </p:txBody>
      </p:sp>
      <p:sp>
        <p:nvSpPr>
          <p:cNvPr id="16" name="TextBox 15"/>
          <p:cNvSpPr txBox="1"/>
          <p:nvPr/>
        </p:nvSpPr>
        <p:spPr>
          <a:xfrm>
            <a:off x="9131300" y="1790700"/>
            <a:ext cx="2120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This is what a Repository Looks like</a:t>
            </a:r>
            <a:endParaRPr lang="en-CA" dirty="0"/>
          </a:p>
        </p:txBody>
      </p:sp>
      <p:cxnSp>
        <p:nvCxnSpPr>
          <p:cNvPr id="26" name="Straight Arrow Connector 25"/>
          <p:cNvCxnSpPr>
            <a:stCxn id="16" idx="1"/>
          </p:cNvCxnSpPr>
          <p:nvPr/>
        </p:nvCxnSpPr>
        <p:spPr>
          <a:xfrm flipH="1">
            <a:off x="7777126" y="2252365"/>
            <a:ext cx="1354174" cy="2975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242748" y="3331283"/>
            <a:ext cx="2120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All the data about a repository lives in this folder</a:t>
            </a:r>
            <a:endParaRPr lang="en-CA" dirty="0"/>
          </a:p>
        </p:txBody>
      </p:sp>
      <p:cxnSp>
        <p:nvCxnSpPr>
          <p:cNvPr id="28" name="Straight Arrow Connector 27"/>
          <p:cNvCxnSpPr>
            <a:stCxn id="29" idx="1"/>
          </p:cNvCxnSpPr>
          <p:nvPr/>
        </p:nvCxnSpPr>
        <p:spPr>
          <a:xfrm flipH="1" flipV="1">
            <a:off x="2691050" y="3562116"/>
            <a:ext cx="6551698" cy="2308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65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a Commit?</a:t>
            </a:r>
            <a:endParaRPr lang="en-CA" dirty="0"/>
          </a:p>
        </p:txBody>
      </p:sp>
      <p:pic>
        <p:nvPicPr>
          <p:cNvPr id="2050" name="Picture 2" descr="http://www.glitterberri.com/content/pokemon_series/rgb/gamefreak_interview/platinum_sav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212" y="1690688"/>
            <a:ext cx="5128647" cy="3846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r="56997"/>
          <a:stretch/>
        </p:blipFill>
        <p:spPr>
          <a:xfrm>
            <a:off x="838200" y="1406136"/>
            <a:ext cx="3377365" cy="441558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459705" y="3613930"/>
            <a:ext cx="163629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44842" y="5982509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Commits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8458421" y="5797843"/>
            <a:ext cx="1216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Save states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5089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Cloning a repo from the net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70" y="1956040"/>
            <a:ext cx="4552950" cy="2857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23054" t="26979"/>
          <a:stretch/>
        </p:blipFill>
        <p:spPr>
          <a:xfrm>
            <a:off x="4033587" y="2343538"/>
            <a:ext cx="3261438" cy="27751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5578309"/>
            <a:ext cx="5929279" cy="79301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0" y="1541692"/>
            <a:ext cx="614863" cy="614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1</a:t>
            </a:r>
            <a:endParaRPr lang="en-CA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977543" y="1825385"/>
            <a:ext cx="614863" cy="614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2</a:t>
            </a:r>
            <a:endParaRPr lang="en-CA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1353800" y="5270878"/>
            <a:ext cx="614863" cy="614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3</a:t>
            </a:r>
            <a:endParaRPr lang="en-CA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cxnSp>
        <p:nvCxnSpPr>
          <p:cNvPr id="12" name="Elbow Connector 11"/>
          <p:cNvCxnSpPr>
            <a:stCxn id="3" idx="2"/>
            <a:endCxn id="4" idx="1"/>
          </p:cNvCxnSpPr>
          <p:nvPr/>
        </p:nvCxnSpPr>
        <p:spPr>
          <a:xfrm rot="16200000" flipH="1">
            <a:off x="2511099" y="2208636"/>
            <a:ext cx="1489334" cy="15556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4" idx="2"/>
            <a:endCxn id="8" idx="1"/>
          </p:cNvCxnSpPr>
          <p:nvPr/>
        </p:nvCxnSpPr>
        <p:spPr>
          <a:xfrm rot="16200000" flipH="1">
            <a:off x="5452101" y="5330914"/>
            <a:ext cx="856105" cy="4316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89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Cloning a repo from the net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11597"/>
            <a:ext cx="10170523" cy="215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67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Working with Friends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863" y="4978571"/>
            <a:ext cx="913339" cy="1394364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202" y="4978571"/>
            <a:ext cx="1879429" cy="18794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59523" y="4609239"/>
            <a:ext cx="5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You</a:t>
            </a:r>
            <a:endParaRPr lang="en-CA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227694" y="4650865"/>
            <a:ext cx="168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Your Computer</a:t>
            </a:r>
            <a:endParaRPr lang="en-CA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213726" y="6232934"/>
            <a:ext cx="1784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Your Local Repo</a:t>
            </a:r>
            <a:endParaRPr lang="en-CA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10662514" y="5562500"/>
            <a:ext cx="736514" cy="584656"/>
            <a:chOff x="546102" y="1117909"/>
            <a:chExt cx="7231025" cy="5740092"/>
          </a:xfrm>
        </p:grpSpPr>
        <p:pic>
          <p:nvPicPr>
            <p:cNvPr id="11" name="Picture 2" descr="http://www.arabgroupms.com/images/products/manila-file-folder.jp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07" t="19943" r="19039" b="18879"/>
            <a:stretch/>
          </p:blipFill>
          <p:spPr bwMode="auto">
            <a:xfrm>
              <a:off x="546102" y="1117909"/>
              <a:ext cx="7231025" cy="57400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ounded Rectangle 11"/>
            <p:cNvSpPr/>
            <p:nvPr/>
          </p:nvSpPr>
          <p:spPr>
            <a:xfrm>
              <a:off x="761379" y="2549879"/>
              <a:ext cx="6691098" cy="386151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13" name="Picture 2" descr="http://www.arabgroupms.com/images/products/manila-file-folder.jp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07" t="19943" r="19039" b="18879"/>
            <a:stretch/>
          </p:blipFill>
          <p:spPr bwMode="auto">
            <a:xfrm>
              <a:off x="1505599" y="3210278"/>
              <a:ext cx="618177" cy="4907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http://4vector.com/i/free-vector-text-file-icon_101919_Text_File_Icon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3318" y="3852324"/>
              <a:ext cx="630458" cy="630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http://4vector.com/i/free-vector-text-file-icon_101919_Text_File_Icon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5999" y="4600972"/>
              <a:ext cx="630458" cy="630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2136057" y="3331661"/>
              <a:ext cx="1243812" cy="7902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500" dirty="0" smtClean="0"/>
                <a:t>.git</a:t>
              </a:r>
              <a:endParaRPr lang="en-CA" sz="5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36459" y="4092734"/>
              <a:ext cx="2763022" cy="7902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500" dirty="0" smtClean="0"/>
                <a:t>Helloworld.java</a:t>
              </a:r>
              <a:endParaRPr lang="en-CA" sz="5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123774" y="4688234"/>
              <a:ext cx="2426251" cy="7902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500" dirty="0" err="1" smtClean="0"/>
                <a:t>Helloworld.o</a:t>
              </a:r>
              <a:endParaRPr lang="en-CA" sz="500" dirty="0"/>
            </a:p>
          </p:txBody>
        </p:sp>
      </p:grpSp>
      <p:pic>
        <p:nvPicPr>
          <p:cNvPr id="19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14" y="4986440"/>
            <a:ext cx="913339" cy="139436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253" y="4986440"/>
            <a:ext cx="1879429" cy="187942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47421" y="4617108"/>
            <a:ext cx="1257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Best Friend</a:t>
            </a:r>
            <a:endParaRPr lang="en-CA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012745" y="4658734"/>
            <a:ext cx="1485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His Computer</a:t>
            </a:r>
            <a:endParaRPr lang="en-CA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998777" y="6240803"/>
            <a:ext cx="1558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His Local </a:t>
            </a:r>
            <a:r>
              <a:rPr lang="en-CA" b="1" dirty="0" smtClean="0"/>
              <a:t>Repo</a:t>
            </a:r>
            <a:endParaRPr lang="en-CA" b="1" dirty="0"/>
          </a:p>
        </p:txBody>
      </p:sp>
      <p:grpSp>
        <p:nvGrpSpPr>
          <p:cNvPr id="24" name="Group 23"/>
          <p:cNvGrpSpPr/>
          <p:nvPr/>
        </p:nvGrpSpPr>
        <p:grpSpPr>
          <a:xfrm>
            <a:off x="3447565" y="5570369"/>
            <a:ext cx="736514" cy="584656"/>
            <a:chOff x="546102" y="1117909"/>
            <a:chExt cx="7231025" cy="5740092"/>
          </a:xfrm>
        </p:grpSpPr>
        <p:pic>
          <p:nvPicPr>
            <p:cNvPr id="25" name="Picture 2" descr="http://www.arabgroupms.com/images/products/manila-file-folder.jp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07" t="19943" r="19039" b="18879"/>
            <a:stretch/>
          </p:blipFill>
          <p:spPr bwMode="auto">
            <a:xfrm>
              <a:off x="546102" y="1117909"/>
              <a:ext cx="7231025" cy="57400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Rounded Rectangle 25"/>
            <p:cNvSpPr/>
            <p:nvPr/>
          </p:nvSpPr>
          <p:spPr>
            <a:xfrm>
              <a:off x="761379" y="2549879"/>
              <a:ext cx="6691098" cy="386151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27" name="Picture 2" descr="http://www.arabgroupms.com/images/products/manila-file-folder.jp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07" t="19943" r="19039" b="18879"/>
            <a:stretch/>
          </p:blipFill>
          <p:spPr bwMode="auto">
            <a:xfrm>
              <a:off x="1505599" y="3210278"/>
              <a:ext cx="618177" cy="4907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4" descr="http://4vector.com/i/free-vector-text-file-icon_101919_Text_File_Icon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3318" y="3852324"/>
              <a:ext cx="630458" cy="630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4" descr="http://4vector.com/i/free-vector-text-file-icon_101919_Text_File_Icon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5999" y="4600972"/>
              <a:ext cx="630458" cy="630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2136057" y="3331661"/>
              <a:ext cx="1243812" cy="7902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500" dirty="0" smtClean="0"/>
                <a:t>.git</a:t>
              </a:r>
              <a:endParaRPr lang="en-CA" sz="5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136459" y="4092734"/>
              <a:ext cx="2763022" cy="7902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500" dirty="0" smtClean="0"/>
                <a:t>Helloworld.java</a:t>
              </a:r>
              <a:endParaRPr lang="en-CA" sz="5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123774" y="4688234"/>
              <a:ext cx="2426251" cy="7902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500" dirty="0" err="1" smtClean="0"/>
                <a:t>Helloworld.o</a:t>
              </a:r>
              <a:endParaRPr lang="en-CA" sz="5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125842" y="1902152"/>
            <a:ext cx="736514" cy="584656"/>
            <a:chOff x="546102" y="1117909"/>
            <a:chExt cx="7231025" cy="5740092"/>
          </a:xfrm>
        </p:grpSpPr>
        <p:pic>
          <p:nvPicPr>
            <p:cNvPr id="34" name="Picture 2" descr="http://www.arabgroupms.com/images/products/manila-file-folder.jp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07" t="19943" r="19039" b="18879"/>
            <a:stretch/>
          </p:blipFill>
          <p:spPr bwMode="auto">
            <a:xfrm>
              <a:off x="546102" y="1117909"/>
              <a:ext cx="7231025" cy="57400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Rounded Rectangle 34"/>
            <p:cNvSpPr/>
            <p:nvPr/>
          </p:nvSpPr>
          <p:spPr>
            <a:xfrm>
              <a:off x="761379" y="2549879"/>
              <a:ext cx="6691098" cy="386151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36" name="Picture 2" descr="http://www.arabgroupms.com/images/products/manila-file-folder.jp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07" t="19943" r="19039" b="18879"/>
            <a:stretch/>
          </p:blipFill>
          <p:spPr bwMode="auto">
            <a:xfrm>
              <a:off x="1505599" y="3210278"/>
              <a:ext cx="618177" cy="4907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" descr="http://4vector.com/i/free-vector-text-file-icon_101919_Text_File_Icon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3318" y="3852324"/>
              <a:ext cx="630458" cy="630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4" descr="http://4vector.com/i/free-vector-text-file-icon_101919_Text_File_Icon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5999" y="4600972"/>
              <a:ext cx="630458" cy="630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TextBox 38"/>
            <p:cNvSpPr txBox="1"/>
            <p:nvPr/>
          </p:nvSpPr>
          <p:spPr>
            <a:xfrm>
              <a:off x="2136057" y="3331661"/>
              <a:ext cx="1243812" cy="7902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500" dirty="0" smtClean="0"/>
                <a:t>.git</a:t>
              </a:r>
              <a:endParaRPr lang="en-CA" sz="5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136459" y="4092734"/>
              <a:ext cx="2763022" cy="7902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500" dirty="0" smtClean="0"/>
                <a:t>Helloworld.java</a:t>
              </a:r>
              <a:endParaRPr lang="en-CA" sz="5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123774" y="4688234"/>
              <a:ext cx="2426251" cy="7902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500" dirty="0" err="1" smtClean="0"/>
                <a:t>Helloworld.o</a:t>
              </a:r>
              <a:endParaRPr lang="en-CA" sz="500" dirty="0"/>
            </a:p>
          </p:txBody>
        </p:sp>
      </p:grpSp>
      <p:pic>
        <p:nvPicPr>
          <p:cNvPr id="42" name="Picture 4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392" y="1821741"/>
            <a:ext cx="1717382" cy="15170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717" y="1580471"/>
            <a:ext cx="1067196" cy="1067196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4538299" y="2903425"/>
            <a:ext cx="1305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Github.com</a:t>
            </a:r>
            <a:endParaRPr lang="en-CA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6028820" y="2554073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Remote Repo</a:t>
            </a:r>
            <a:endParaRPr lang="en-CA" b="1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3629879" y="3493827"/>
            <a:ext cx="1561227" cy="10576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723434" y="3469815"/>
            <a:ext cx="1879429" cy="9506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92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Repository logs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65156"/>
            <a:ext cx="6226371" cy="420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823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Creating our own Repository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690688"/>
            <a:ext cx="5744274" cy="10055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312237"/>
            <a:ext cx="5730497" cy="9642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892461"/>
            <a:ext cx="11102838" cy="1088243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307430" y="1409467"/>
            <a:ext cx="614863" cy="614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1</a:t>
            </a:r>
            <a:endParaRPr lang="en-CA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07431" y="3081091"/>
            <a:ext cx="614863" cy="614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2</a:t>
            </a:r>
            <a:endParaRPr lang="en-CA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307431" y="4585028"/>
            <a:ext cx="614863" cy="614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3</a:t>
            </a:r>
            <a:endParaRPr lang="en-CA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98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Adding and committing a file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624" y="1690687"/>
            <a:ext cx="10299920" cy="11153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624" y="3115655"/>
            <a:ext cx="10212784" cy="12548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680047"/>
            <a:ext cx="10160496" cy="182993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349936" y="1631883"/>
            <a:ext cx="614863" cy="614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1</a:t>
            </a:r>
            <a:endParaRPr lang="en-CA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07431" y="3081091"/>
            <a:ext cx="614863" cy="614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2</a:t>
            </a:r>
            <a:endParaRPr lang="en-CA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07431" y="4585028"/>
            <a:ext cx="614863" cy="614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3</a:t>
            </a:r>
            <a:endParaRPr lang="en-CA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411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Workflows in Git</a:t>
            </a:r>
            <a:endParaRPr lang="en-CA" dirty="0"/>
          </a:p>
        </p:txBody>
      </p:sp>
      <p:pic>
        <p:nvPicPr>
          <p:cNvPr id="3074" name="Picture 2" descr="http://www.cs.dartmouth.edu/~ccpalmer/classes/cs50/Content/Lectures/staging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199" y="696732"/>
            <a:ext cx="6028601" cy="554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41696" y="2142699"/>
            <a:ext cx="4612943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 smtClean="0"/>
              <a:t>Working Directory: Files being worked on right now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 smtClean="0"/>
              <a:t>Staging area: Files ready to be committed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 smtClean="0"/>
              <a:t>Repository: A collection of commits 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1078173" y="4544703"/>
            <a:ext cx="3671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Why should we stage files instead of directly committing them?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33816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Uploading your local Repository to the cloud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47813"/>
            <a:ext cx="3352800" cy="285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1833563"/>
            <a:ext cx="7315200" cy="459105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403389" y="1176122"/>
            <a:ext cx="614863" cy="614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1</a:t>
            </a:r>
            <a:endParaRPr lang="en-CA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8441496" y="1743575"/>
            <a:ext cx="614863" cy="614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2</a:t>
            </a:r>
            <a:endParaRPr lang="en-CA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cxnSp>
        <p:nvCxnSpPr>
          <p:cNvPr id="10" name="Elbow Connector 9"/>
          <p:cNvCxnSpPr>
            <a:stCxn id="4" idx="2"/>
            <a:endCxn id="5" idx="1"/>
          </p:cNvCxnSpPr>
          <p:nvPr/>
        </p:nvCxnSpPr>
        <p:spPr>
          <a:xfrm rot="16200000" flipH="1">
            <a:off x="2128838" y="2219325"/>
            <a:ext cx="2295525" cy="15240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126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Version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 Control software is a tool used to keep track of different versions of files</a:t>
            </a:r>
          </a:p>
          <a:p>
            <a:r>
              <a:rPr lang="en-US" dirty="0" smtClean="0"/>
              <a:t>Revert to an old version</a:t>
            </a:r>
          </a:p>
          <a:p>
            <a:r>
              <a:rPr lang="en-US" dirty="0" smtClean="0"/>
              <a:t>Branch to create multiple version</a:t>
            </a:r>
          </a:p>
          <a:p>
            <a:r>
              <a:rPr lang="en-US" dirty="0" smtClean="0"/>
              <a:t>Merge two different versions together</a:t>
            </a:r>
          </a:p>
          <a:p>
            <a:r>
              <a:rPr lang="en-US" dirty="0" smtClean="0"/>
              <a:t>Synchronize files on different machines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56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Uploading your local Repository to the cloud</a:t>
            </a:r>
            <a:endParaRPr lang="en-CA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86567" y="1598606"/>
            <a:ext cx="7039485" cy="12652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3166" y="3271836"/>
            <a:ext cx="7860534" cy="4441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0564" y="4303900"/>
            <a:ext cx="7793236" cy="1574799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1071704" y="1466085"/>
            <a:ext cx="614863" cy="614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3</a:t>
            </a:r>
            <a:endParaRPr lang="en-CA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795601" y="2964405"/>
            <a:ext cx="614863" cy="614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4</a:t>
            </a:r>
            <a:endParaRPr lang="en-CA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068827" y="3957076"/>
            <a:ext cx="614863" cy="614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5</a:t>
            </a:r>
            <a:endParaRPr lang="en-CA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cxnSp>
        <p:nvCxnSpPr>
          <p:cNvPr id="15" name="Elbow Connector 14"/>
          <p:cNvCxnSpPr>
            <a:stCxn id="9" idx="4"/>
            <a:endCxn id="10" idx="2"/>
          </p:cNvCxnSpPr>
          <p:nvPr/>
        </p:nvCxnSpPr>
        <p:spPr>
          <a:xfrm rot="16200000" flipH="1">
            <a:off x="991924" y="2468159"/>
            <a:ext cx="1190889" cy="4164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0" idx="4"/>
            <a:endCxn id="11" idx="2"/>
          </p:cNvCxnSpPr>
          <p:nvPr/>
        </p:nvCxnSpPr>
        <p:spPr>
          <a:xfrm rot="16200000" flipH="1">
            <a:off x="2243310" y="3438991"/>
            <a:ext cx="685240" cy="9657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845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Uploading your local Repository to the cloud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884" y="1250428"/>
            <a:ext cx="5582388" cy="5607572"/>
          </a:xfrm>
        </p:spPr>
      </p:pic>
    </p:spTree>
    <p:extLst>
      <p:ext uri="{BB962C8B-B14F-4D97-AF65-F5344CB8AC3E}">
        <p14:creationId xmlns:p14="http://schemas.microsoft.com/office/powerpoint/2010/main" val="1577473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Extra Credits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A" dirty="0" err="1" smtClean="0"/>
              <a:t>Vogella</a:t>
            </a:r>
            <a:r>
              <a:rPr lang="en-CA" dirty="0" smtClean="0"/>
              <a:t> Reference: </a:t>
            </a:r>
            <a:r>
              <a:rPr lang="en-CA" dirty="0">
                <a:hlinkClick r:id="rId3"/>
              </a:rPr>
              <a:t>http://www.vogella.com/tutorials/Git/article.html</a:t>
            </a:r>
            <a:endParaRPr lang="en-CA" dirty="0"/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Try </a:t>
            </a:r>
            <a:r>
              <a:rPr lang="en-CA" dirty="0" err="1" smtClean="0"/>
              <a:t>github</a:t>
            </a:r>
            <a:r>
              <a:rPr lang="en-CA" dirty="0"/>
              <a:t> Interactive Tutorial: </a:t>
            </a:r>
            <a:r>
              <a:rPr lang="en-CA" dirty="0">
                <a:hlinkClick r:id="rId4"/>
              </a:rPr>
              <a:t>https://</a:t>
            </a:r>
            <a:r>
              <a:rPr lang="en-CA" dirty="0" smtClean="0">
                <a:hlinkClick r:id="rId4"/>
              </a:rPr>
              <a:t>try.github.io/levels/1/challenges/1</a:t>
            </a:r>
            <a:r>
              <a:rPr lang="en-CA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Visual Explanation: </a:t>
            </a:r>
            <a:r>
              <a:rPr lang="en-CA" dirty="0">
                <a:hlinkClick r:id="rId5"/>
              </a:rPr>
              <a:t>http://www.wei-wang.com/ExplainGitWithD3</a:t>
            </a:r>
            <a:r>
              <a:rPr lang="en-CA" dirty="0" smtClean="0">
                <a:hlinkClick r:id="rId5"/>
              </a:rPr>
              <a:t>/</a:t>
            </a:r>
            <a:r>
              <a:rPr lang="en-CA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SSH </a:t>
            </a:r>
            <a:r>
              <a:rPr lang="en-CA" dirty="0"/>
              <a:t>keys tutorial: </a:t>
            </a:r>
            <a:r>
              <a:rPr lang="en-CA" dirty="0">
                <a:hlinkClick r:id="rId6"/>
              </a:rPr>
              <a:t>https://</a:t>
            </a:r>
            <a:r>
              <a:rPr lang="en-CA" dirty="0" smtClean="0">
                <a:hlinkClick r:id="rId6"/>
              </a:rPr>
              <a:t>help.github.com/articles/generating-ssh-keys</a:t>
            </a:r>
            <a:r>
              <a:rPr lang="en-CA" dirty="0" smtClean="0"/>
              <a:t> 	</a:t>
            </a:r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79939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Pop Quiz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Would it be a good idea to use version control on your photo album?</a:t>
            </a:r>
          </a:p>
          <a:p>
            <a:r>
              <a:rPr lang="en-CA" dirty="0" smtClean="0"/>
              <a:t>When would you want to revert to a previous version of a file?</a:t>
            </a:r>
          </a:p>
          <a:p>
            <a:r>
              <a:rPr lang="en-CA" dirty="0" smtClean="0"/>
              <a:t>Why would you want to branch your files?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5719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You're going to use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need it for this class</a:t>
            </a:r>
          </a:p>
          <a:p>
            <a:r>
              <a:rPr lang="en-US" dirty="0" smtClean="0"/>
              <a:t>It’s a great way to sync your code with your team</a:t>
            </a:r>
          </a:p>
          <a:p>
            <a:r>
              <a:rPr lang="en-US" dirty="0" smtClean="0"/>
              <a:t>Because using </a:t>
            </a:r>
            <a:r>
              <a:rPr lang="en-US" dirty="0" err="1" smtClean="0"/>
              <a:t>dropbox</a:t>
            </a:r>
            <a:r>
              <a:rPr lang="en-US" dirty="0" smtClean="0"/>
              <a:t> to sync your code is so last semester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89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 get </a:t>
            </a:r>
            <a:r>
              <a:rPr lang="en-US" dirty="0" err="1" smtClean="0"/>
              <a:t>Git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5511752"/>
              </p:ext>
            </p:extLst>
          </p:nvPr>
        </p:nvGraphicFramePr>
        <p:xfrm>
          <a:off x="838200" y="1825625"/>
          <a:ext cx="67310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3234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Registering for </a:t>
            </a:r>
            <a:r>
              <a:rPr lang="en-US" dirty="0" err="1" smtClean="0"/>
              <a:t>Github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0355" y="2010015"/>
            <a:ext cx="3638550" cy="3590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628" y="2010015"/>
            <a:ext cx="3114675" cy="400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9957" y="2578207"/>
            <a:ext cx="3584528" cy="3740377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H="1">
            <a:off x="3559091" y="2384665"/>
            <a:ext cx="3092" cy="1420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5" idx="1"/>
          </p:cNvCxnSpPr>
          <p:nvPr/>
        </p:nvCxnSpPr>
        <p:spPr>
          <a:xfrm>
            <a:off x="3559091" y="3805477"/>
            <a:ext cx="4812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5" idx="2"/>
          </p:cNvCxnSpPr>
          <p:nvPr/>
        </p:nvCxnSpPr>
        <p:spPr>
          <a:xfrm rot="16200000" flipH="1">
            <a:off x="6566455" y="4894115"/>
            <a:ext cx="651521" cy="20651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1204778" y="2210040"/>
            <a:ext cx="614863" cy="614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3</a:t>
            </a:r>
            <a:endParaRPr lang="en-CA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371473" y="1849124"/>
            <a:ext cx="614863" cy="614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2</a:t>
            </a:r>
            <a:endParaRPr lang="en-CA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331871" y="1769801"/>
            <a:ext cx="614863" cy="6148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1</a:t>
            </a:r>
            <a:endParaRPr lang="en-CA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79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Making git work with GitHub (</a:t>
            </a:r>
            <a:r>
              <a:rPr lang="en-CA" dirty="0" err="1" smtClean="0"/>
              <a:t>ssh</a:t>
            </a:r>
            <a:r>
              <a:rPr lang="en-CA" dirty="0" smtClean="0"/>
              <a:t> keys)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See link #4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7636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100" y="290352"/>
            <a:ext cx="10515600" cy="1557228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Understanding Git and some basic functions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" y="2216912"/>
            <a:ext cx="3225800" cy="24697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500" y="1323832"/>
            <a:ext cx="2872740" cy="42559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Straight Arrow Connector 5"/>
          <p:cNvCxnSpPr/>
          <p:nvPr/>
        </p:nvCxnSpPr>
        <p:spPr>
          <a:xfrm>
            <a:off x="3987800" y="3185088"/>
            <a:ext cx="4495800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04900" y="5579743"/>
            <a:ext cx="1636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Going from this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9739607" y="5949075"/>
            <a:ext cx="792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To this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10738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Quick glossary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Git is your version control software</a:t>
            </a:r>
          </a:p>
          <a:p>
            <a:r>
              <a:rPr lang="en-CA" dirty="0" smtClean="0"/>
              <a:t>Git Hub is a website that hosts your repositories</a:t>
            </a:r>
          </a:p>
          <a:p>
            <a:r>
              <a:rPr lang="en-CA" dirty="0" smtClean="0"/>
              <a:t>Repositories are </a:t>
            </a:r>
            <a:r>
              <a:rPr lang="en-CA" dirty="0" smtClean="0"/>
              <a:t>a collection </a:t>
            </a:r>
            <a:r>
              <a:rPr lang="en-CA" dirty="0" smtClean="0"/>
              <a:t>of files and file </a:t>
            </a:r>
            <a:r>
              <a:rPr lang="en-CA" dirty="0" smtClean="0"/>
              <a:t>histories</a:t>
            </a:r>
          </a:p>
          <a:p>
            <a:r>
              <a:rPr lang="en-CA" dirty="0" smtClean="0"/>
              <a:t>Commits are like save states</a:t>
            </a:r>
          </a:p>
        </p:txBody>
      </p:sp>
    </p:spTree>
    <p:extLst>
      <p:ext uri="{BB962C8B-B14F-4D97-AF65-F5344CB8AC3E}">
        <p14:creationId xmlns:p14="http://schemas.microsoft.com/office/powerpoint/2010/main" val="187654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1044</TotalTime>
  <Words>861</Words>
  <Application>Microsoft Office PowerPoint</Application>
  <PresentationFormat>Widescreen</PresentationFormat>
  <Paragraphs>167</Paragraphs>
  <Slides>22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Arial Black</vt:lpstr>
      <vt:lpstr>Calibri</vt:lpstr>
      <vt:lpstr>Calibri Light</vt:lpstr>
      <vt:lpstr>Office Theme</vt:lpstr>
      <vt:lpstr>Git and Github</vt:lpstr>
      <vt:lpstr>What is Version Control?</vt:lpstr>
      <vt:lpstr>Pop Quiz</vt:lpstr>
      <vt:lpstr>Why You're going to use it</vt:lpstr>
      <vt:lpstr>Let get Git</vt:lpstr>
      <vt:lpstr>Registering for Github</vt:lpstr>
      <vt:lpstr>Making git work with GitHub (ssh keys)</vt:lpstr>
      <vt:lpstr>Understanding Git and some basic functions</vt:lpstr>
      <vt:lpstr>Quick glossary</vt:lpstr>
      <vt:lpstr>Repositories</vt:lpstr>
      <vt:lpstr>What is a Commit?</vt:lpstr>
      <vt:lpstr>Cloning a repo from the net</vt:lpstr>
      <vt:lpstr>Cloning a repo from the net</vt:lpstr>
      <vt:lpstr>Working with Friends</vt:lpstr>
      <vt:lpstr>Repository logs</vt:lpstr>
      <vt:lpstr>Creating our own Repository</vt:lpstr>
      <vt:lpstr>Adding and committing a file</vt:lpstr>
      <vt:lpstr>Workflows in Git</vt:lpstr>
      <vt:lpstr>Uploading your local Repository to the cloud</vt:lpstr>
      <vt:lpstr>Uploading your local Repository to the cloud</vt:lpstr>
      <vt:lpstr>Uploading your local Repository to the cloud</vt:lpstr>
      <vt:lpstr>Extra Credits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Shabbir Hussain</dc:creator>
  <cp:lastModifiedBy>Shabbir Hussain</cp:lastModifiedBy>
  <cp:revision>40</cp:revision>
  <dcterms:created xsi:type="dcterms:W3CDTF">2013-07-15T20:26:40Z</dcterms:created>
  <dcterms:modified xsi:type="dcterms:W3CDTF">2014-09-03T13:36:40Z</dcterms:modified>
</cp:coreProperties>
</file>