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12" r:id="rId4"/>
  </p:sldMasterIdLst>
  <p:notesMasterIdLst>
    <p:notesMasterId r:id="rId19"/>
  </p:notesMasterIdLst>
  <p:sldIdLst>
    <p:sldId id="256" r:id="rId5"/>
    <p:sldId id="277" r:id="rId6"/>
    <p:sldId id="280" r:id="rId7"/>
    <p:sldId id="281" r:id="rId8"/>
    <p:sldId id="308" r:id="rId9"/>
    <p:sldId id="294" r:id="rId10"/>
    <p:sldId id="282" r:id="rId11"/>
    <p:sldId id="305" r:id="rId12"/>
    <p:sldId id="310" r:id="rId13"/>
    <p:sldId id="311" r:id="rId14"/>
    <p:sldId id="312" r:id="rId15"/>
    <p:sldId id="309" r:id="rId16"/>
    <p:sldId id="289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280"/>
            <p14:sldId id="281"/>
            <p14:sldId id="308"/>
            <p14:sldId id="294"/>
            <p14:sldId id="282"/>
            <p14:sldId id="305"/>
            <p14:sldId id="310"/>
            <p14:sldId id="311"/>
            <p14:sldId id="312"/>
            <p14:sldId id="309"/>
            <p14:sldId id="289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0872" autoAdjust="0"/>
  </p:normalViewPr>
  <p:slideViewPr>
    <p:cSldViewPr snapToGrid="0">
      <p:cViewPr varScale="1">
        <p:scale>
          <a:sx n="64" d="100"/>
          <a:sy n="64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9/21/2014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3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73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16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64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9/21/2014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9/21/2014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9/21/2014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ass_diagra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ass_diagra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content/RationalEdge/sep04/bell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content/RationalEdge/sep04/bell/" TargetMode="External"/><Relationship Id="rId2" Type="http://schemas.openxmlformats.org/officeDocument/2006/relationships/hyperlink" Target="http://www.objectmentor.com/resources/articles/umlClassDiagram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Class_diagra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ass_diagram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 and class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Aggregation</a:t>
            </a:r>
            <a:endParaRPr lang="en-CA" dirty="0"/>
          </a:p>
        </p:txBody>
      </p:sp>
      <p:pic>
        <p:nvPicPr>
          <p:cNvPr id="2050" name="Picture 2" descr="http://upload.wikimedia.org/wikipedia/commons/thumb/2/2a/KP-UML-Aggregation-20060420.svg/381px-KP-UML-Aggregation-20060420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481" y="2157731"/>
            <a:ext cx="8128260" cy="106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7224" y="5306518"/>
            <a:ext cx="676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Destroying the container does not destroy the content</a:t>
            </a:r>
            <a:endParaRPr lang="en-CA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77496" y="3620436"/>
            <a:ext cx="533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Taken from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en.wikipedia.org/wiki/Class_diagram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1586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Composition	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762" y="2621938"/>
            <a:ext cx="7329697" cy="1230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7974" y="4037288"/>
            <a:ext cx="533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Taken from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en.wikipedia.org/wiki/Class_diagram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849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Multiplicity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48" y="2334161"/>
            <a:ext cx="7629525" cy="3228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769" y="5739566"/>
            <a:ext cx="947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Taken from </a:t>
            </a:r>
            <a:r>
              <a:rPr lang="en-CA" dirty="0">
                <a:hlinkClick r:id="rId3"/>
              </a:rPr>
              <a:t>http://www.ibm.com/developerworks/rational/library/content/RationalEdge/sep04/bell</a:t>
            </a:r>
            <a:r>
              <a:rPr lang="en-CA" dirty="0" smtClean="0">
                <a:hlinkClick r:id="rId3"/>
              </a:rPr>
              <a:t>/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071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You have been </a:t>
            </a:r>
            <a:r>
              <a:rPr lang="en-CA" dirty="0" smtClean="0"/>
              <a:t>asked </a:t>
            </a:r>
            <a:r>
              <a:rPr lang="en-CA" dirty="0"/>
              <a:t>to design the backend system of a library</a:t>
            </a:r>
            <a:r>
              <a:rPr lang="en-CA" dirty="0" smtClean="0"/>
              <a:t>. </a:t>
            </a:r>
            <a:r>
              <a:rPr lang="en-CA" dirty="0"/>
              <a:t>The library has books, videos, and CDs that it loans to its users. All library material has a id# and a title. </a:t>
            </a:r>
            <a:r>
              <a:rPr lang="en-CA" dirty="0" smtClean="0"/>
              <a:t>In </a:t>
            </a:r>
            <a:r>
              <a:rPr lang="en-CA" dirty="0"/>
              <a:t>addition, books have one or more authors</a:t>
            </a:r>
            <a:r>
              <a:rPr lang="en-CA" dirty="0" smtClean="0"/>
              <a:t>, </a:t>
            </a:r>
            <a:r>
              <a:rPr lang="en-CA" dirty="0"/>
              <a:t>videos have one producer and one or more actors, while CDs have one </a:t>
            </a:r>
            <a:r>
              <a:rPr lang="en-CA" dirty="0" smtClean="0"/>
              <a:t>or </a:t>
            </a:r>
            <a:r>
              <a:rPr lang="en-CA" dirty="0"/>
              <a:t>more entertainers.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The </a:t>
            </a:r>
            <a:r>
              <a:rPr lang="en-CA" dirty="0"/>
              <a:t>library maintains one or more copies of each library item (book, video </a:t>
            </a:r>
            <a:r>
              <a:rPr lang="en-CA" dirty="0" smtClean="0"/>
              <a:t>or </a:t>
            </a:r>
            <a:r>
              <a:rPr lang="en-CA" dirty="0"/>
              <a:t>CD). Copies of all library material can be loaned to users. </a:t>
            </a:r>
            <a:r>
              <a:rPr lang="en-CA" dirty="0" smtClean="0"/>
              <a:t>Reference-only </a:t>
            </a:r>
            <a:r>
              <a:rPr lang="en-CA" dirty="0"/>
              <a:t>material is loaned for 2hrs and can’t be removed from the library. </a:t>
            </a:r>
            <a:r>
              <a:rPr lang="en-CA" dirty="0" smtClean="0"/>
              <a:t>Other </a:t>
            </a:r>
            <a:r>
              <a:rPr lang="en-CA" dirty="0"/>
              <a:t>material can be loaned for 2 weeks. For every loan, the library records </a:t>
            </a:r>
            <a:r>
              <a:rPr lang="en-CA" dirty="0" smtClean="0"/>
              <a:t>the </a:t>
            </a:r>
            <a:r>
              <a:rPr lang="en-CA" dirty="0"/>
              <a:t>user, the loan date and time, and the return date and time. For users, </a:t>
            </a:r>
            <a:r>
              <a:rPr lang="en-CA" dirty="0" smtClean="0"/>
              <a:t>the </a:t>
            </a:r>
            <a:r>
              <a:rPr lang="en-CA" dirty="0"/>
              <a:t>library maintains their name, address and phone number.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313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www.objectmentor.com/resources/articles/umlClassDiagrams.pdf</a:t>
            </a:r>
            <a:r>
              <a:rPr lang="en-CA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3"/>
              </a:rPr>
              <a:t>http://www.ibm.com/developerworks/rational/library/content/RationalEdge/sep04/bell</a:t>
            </a:r>
            <a:r>
              <a:rPr lang="en-CA" dirty="0" smtClean="0">
                <a:hlinkClick r:id="rId3"/>
              </a:rPr>
              <a:t>/</a:t>
            </a:r>
            <a:r>
              <a:rPr lang="en-CA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en.wikipedia.org/wiki/Class_diagram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6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226" y="194873"/>
            <a:ext cx="6178328" cy="6026046"/>
          </a:xfrm>
        </p:spPr>
      </p:pic>
      <p:sp>
        <p:nvSpPr>
          <p:cNvPr id="7" name="TextBox 6"/>
          <p:cNvSpPr txBox="1"/>
          <p:nvPr/>
        </p:nvSpPr>
        <p:spPr>
          <a:xfrm>
            <a:off x="1169233" y="2293495"/>
            <a:ext cx="23765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Relationships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3880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vs extend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36732"/>
            <a:ext cx="10753725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I</a:t>
            </a:r>
            <a:r>
              <a:rPr lang="en-CA" b="1" dirty="0" smtClean="0"/>
              <a:t>nclude: When one action requires another.</a:t>
            </a:r>
          </a:p>
          <a:p>
            <a:pPr marL="0" indent="0">
              <a:buNone/>
            </a:pPr>
            <a:r>
              <a:rPr lang="en-CA" b="1" dirty="0" smtClean="0"/>
              <a:t>Extend: When one action can be replaced by another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9" y="3217889"/>
            <a:ext cx="10451964" cy="258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ArgoUML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40" y="362790"/>
            <a:ext cx="1442726" cy="135475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766" y="2157731"/>
            <a:ext cx="6219825" cy="3629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4479" y="2473376"/>
            <a:ext cx="2694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Make Use case diagrams by pressing the red button on top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04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You have been </a:t>
            </a:r>
            <a:r>
              <a:rPr lang="en-CA" dirty="0" smtClean="0"/>
              <a:t>asked </a:t>
            </a:r>
            <a:r>
              <a:rPr lang="en-CA" dirty="0"/>
              <a:t>to design the backend system of a library</a:t>
            </a:r>
            <a:r>
              <a:rPr lang="en-CA" dirty="0" smtClean="0"/>
              <a:t>. </a:t>
            </a:r>
            <a:r>
              <a:rPr lang="en-CA" dirty="0"/>
              <a:t>The library has books, videos, and CDs that it loans to its </a:t>
            </a:r>
            <a:r>
              <a:rPr lang="en-CA" dirty="0" smtClean="0"/>
              <a:t>users.</a:t>
            </a:r>
            <a:r>
              <a:rPr lang="en-CA" dirty="0"/>
              <a:t> Reference-only material is loaned for 2hrs and can’t be removed from the library. </a:t>
            </a:r>
          </a:p>
          <a:p>
            <a:r>
              <a:rPr lang="en-CA" dirty="0" smtClean="0"/>
              <a:t> Users can borrow, renew or return any of these items. However, children are allowed only to borrow books.</a:t>
            </a:r>
          </a:p>
          <a:p>
            <a:r>
              <a:rPr lang="en-CA" dirty="0"/>
              <a:t>L</a:t>
            </a:r>
            <a:r>
              <a:rPr lang="en-CA" dirty="0" smtClean="0"/>
              <a:t>ibrarians can create new users and charge late fees.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Draw a use case diagram using </a:t>
            </a:r>
            <a:r>
              <a:rPr lang="en-CA" dirty="0" err="1" smtClean="0"/>
              <a:t>ArgoUML</a:t>
            </a:r>
            <a:r>
              <a:rPr lang="en-CA" dirty="0" smtClean="0"/>
              <a:t>. You may choose to be as detailed as you like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9986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diagrams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443037"/>
            <a:ext cx="5981700" cy="32099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The other thing you need to know about UML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865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0269" y="2157731"/>
            <a:ext cx="5076825" cy="270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9173" y="2157731"/>
            <a:ext cx="15690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Title</a:t>
            </a:r>
          </a:p>
          <a:p>
            <a:endParaRPr lang="en-CA" sz="2800" dirty="0" smtClean="0"/>
          </a:p>
          <a:p>
            <a:r>
              <a:rPr lang="en-CA" sz="2800" dirty="0" smtClean="0"/>
              <a:t>Members</a:t>
            </a:r>
          </a:p>
          <a:p>
            <a:endParaRPr lang="en-CA" sz="2800" dirty="0"/>
          </a:p>
          <a:p>
            <a:r>
              <a:rPr lang="en-CA" sz="2800" dirty="0" smtClean="0"/>
              <a:t>Methods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34334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Relationships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157731"/>
            <a:ext cx="10753725" cy="3766185"/>
          </a:xfrm>
        </p:spPr>
        <p:txBody>
          <a:bodyPr/>
          <a:lstStyle/>
          <a:p>
            <a:pPr lvl="1"/>
            <a:r>
              <a:rPr lang="en-CA" dirty="0" smtClean="0"/>
              <a:t>Has A (Association, Aggregation, Composition)</a:t>
            </a:r>
          </a:p>
          <a:p>
            <a:pPr lvl="1"/>
            <a:endParaRPr lang="en-CA" dirty="0"/>
          </a:p>
          <a:p>
            <a:pPr lvl="1"/>
            <a:r>
              <a:rPr lang="en-CA" dirty="0" smtClean="0"/>
              <a:t>Is A (inheritance)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3041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Association</a:t>
            </a:r>
            <a:endParaRPr lang="en-CA" dirty="0"/>
          </a:p>
        </p:txBody>
      </p:sp>
      <p:pic>
        <p:nvPicPr>
          <p:cNvPr id="1026" name="Picture 2" descr="http://upload.wikimedia.org/wikipedia/commons/4/4d/UML_role_exampl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38" y="2376136"/>
            <a:ext cx="9137281" cy="111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77496" y="3711113"/>
            <a:ext cx="533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Taken from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en.wikipedia.org/wiki/Class_diagram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6349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71E0A8-DA6F-4DC5-84AA-9AE90625C277}">
  <ds:schemaRefs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291</Words>
  <Application>Microsoft Office PowerPoint</Application>
  <PresentationFormat>Widescreen</PresentationFormat>
  <Paragraphs>50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3_Metropolitan</vt:lpstr>
      <vt:lpstr>UML</vt:lpstr>
      <vt:lpstr>Use case Diagrams</vt:lpstr>
      <vt:lpstr>Include vs extend</vt:lpstr>
      <vt:lpstr>ArgoUML</vt:lpstr>
      <vt:lpstr>Exercise</vt:lpstr>
      <vt:lpstr>Class diagrams</vt:lpstr>
      <vt:lpstr>Functional Requirements</vt:lpstr>
      <vt:lpstr>Relationships</vt:lpstr>
      <vt:lpstr>Association</vt:lpstr>
      <vt:lpstr>Aggregation</vt:lpstr>
      <vt:lpstr>Composition </vt:lpstr>
      <vt:lpstr>Multiplicity</vt:lpstr>
      <vt:lpstr>Exercise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4</cp:revision>
  <dcterms:created xsi:type="dcterms:W3CDTF">2013-06-12T19:28:15Z</dcterms:created>
  <dcterms:modified xsi:type="dcterms:W3CDTF">2014-09-22T02:39:30Z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